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4"/>
  </p:sldMasterIdLst>
  <p:notesMasterIdLst>
    <p:notesMasterId r:id="rId39"/>
  </p:notesMasterIdLst>
  <p:sldIdLst>
    <p:sldId id="256" r:id="rId5"/>
    <p:sldId id="279" r:id="rId6"/>
    <p:sldId id="275" r:id="rId7"/>
    <p:sldId id="280" r:id="rId8"/>
    <p:sldId id="774" r:id="rId9"/>
    <p:sldId id="805" r:id="rId10"/>
    <p:sldId id="807" r:id="rId11"/>
    <p:sldId id="808" r:id="rId12"/>
    <p:sldId id="828" r:id="rId13"/>
    <p:sldId id="829" r:id="rId14"/>
    <p:sldId id="809" r:id="rId15"/>
    <p:sldId id="810" r:id="rId16"/>
    <p:sldId id="811" r:id="rId17"/>
    <p:sldId id="812" r:id="rId18"/>
    <p:sldId id="813" r:id="rId19"/>
    <p:sldId id="814" r:id="rId20"/>
    <p:sldId id="827" r:id="rId21"/>
    <p:sldId id="815" r:id="rId22"/>
    <p:sldId id="816" r:id="rId23"/>
    <p:sldId id="817" r:id="rId24"/>
    <p:sldId id="818" r:id="rId25"/>
    <p:sldId id="819" r:id="rId26"/>
    <p:sldId id="820" r:id="rId27"/>
    <p:sldId id="821" r:id="rId28"/>
    <p:sldId id="793" r:id="rId29"/>
    <p:sldId id="822" r:id="rId30"/>
    <p:sldId id="823" r:id="rId31"/>
    <p:sldId id="824" r:id="rId32"/>
    <p:sldId id="825" r:id="rId33"/>
    <p:sldId id="826" r:id="rId34"/>
    <p:sldId id="691" r:id="rId35"/>
    <p:sldId id="710" r:id="rId36"/>
    <p:sldId id="792" r:id="rId37"/>
    <p:sldId id="388"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8695506-2D19-469A-A3A7-00E1D89BAF1E}">
          <p14:sldIdLst>
            <p14:sldId id="256"/>
            <p14:sldId id="279"/>
            <p14:sldId id="275"/>
            <p14:sldId id="280"/>
            <p14:sldId id="774"/>
            <p14:sldId id="805"/>
            <p14:sldId id="807"/>
            <p14:sldId id="808"/>
            <p14:sldId id="828"/>
            <p14:sldId id="829"/>
            <p14:sldId id="809"/>
            <p14:sldId id="810"/>
            <p14:sldId id="811"/>
            <p14:sldId id="812"/>
            <p14:sldId id="813"/>
            <p14:sldId id="814"/>
            <p14:sldId id="827"/>
            <p14:sldId id="815"/>
            <p14:sldId id="816"/>
            <p14:sldId id="817"/>
            <p14:sldId id="818"/>
            <p14:sldId id="819"/>
            <p14:sldId id="820"/>
            <p14:sldId id="821"/>
            <p14:sldId id="793"/>
            <p14:sldId id="822"/>
            <p14:sldId id="823"/>
            <p14:sldId id="824"/>
            <p14:sldId id="825"/>
            <p14:sldId id="826"/>
            <p14:sldId id="691"/>
            <p14:sldId id="710"/>
            <p14:sldId id="792"/>
            <p14:sldId id="38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19" autoAdjust="0"/>
    <p:restoredTop sz="82482" autoAdjust="0"/>
  </p:normalViewPr>
  <p:slideViewPr>
    <p:cSldViewPr snapToGrid="0">
      <p:cViewPr varScale="1">
        <p:scale>
          <a:sx n="91" d="100"/>
          <a:sy n="91" d="100"/>
        </p:scale>
        <p:origin x="1332"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1747685625433308E-2"/>
          <c:y val="0.13233529387245599"/>
          <c:w val="0.90459797248136586"/>
          <c:h val="0.68169112892001182"/>
        </c:manualLayout>
      </c:layout>
      <c:barChart>
        <c:barDir val="bar"/>
        <c:grouping val="clustered"/>
        <c:varyColors val="0"/>
        <c:ser>
          <c:idx val="0"/>
          <c:order val="0"/>
          <c:tx>
            <c:strRef>
              <c:f>Sheet1!$B$1</c:f>
              <c:strCache>
                <c:ptCount val="1"/>
                <c:pt idx="0">
                  <c:v>Mortality</c:v>
                </c:pt>
              </c:strCache>
            </c:strRef>
          </c:tx>
          <c:spPr>
            <a:gradFill rotWithShape="1">
              <a:gsLst>
                <a:gs pos="0">
                  <a:schemeClr val="accent1">
                    <a:tint val="97000"/>
                    <a:satMod val="100000"/>
                    <a:lumMod val="102000"/>
                  </a:schemeClr>
                </a:gs>
                <a:gs pos="50000">
                  <a:schemeClr val="accent1">
                    <a:shade val="100000"/>
                    <a:satMod val="103000"/>
                    <a:lumMod val="100000"/>
                  </a:schemeClr>
                </a:gs>
                <a:gs pos="100000">
                  <a:schemeClr val="accent1">
                    <a:shade val="93000"/>
                    <a:satMod val="110000"/>
                    <a:lumMod val="99000"/>
                  </a:schemeClr>
                </a:gs>
              </a:gsLst>
              <a:lin ang="5400000" scaled="0"/>
            </a:gradFill>
            <a:ln>
              <a:noFill/>
            </a:ln>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2022</c:v>
                </c:pt>
                <c:pt idx="1">
                  <c:v>2023</c:v>
                </c:pt>
                <c:pt idx="2">
                  <c:v>2024</c:v>
                </c:pt>
                <c:pt idx="3">
                  <c:v>2025</c:v>
                </c:pt>
                <c:pt idx="4">
                  <c:v>2026</c:v>
                </c:pt>
              </c:numCache>
            </c:numRef>
          </c:cat>
          <c:val>
            <c:numRef>
              <c:f>Sheet1!$B$2:$B$6</c:f>
              <c:numCache>
                <c:formatCode>General</c:formatCode>
                <c:ptCount val="5"/>
                <c:pt idx="0">
                  <c:v>14</c:v>
                </c:pt>
                <c:pt idx="1">
                  <c:v>14</c:v>
                </c:pt>
                <c:pt idx="2">
                  <c:v>14</c:v>
                </c:pt>
                <c:pt idx="3">
                  <c:v>16</c:v>
                </c:pt>
                <c:pt idx="4">
                  <c:v>17</c:v>
                </c:pt>
              </c:numCache>
            </c:numRef>
          </c:val>
          <c:extLst>
            <c:ext xmlns:c16="http://schemas.microsoft.com/office/drawing/2014/chart" uri="{C3380CC4-5D6E-409C-BE32-E72D297353CC}">
              <c16:uniqueId val="{00000000-0F0E-4214-90C9-09E00648944C}"/>
            </c:ext>
          </c:extLst>
        </c:ser>
        <c:dLbls>
          <c:dLblPos val="inEnd"/>
          <c:showLegendKey val="0"/>
          <c:showVal val="1"/>
          <c:showCatName val="0"/>
          <c:showSerName val="0"/>
          <c:showPercent val="0"/>
          <c:showBubbleSize val="0"/>
        </c:dLbls>
        <c:gapWidth val="115"/>
        <c:overlap val="-20"/>
        <c:axId val="1106285440"/>
        <c:axId val="1976059983"/>
      </c:barChart>
      <c:catAx>
        <c:axId val="1106285440"/>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76059983"/>
        <c:crosses val="autoZero"/>
        <c:auto val="1"/>
        <c:lblAlgn val="ctr"/>
        <c:lblOffset val="100"/>
        <c:noMultiLvlLbl val="0"/>
      </c:catAx>
      <c:valAx>
        <c:axId val="197605998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0628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10826F-7D00-4B03-8479-CDDB7B4AF7AF}" type="doc">
      <dgm:prSet loTypeId="urn:microsoft.com/office/officeart/2005/8/layout/list1" loCatId="list" qsTypeId="urn:microsoft.com/office/officeart/2005/8/quickstyle/simple4#1" qsCatId="simple" csTypeId="urn:microsoft.com/office/officeart/2005/8/colors/colorful1#1" csCatId="colorful" phldr="1"/>
      <dgm:spPr/>
      <dgm:t>
        <a:bodyPr/>
        <a:lstStyle/>
        <a:p>
          <a:endParaRPr lang="en-US"/>
        </a:p>
      </dgm:t>
    </dgm:pt>
    <dgm:pt modelId="{1E58E803-0A95-4EEA-87EB-FB93365BA7B3}">
      <dgm:prSet/>
      <dgm:spPr/>
      <dgm:t>
        <a:bodyPr/>
        <a:lstStyle/>
        <a:p>
          <a:pPr rtl="0"/>
          <a:r>
            <a:rPr lang="en-US" dirty="0"/>
            <a:t>CLABSI:</a:t>
          </a:r>
          <a:r>
            <a:rPr lang="en-US" dirty="0">
              <a:latin typeface="Gill Sans MT" panose="020B0502020104020203"/>
            </a:rPr>
            <a:t> 0</a:t>
          </a:r>
          <a:r>
            <a:rPr lang="en-US" dirty="0"/>
            <a:t> for 2026</a:t>
          </a:r>
        </a:p>
      </dgm:t>
    </dgm:pt>
    <dgm:pt modelId="{3A0A8831-98CE-46B7-B171-ABA540AA632F}" type="parTrans" cxnId="{4CC7A1B4-2994-49A5-99BD-6222826533BB}">
      <dgm:prSet/>
      <dgm:spPr/>
      <dgm:t>
        <a:bodyPr/>
        <a:lstStyle/>
        <a:p>
          <a:endParaRPr lang="en-US"/>
        </a:p>
      </dgm:t>
    </dgm:pt>
    <dgm:pt modelId="{C67E6119-850D-4DDB-AE22-AC4076B2B83A}" type="sibTrans" cxnId="{4CC7A1B4-2994-49A5-99BD-6222826533BB}">
      <dgm:prSet/>
      <dgm:spPr/>
      <dgm:t>
        <a:bodyPr/>
        <a:lstStyle/>
        <a:p>
          <a:endParaRPr lang="en-US"/>
        </a:p>
      </dgm:t>
    </dgm:pt>
    <dgm:pt modelId="{0AD87CDF-6E04-4CBB-9137-0953239C55AF}">
      <dgm:prSet/>
      <dgm:spPr/>
      <dgm:t>
        <a:bodyPr/>
        <a:lstStyle/>
        <a:p>
          <a:pPr rtl="0"/>
          <a:r>
            <a:rPr lang="en-US" dirty="0"/>
            <a:t>CAUTI:</a:t>
          </a:r>
          <a:r>
            <a:rPr lang="en-US" dirty="0">
              <a:latin typeface="Gill Sans MT" panose="020B0502020104020203"/>
            </a:rPr>
            <a:t> 0</a:t>
          </a:r>
          <a:r>
            <a:rPr lang="en-US" dirty="0"/>
            <a:t> for 2026</a:t>
          </a:r>
          <a:endParaRPr lang="en-US" dirty="0">
            <a:latin typeface="Gill Sans MT" panose="020B0502020104020203"/>
          </a:endParaRPr>
        </a:p>
      </dgm:t>
    </dgm:pt>
    <dgm:pt modelId="{616264CD-95B3-4BA5-8E3E-A8CABA00FCC2}" type="parTrans" cxnId="{03BC37B5-65F7-46C8-BD4D-096D4FAA70CE}">
      <dgm:prSet/>
      <dgm:spPr/>
      <dgm:t>
        <a:bodyPr/>
        <a:lstStyle/>
        <a:p>
          <a:endParaRPr lang="en-US"/>
        </a:p>
      </dgm:t>
    </dgm:pt>
    <dgm:pt modelId="{D7410A8E-C051-4448-BC13-B4F254284AC3}" type="sibTrans" cxnId="{03BC37B5-65F7-46C8-BD4D-096D4FAA70CE}">
      <dgm:prSet/>
      <dgm:spPr/>
      <dgm:t>
        <a:bodyPr/>
        <a:lstStyle/>
        <a:p>
          <a:endParaRPr lang="en-US"/>
        </a:p>
      </dgm:t>
    </dgm:pt>
    <dgm:pt modelId="{0F61679B-D284-4A91-9332-FE8137634BD1}">
      <dgm:prSet/>
      <dgm:spPr/>
      <dgm:t>
        <a:bodyPr/>
        <a:lstStyle/>
        <a:p>
          <a:r>
            <a:rPr lang="en-US" dirty="0">
              <a:latin typeface="Gill Sans MT" panose="020B0502020104020203"/>
            </a:rPr>
            <a:t>UE: 2 for 2026</a:t>
          </a:r>
        </a:p>
      </dgm:t>
    </dgm:pt>
    <dgm:pt modelId="{DC9F7677-EB9F-43EE-986E-EE8646C9CA0C}" type="parTrans" cxnId="{AFCD5309-A122-43FE-9556-8BAD825DF832}">
      <dgm:prSet/>
      <dgm:spPr/>
      <dgm:t>
        <a:bodyPr/>
        <a:lstStyle/>
        <a:p>
          <a:endParaRPr lang="en-US"/>
        </a:p>
      </dgm:t>
    </dgm:pt>
    <dgm:pt modelId="{4F475D55-F948-43BD-B5BE-8E857416B438}" type="sibTrans" cxnId="{AFCD5309-A122-43FE-9556-8BAD825DF832}">
      <dgm:prSet/>
      <dgm:spPr/>
      <dgm:t>
        <a:bodyPr/>
        <a:lstStyle/>
        <a:p>
          <a:endParaRPr lang="en-US"/>
        </a:p>
      </dgm:t>
    </dgm:pt>
    <dgm:pt modelId="{0D386450-C40F-40F3-ABD6-CC6D52CA11F1}">
      <dgm:prSet/>
      <dgm:spPr/>
      <dgm:t>
        <a:bodyPr/>
        <a:lstStyle/>
        <a:p>
          <a:r>
            <a:rPr lang="en-US" dirty="0">
              <a:latin typeface="Gill Sans MT" panose="020B0502020104020203"/>
            </a:rPr>
            <a:t>UD: 6 for 2026</a:t>
          </a:r>
        </a:p>
      </dgm:t>
    </dgm:pt>
    <dgm:pt modelId="{D0277701-2072-4460-A5AA-E77F8760CC32}" type="parTrans" cxnId="{CFB56AF3-89E7-43DB-906B-8300D3F5F7AF}">
      <dgm:prSet/>
      <dgm:spPr/>
      <dgm:t>
        <a:bodyPr/>
        <a:lstStyle/>
        <a:p>
          <a:endParaRPr lang="en-US"/>
        </a:p>
      </dgm:t>
    </dgm:pt>
    <dgm:pt modelId="{DFE44135-5DA9-483F-8A55-63F335CD24E2}" type="sibTrans" cxnId="{CFB56AF3-89E7-43DB-906B-8300D3F5F7AF}">
      <dgm:prSet/>
      <dgm:spPr/>
      <dgm:t>
        <a:bodyPr/>
        <a:lstStyle/>
        <a:p>
          <a:endParaRPr lang="en-US"/>
        </a:p>
      </dgm:t>
    </dgm:pt>
    <dgm:pt modelId="{85B0D06C-7AA0-4A27-A2F6-B72E02ABE19C}">
      <dgm:prSet/>
      <dgm:spPr/>
      <dgm:t>
        <a:bodyPr/>
        <a:lstStyle/>
        <a:p>
          <a:r>
            <a:rPr lang="en-US" dirty="0">
              <a:latin typeface="Gill Sans MT" panose="020B0502020104020203"/>
            </a:rPr>
            <a:t>HAPI (all stages): 18 for 2026</a:t>
          </a:r>
        </a:p>
      </dgm:t>
    </dgm:pt>
    <dgm:pt modelId="{62983494-3D01-46A6-AFF1-E6BC7D5B37E4}" type="parTrans" cxnId="{AA2C298C-CE1E-4C3D-93E2-AFD912807FF0}">
      <dgm:prSet/>
      <dgm:spPr/>
      <dgm:t>
        <a:bodyPr/>
        <a:lstStyle/>
        <a:p>
          <a:endParaRPr lang="en-US"/>
        </a:p>
      </dgm:t>
    </dgm:pt>
    <dgm:pt modelId="{FF7E16FC-8639-4BA3-BAEF-AFC6AF8EE3E6}" type="sibTrans" cxnId="{AA2C298C-CE1E-4C3D-93E2-AFD912807FF0}">
      <dgm:prSet/>
      <dgm:spPr/>
      <dgm:t>
        <a:bodyPr/>
        <a:lstStyle/>
        <a:p>
          <a:endParaRPr lang="en-US"/>
        </a:p>
      </dgm:t>
    </dgm:pt>
    <dgm:pt modelId="{B7B080AF-C5EA-4F5D-991E-1C555053DF80}">
      <dgm:prSet phldrT="[Text]" phldr="0"/>
      <dgm:spPr/>
      <dgm:t>
        <a:bodyPr/>
        <a:lstStyle/>
        <a:p>
          <a:r>
            <a:rPr lang="en-US" dirty="0"/>
            <a:t>Falls: 5 for 2026</a:t>
          </a:r>
        </a:p>
      </dgm:t>
    </dgm:pt>
    <dgm:pt modelId="{0F690358-A7AC-4F05-AE1C-669D5AD1E690}" type="parTrans" cxnId="{1A74C1B9-FAD2-4EE3-B02E-8BDE99C33F90}">
      <dgm:prSet/>
      <dgm:spPr/>
      <dgm:t>
        <a:bodyPr/>
        <a:lstStyle/>
        <a:p>
          <a:endParaRPr lang="en-US"/>
        </a:p>
      </dgm:t>
    </dgm:pt>
    <dgm:pt modelId="{433B3E0E-7AC2-49D2-90CE-4E835357CB53}" type="sibTrans" cxnId="{1A74C1B9-FAD2-4EE3-B02E-8BDE99C33F90}">
      <dgm:prSet/>
      <dgm:spPr/>
      <dgm:t>
        <a:bodyPr/>
        <a:lstStyle/>
        <a:p>
          <a:endParaRPr lang="en-US"/>
        </a:p>
      </dgm:t>
    </dgm:pt>
    <dgm:pt modelId="{50C2661A-D9EC-4D45-A634-FEEFF3610FCE}" type="pres">
      <dgm:prSet presAssocID="{D810826F-7D00-4B03-8479-CDDB7B4AF7AF}" presName="linear" presStyleCnt="0">
        <dgm:presLayoutVars>
          <dgm:dir/>
          <dgm:animLvl val="lvl"/>
          <dgm:resizeHandles val="exact"/>
        </dgm:presLayoutVars>
      </dgm:prSet>
      <dgm:spPr/>
    </dgm:pt>
    <dgm:pt modelId="{4E36EFA2-82FF-459D-992C-8BF2064EAF4F}" type="pres">
      <dgm:prSet presAssocID="{1E58E803-0A95-4EEA-87EB-FB93365BA7B3}" presName="parentLin" presStyleCnt="0"/>
      <dgm:spPr/>
    </dgm:pt>
    <dgm:pt modelId="{B8F0EA4C-5F7C-4F39-95F5-BAEF5F66E57C}" type="pres">
      <dgm:prSet presAssocID="{1E58E803-0A95-4EEA-87EB-FB93365BA7B3}" presName="parentLeftMargin" presStyleLbl="node1" presStyleIdx="0" presStyleCnt="6"/>
      <dgm:spPr/>
    </dgm:pt>
    <dgm:pt modelId="{06C8FFAE-1CB8-48AF-A991-597D598E4A28}" type="pres">
      <dgm:prSet presAssocID="{1E58E803-0A95-4EEA-87EB-FB93365BA7B3}" presName="parentText" presStyleLbl="node1" presStyleIdx="0" presStyleCnt="6">
        <dgm:presLayoutVars>
          <dgm:chMax val="0"/>
          <dgm:bulletEnabled val="1"/>
        </dgm:presLayoutVars>
      </dgm:prSet>
      <dgm:spPr/>
    </dgm:pt>
    <dgm:pt modelId="{04E82EA4-F0EF-4B9B-B3EE-E8C5A1E735E4}" type="pres">
      <dgm:prSet presAssocID="{1E58E803-0A95-4EEA-87EB-FB93365BA7B3}" presName="negativeSpace" presStyleCnt="0"/>
      <dgm:spPr/>
    </dgm:pt>
    <dgm:pt modelId="{003220EB-8DF9-4FA3-AF2D-D3F0C452501F}" type="pres">
      <dgm:prSet presAssocID="{1E58E803-0A95-4EEA-87EB-FB93365BA7B3}" presName="childText" presStyleLbl="conFgAcc1" presStyleIdx="0" presStyleCnt="6">
        <dgm:presLayoutVars>
          <dgm:bulletEnabled val="1"/>
        </dgm:presLayoutVars>
      </dgm:prSet>
      <dgm:spPr/>
    </dgm:pt>
    <dgm:pt modelId="{BDA4E2CB-EB84-451D-A965-2667DF9018B8}" type="pres">
      <dgm:prSet presAssocID="{C67E6119-850D-4DDB-AE22-AC4076B2B83A}" presName="spaceBetweenRectangles" presStyleCnt="0"/>
      <dgm:spPr/>
    </dgm:pt>
    <dgm:pt modelId="{A4B4F50A-DC61-453D-828B-A500F8C56AA4}" type="pres">
      <dgm:prSet presAssocID="{0AD87CDF-6E04-4CBB-9137-0953239C55AF}" presName="parentLin" presStyleCnt="0"/>
      <dgm:spPr/>
    </dgm:pt>
    <dgm:pt modelId="{F96B6F8F-CF61-4C94-A976-71BA67F05120}" type="pres">
      <dgm:prSet presAssocID="{0AD87CDF-6E04-4CBB-9137-0953239C55AF}" presName="parentLeftMargin" presStyleLbl="node1" presStyleIdx="0" presStyleCnt="6"/>
      <dgm:spPr/>
    </dgm:pt>
    <dgm:pt modelId="{BCCB34D6-EFDF-48D2-A698-660892364FCC}" type="pres">
      <dgm:prSet presAssocID="{0AD87CDF-6E04-4CBB-9137-0953239C55AF}" presName="parentText" presStyleLbl="node1" presStyleIdx="1" presStyleCnt="6">
        <dgm:presLayoutVars>
          <dgm:chMax val="0"/>
          <dgm:bulletEnabled val="1"/>
        </dgm:presLayoutVars>
      </dgm:prSet>
      <dgm:spPr/>
    </dgm:pt>
    <dgm:pt modelId="{C4FCD106-B3B0-4EEE-9D58-F4DA3AF5FC10}" type="pres">
      <dgm:prSet presAssocID="{0AD87CDF-6E04-4CBB-9137-0953239C55AF}" presName="negativeSpace" presStyleCnt="0"/>
      <dgm:spPr/>
    </dgm:pt>
    <dgm:pt modelId="{51003E88-53F7-47ED-93A0-B460D4DDEF75}" type="pres">
      <dgm:prSet presAssocID="{0AD87CDF-6E04-4CBB-9137-0953239C55AF}" presName="childText" presStyleLbl="conFgAcc1" presStyleIdx="1" presStyleCnt="6">
        <dgm:presLayoutVars>
          <dgm:bulletEnabled val="1"/>
        </dgm:presLayoutVars>
      </dgm:prSet>
      <dgm:spPr/>
    </dgm:pt>
    <dgm:pt modelId="{C9CD4381-D64F-4C70-A573-3BC1E5BF0D32}" type="pres">
      <dgm:prSet presAssocID="{D7410A8E-C051-4448-BC13-B4F254284AC3}" presName="spaceBetweenRectangles" presStyleCnt="0"/>
      <dgm:spPr/>
    </dgm:pt>
    <dgm:pt modelId="{269DFDF0-C6D0-4101-9DC8-F95C8223F539}" type="pres">
      <dgm:prSet presAssocID="{0F61679B-D284-4A91-9332-FE8137634BD1}" presName="parentLin" presStyleCnt="0"/>
      <dgm:spPr/>
    </dgm:pt>
    <dgm:pt modelId="{097BDC14-DB3D-4AEF-92BA-577BE2C00AF0}" type="pres">
      <dgm:prSet presAssocID="{0F61679B-D284-4A91-9332-FE8137634BD1}" presName="parentLeftMargin" presStyleLbl="node1" presStyleIdx="1" presStyleCnt="6"/>
      <dgm:spPr/>
    </dgm:pt>
    <dgm:pt modelId="{41EC8E9B-6217-497B-A07E-EF995ED9E268}" type="pres">
      <dgm:prSet presAssocID="{0F61679B-D284-4A91-9332-FE8137634BD1}" presName="parentText" presStyleLbl="node1" presStyleIdx="2" presStyleCnt="6">
        <dgm:presLayoutVars>
          <dgm:chMax val="0"/>
          <dgm:bulletEnabled val="1"/>
        </dgm:presLayoutVars>
      </dgm:prSet>
      <dgm:spPr/>
    </dgm:pt>
    <dgm:pt modelId="{0164383D-8FEF-404E-9D7B-020D61FD16F0}" type="pres">
      <dgm:prSet presAssocID="{0F61679B-D284-4A91-9332-FE8137634BD1}" presName="negativeSpace" presStyleCnt="0"/>
      <dgm:spPr/>
    </dgm:pt>
    <dgm:pt modelId="{3203BE49-E4BF-4B64-B3DB-D69896CA4535}" type="pres">
      <dgm:prSet presAssocID="{0F61679B-D284-4A91-9332-FE8137634BD1}" presName="childText" presStyleLbl="conFgAcc1" presStyleIdx="2" presStyleCnt="6">
        <dgm:presLayoutVars>
          <dgm:bulletEnabled val="1"/>
        </dgm:presLayoutVars>
      </dgm:prSet>
      <dgm:spPr/>
    </dgm:pt>
    <dgm:pt modelId="{5F6221A6-5B16-4D79-A6A8-18E801030EA7}" type="pres">
      <dgm:prSet presAssocID="{4F475D55-F948-43BD-B5BE-8E857416B438}" presName="spaceBetweenRectangles" presStyleCnt="0"/>
      <dgm:spPr/>
    </dgm:pt>
    <dgm:pt modelId="{4326675F-C5C0-4C49-966E-B902EE756F6A}" type="pres">
      <dgm:prSet presAssocID="{0D386450-C40F-40F3-ABD6-CC6D52CA11F1}" presName="parentLin" presStyleCnt="0"/>
      <dgm:spPr/>
    </dgm:pt>
    <dgm:pt modelId="{DDC14689-2E90-41DB-8092-4B34A5C469F8}" type="pres">
      <dgm:prSet presAssocID="{0D386450-C40F-40F3-ABD6-CC6D52CA11F1}" presName="parentLeftMargin" presStyleLbl="node1" presStyleIdx="2" presStyleCnt="6"/>
      <dgm:spPr/>
    </dgm:pt>
    <dgm:pt modelId="{3F8DDB65-C5AD-4DD4-8967-8FCAA4109D0A}" type="pres">
      <dgm:prSet presAssocID="{0D386450-C40F-40F3-ABD6-CC6D52CA11F1}" presName="parentText" presStyleLbl="node1" presStyleIdx="3" presStyleCnt="6">
        <dgm:presLayoutVars>
          <dgm:chMax val="0"/>
          <dgm:bulletEnabled val="1"/>
        </dgm:presLayoutVars>
      </dgm:prSet>
      <dgm:spPr/>
    </dgm:pt>
    <dgm:pt modelId="{B7175085-8BDF-4043-BEE7-98AB303E5F8F}" type="pres">
      <dgm:prSet presAssocID="{0D386450-C40F-40F3-ABD6-CC6D52CA11F1}" presName="negativeSpace" presStyleCnt="0"/>
      <dgm:spPr/>
    </dgm:pt>
    <dgm:pt modelId="{F4B46662-1E7E-4029-BEC6-A831BDEEB9D7}" type="pres">
      <dgm:prSet presAssocID="{0D386450-C40F-40F3-ABD6-CC6D52CA11F1}" presName="childText" presStyleLbl="conFgAcc1" presStyleIdx="3" presStyleCnt="6">
        <dgm:presLayoutVars>
          <dgm:bulletEnabled val="1"/>
        </dgm:presLayoutVars>
      </dgm:prSet>
      <dgm:spPr/>
    </dgm:pt>
    <dgm:pt modelId="{E95A55CD-3E91-4AFA-AAA4-E6B6436031C3}" type="pres">
      <dgm:prSet presAssocID="{DFE44135-5DA9-483F-8A55-63F335CD24E2}" presName="spaceBetweenRectangles" presStyleCnt="0"/>
      <dgm:spPr/>
    </dgm:pt>
    <dgm:pt modelId="{F41930FB-BE0A-49DD-837C-0C8BEF96EBA9}" type="pres">
      <dgm:prSet presAssocID="{85B0D06C-7AA0-4A27-A2F6-B72E02ABE19C}" presName="parentLin" presStyleCnt="0"/>
      <dgm:spPr/>
    </dgm:pt>
    <dgm:pt modelId="{D55F3A4B-154F-4A68-9620-6BB250B12F2B}" type="pres">
      <dgm:prSet presAssocID="{85B0D06C-7AA0-4A27-A2F6-B72E02ABE19C}" presName="parentLeftMargin" presStyleLbl="node1" presStyleIdx="3" presStyleCnt="6"/>
      <dgm:spPr/>
    </dgm:pt>
    <dgm:pt modelId="{2E83CAE7-111D-4D99-AFD4-C3662D5C0292}" type="pres">
      <dgm:prSet presAssocID="{85B0D06C-7AA0-4A27-A2F6-B72E02ABE19C}" presName="parentText" presStyleLbl="node1" presStyleIdx="4" presStyleCnt="6">
        <dgm:presLayoutVars>
          <dgm:chMax val="0"/>
          <dgm:bulletEnabled val="1"/>
        </dgm:presLayoutVars>
      </dgm:prSet>
      <dgm:spPr/>
    </dgm:pt>
    <dgm:pt modelId="{BEE8C135-497D-48F2-A3EB-8369F7B4915E}" type="pres">
      <dgm:prSet presAssocID="{85B0D06C-7AA0-4A27-A2F6-B72E02ABE19C}" presName="negativeSpace" presStyleCnt="0"/>
      <dgm:spPr/>
    </dgm:pt>
    <dgm:pt modelId="{938C3279-8CB8-4A52-B613-D190BD585F88}" type="pres">
      <dgm:prSet presAssocID="{85B0D06C-7AA0-4A27-A2F6-B72E02ABE19C}" presName="childText" presStyleLbl="conFgAcc1" presStyleIdx="4" presStyleCnt="6">
        <dgm:presLayoutVars>
          <dgm:bulletEnabled val="1"/>
        </dgm:presLayoutVars>
      </dgm:prSet>
      <dgm:spPr/>
    </dgm:pt>
    <dgm:pt modelId="{45373F9A-0B9B-4AF0-BAB8-A90BA9F157C7}" type="pres">
      <dgm:prSet presAssocID="{FF7E16FC-8639-4BA3-BAEF-AFC6AF8EE3E6}" presName="spaceBetweenRectangles" presStyleCnt="0"/>
      <dgm:spPr/>
    </dgm:pt>
    <dgm:pt modelId="{0CF97903-3EFC-4277-88FC-B7DB08332A04}" type="pres">
      <dgm:prSet presAssocID="{B7B080AF-C5EA-4F5D-991E-1C555053DF80}" presName="parentLin" presStyleCnt="0"/>
      <dgm:spPr/>
    </dgm:pt>
    <dgm:pt modelId="{CE45555E-C66C-4D30-A56F-11E045AA4D92}" type="pres">
      <dgm:prSet presAssocID="{B7B080AF-C5EA-4F5D-991E-1C555053DF80}" presName="parentLeftMargin" presStyleLbl="node1" presStyleIdx="4" presStyleCnt="6"/>
      <dgm:spPr/>
    </dgm:pt>
    <dgm:pt modelId="{0E6C1FFE-372F-40B3-9D77-9E6218B7C329}" type="pres">
      <dgm:prSet presAssocID="{B7B080AF-C5EA-4F5D-991E-1C555053DF80}" presName="parentText" presStyleLbl="node1" presStyleIdx="5" presStyleCnt="6">
        <dgm:presLayoutVars>
          <dgm:chMax val="0"/>
          <dgm:bulletEnabled val="1"/>
        </dgm:presLayoutVars>
      </dgm:prSet>
      <dgm:spPr/>
    </dgm:pt>
    <dgm:pt modelId="{A2537694-B053-471C-8C5D-9826A88917EB}" type="pres">
      <dgm:prSet presAssocID="{B7B080AF-C5EA-4F5D-991E-1C555053DF80}" presName="negativeSpace" presStyleCnt="0"/>
      <dgm:spPr/>
    </dgm:pt>
    <dgm:pt modelId="{CD3DEEC3-7910-43CA-8B77-C35802D2BE5F}" type="pres">
      <dgm:prSet presAssocID="{B7B080AF-C5EA-4F5D-991E-1C555053DF80}" presName="childText" presStyleLbl="conFgAcc1" presStyleIdx="5" presStyleCnt="6">
        <dgm:presLayoutVars>
          <dgm:bulletEnabled val="1"/>
        </dgm:presLayoutVars>
      </dgm:prSet>
      <dgm:spPr/>
    </dgm:pt>
  </dgm:ptLst>
  <dgm:cxnLst>
    <dgm:cxn modelId="{AFCD5309-A122-43FE-9556-8BAD825DF832}" srcId="{D810826F-7D00-4B03-8479-CDDB7B4AF7AF}" destId="{0F61679B-D284-4A91-9332-FE8137634BD1}" srcOrd="2" destOrd="0" parTransId="{DC9F7677-EB9F-43EE-986E-EE8646C9CA0C}" sibTransId="{4F475D55-F948-43BD-B5BE-8E857416B438}"/>
    <dgm:cxn modelId="{F1B1120C-6777-4D4F-9AFE-9DF8CBA280BD}" type="presOf" srcId="{1E58E803-0A95-4EEA-87EB-FB93365BA7B3}" destId="{06C8FFAE-1CB8-48AF-A991-597D598E4A28}" srcOrd="1" destOrd="0" presId="urn:microsoft.com/office/officeart/2005/8/layout/list1"/>
    <dgm:cxn modelId="{FF19F425-998F-4C79-8449-59C024C3BF4E}" type="presOf" srcId="{B7B080AF-C5EA-4F5D-991E-1C555053DF80}" destId="{CE45555E-C66C-4D30-A56F-11E045AA4D92}" srcOrd="0" destOrd="0" presId="urn:microsoft.com/office/officeart/2005/8/layout/list1"/>
    <dgm:cxn modelId="{352D933A-53CA-4440-9C0F-864025C79D19}" type="presOf" srcId="{0AD87CDF-6E04-4CBB-9137-0953239C55AF}" destId="{BCCB34D6-EFDF-48D2-A698-660892364FCC}" srcOrd="1" destOrd="0" presId="urn:microsoft.com/office/officeart/2005/8/layout/list1"/>
    <dgm:cxn modelId="{7EC1C260-8D59-448F-980D-43E4CF13C56F}" type="presOf" srcId="{0D386450-C40F-40F3-ABD6-CC6D52CA11F1}" destId="{3F8DDB65-C5AD-4DD4-8967-8FCAA4109D0A}" srcOrd="1" destOrd="0" presId="urn:microsoft.com/office/officeart/2005/8/layout/list1"/>
    <dgm:cxn modelId="{1F165662-2E76-43C1-A336-B1DDD7038A35}" type="presOf" srcId="{0F61679B-D284-4A91-9332-FE8137634BD1}" destId="{41EC8E9B-6217-497B-A07E-EF995ED9E268}" srcOrd="1" destOrd="0" presId="urn:microsoft.com/office/officeart/2005/8/layout/list1"/>
    <dgm:cxn modelId="{DF6B416A-A18F-4A40-A893-0E341E371591}" type="presOf" srcId="{1E58E803-0A95-4EEA-87EB-FB93365BA7B3}" destId="{B8F0EA4C-5F7C-4F39-95F5-BAEF5F66E57C}" srcOrd="0" destOrd="0" presId="urn:microsoft.com/office/officeart/2005/8/layout/list1"/>
    <dgm:cxn modelId="{CFB7B653-CBDE-4D84-902C-200BD356452A}" type="presOf" srcId="{85B0D06C-7AA0-4A27-A2F6-B72E02ABE19C}" destId="{D55F3A4B-154F-4A68-9620-6BB250B12F2B}" srcOrd="0" destOrd="0" presId="urn:microsoft.com/office/officeart/2005/8/layout/list1"/>
    <dgm:cxn modelId="{238F8957-B22F-431D-8FF0-CABEC48C4E25}" type="presOf" srcId="{85B0D06C-7AA0-4A27-A2F6-B72E02ABE19C}" destId="{2E83CAE7-111D-4D99-AFD4-C3662D5C0292}" srcOrd="1" destOrd="0" presId="urn:microsoft.com/office/officeart/2005/8/layout/list1"/>
    <dgm:cxn modelId="{AA2C298C-CE1E-4C3D-93E2-AFD912807FF0}" srcId="{D810826F-7D00-4B03-8479-CDDB7B4AF7AF}" destId="{85B0D06C-7AA0-4A27-A2F6-B72E02ABE19C}" srcOrd="4" destOrd="0" parTransId="{62983494-3D01-46A6-AFF1-E6BC7D5B37E4}" sibTransId="{FF7E16FC-8639-4BA3-BAEF-AFC6AF8EE3E6}"/>
    <dgm:cxn modelId="{4CC7A1B4-2994-49A5-99BD-6222826533BB}" srcId="{D810826F-7D00-4B03-8479-CDDB7B4AF7AF}" destId="{1E58E803-0A95-4EEA-87EB-FB93365BA7B3}" srcOrd="0" destOrd="0" parTransId="{3A0A8831-98CE-46B7-B171-ABA540AA632F}" sibTransId="{C67E6119-850D-4DDB-AE22-AC4076B2B83A}"/>
    <dgm:cxn modelId="{03BC37B5-65F7-46C8-BD4D-096D4FAA70CE}" srcId="{D810826F-7D00-4B03-8479-CDDB7B4AF7AF}" destId="{0AD87CDF-6E04-4CBB-9137-0953239C55AF}" srcOrd="1" destOrd="0" parTransId="{616264CD-95B3-4BA5-8E3E-A8CABA00FCC2}" sibTransId="{D7410A8E-C051-4448-BC13-B4F254284AC3}"/>
    <dgm:cxn modelId="{1A74C1B9-FAD2-4EE3-B02E-8BDE99C33F90}" srcId="{D810826F-7D00-4B03-8479-CDDB7B4AF7AF}" destId="{B7B080AF-C5EA-4F5D-991E-1C555053DF80}" srcOrd="5" destOrd="0" parTransId="{0F690358-A7AC-4F05-AE1C-669D5AD1E690}" sibTransId="{433B3E0E-7AC2-49D2-90CE-4E835357CB53}"/>
    <dgm:cxn modelId="{40B858C4-009A-4D40-8B02-D7BF9EA7D8E5}" type="presOf" srcId="{B7B080AF-C5EA-4F5D-991E-1C555053DF80}" destId="{0E6C1FFE-372F-40B3-9D77-9E6218B7C329}" srcOrd="1" destOrd="0" presId="urn:microsoft.com/office/officeart/2005/8/layout/list1"/>
    <dgm:cxn modelId="{0E32FCD4-E112-40DF-8CC6-590A67B87C1B}" type="presOf" srcId="{0AD87CDF-6E04-4CBB-9137-0953239C55AF}" destId="{F96B6F8F-CF61-4C94-A976-71BA67F05120}" srcOrd="0" destOrd="0" presId="urn:microsoft.com/office/officeart/2005/8/layout/list1"/>
    <dgm:cxn modelId="{DB9A6EDF-6EBE-46BB-AE3B-1B9C5F83519A}" type="presOf" srcId="{0F61679B-D284-4A91-9332-FE8137634BD1}" destId="{097BDC14-DB3D-4AEF-92BA-577BE2C00AF0}" srcOrd="0" destOrd="0" presId="urn:microsoft.com/office/officeart/2005/8/layout/list1"/>
    <dgm:cxn modelId="{631314F0-E7F1-474E-91B6-646ACF2396E8}" type="presOf" srcId="{0D386450-C40F-40F3-ABD6-CC6D52CA11F1}" destId="{DDC14689-2E90-41DB-8092-4B34A5C469F8}" srcOrd="0" destOrd="0" presId="urn:microsoft.com/office/officeart/2005/8/layout/list1"/>
    <dgm:cxn modelId="{CFB56AF3-89E7-43DB-906B-8300D3F5F7AF}" srcId="{D810826F-7D00-4B03-8479-CDDB7B4AF7AF}" destId="{0D386450-C40F-40F3-ABD6-CC6D52CA11F1}" srcOrd="3" destOrd="0" parTransId="{D0277701-2072-4460-A5AA-E77F8760CC32}" sibTransId="{DFE44135-5DA9-483F-8A55-63F335CD24E2}"/>
    <dgm:cxn modelId="{BE684EF4-AB41-43F9-94D4-1F78D30044A9}" type="presOf" srcId="{D810826F-7D00-4B03-8479-CDDB7B4AF7AF}" destId="{50C2661A-D9EC-4D45-A634-FEEFF3610FCE}" srcOrd="0" destOrd="0" presId="urn:microsoft.com/office/officeart/2005/8/layout/list1"/>
    <dgm:cxn modelId="{4028AE1E-4CB9-4457-BB3F-8990BF262DE2}" type="presParOf" srcId="{50C2661A-D9EC-4D45-A634-FEEFF3610FCE}" destId="{4E36EFA2-82FF-459D-992C-8BF2064EAF4F}" srcOrd="0" destOrd="0" presId="urn:microsoft.com/office/officeart/2005/8/layout/list1"/>
    <dgm:cxn modelId="{7EB48005-B484-4187-A22A-D69B930C55C9}" type="presParOf" srcId="{4E36EFA2-82FF-459D-992C-8BF2064EAF4F}" destId="{B8F0EA4C-5F7C-4F39-95F5-BAEF5F66E57C}" srcOrd="0" destOrd="0" presId="urn:microsoft.com/office/officeart/2005/8/layout/list1"/>
    <dgm:cxn modelId="{8C4BD841-63E9-4B8D-8025-AA5382D83F3E}" type="presParOf" srcId="{4E36EFA2-82FF-459D-992C-8BF2064EAF4F}" destId="{06C8FFAE-1CB8-48AF-A991-597D598E4A28}" srcOrd="1" destOrd="0" presId="urn:microsoft.com/office/officeart/2005/8/layout/list1"/>
    <dgm:cxn modelId="{AB007777-7771-4122-A3CE-D76C3026A44E}" type="presParOf" srcId="{50C2661A-D9EC-4D45-A634-FEEFF3610FCE}" destId="{04E82EA4-F0EF-4B9B-B3EE-E8C5A1E735E4}" srcOrd="1" destOrd="0" presId="urn:microsoft.com/office/officeart/2005/8/layout/list1"/>
    <dgm:cxn modelId="{8BC50A1D-2164-40F1-A154-B1A4A0FB21F3}" type="presParOf" srcId="{50C2661A-D9EC-4D45-A634-FEEFF3610FCE}" destId="{003220EB-8DF9-4FA3-AF2D-D3F0C452501F}" srcOrd="2" destOrd="0" presId="urn:microsoft.com/office/officeart/2005/8/layout/list1"/>
    <dgm:cxn modelId="{B1BB053A-43C7-4A20-A9CD-CCE2C978E5C4}" type="presParOf" srcId="{50C2661A-D9EC-4D45-A634-FEEFF3610FCE}" destId="{BDA4E2CB-EB84-451D-A965-2667DF9018B8}" srcOrd="3" destOrd="0" presId="urn:microsoft.com/office/officeart/2005/8/layout/list1"/>
    <dgm:cxn modelId="{DF463B4C-23B1-4FA6-97EA-DFC46532C812}" type="presParOf" srcId="{50C2661A-D9EC-4D45-A634-FEEFF3610FCE}" destId="{A4B4F50A-DC61-453D-828B-A500F8C56AA4}" srcOrd="4" destOrd="0" presId="urn:microsoft.com/office/officeart/2005/8/layout/list1"/>
    <dgm:cxn modelId="{2322E006-7AF3-43E9-9F50-08CCE0BE5196}" type="presParOf" srcId="{A4B4F50A-DC61-453D-828B-A500F8C56AA4}" destId="{F96B6F8F-CF61-4C94-A976-71BA67F05120}" srcOrd="0" destOrd="0" presId="urn:microsoft.com/office/officeart/2005/8/layout/list1"/>
    <dgm:cxn modelId="{577BE383-D2E9-4723-80D3-A879E7CB7A95}" type="presParOf" srcId="{A4B4F50A-DC61-453D-828B-A500F8C56AA4}" destId="{BCCB34D6-EFDF-48D2-A698-660892364FCC}" srcOrd="1" destOrd="0" presId="urn:microsoft.com/office/officeart/2005/8/layout/list1"/>
    <dgm:cxn modelId="{9724CBBA-5C67-4350-8514-5864491323CF}" type="presParOf" srcId="{50C2661A-D9EC-4D45-A634-FEEFF3610FCE}" destId="{C4FCD106-B3B0-4EEE-9D58-F4DA3AF5FC10}" srcOrd="5" destOrd="0" presId="urn:microsoft.com/office/officeart/2005/8/layout/list1"/>
    <dgm:cxn modelId="{BAC3C47F-FB7C-47EB-B952-CBF8D8FDAC18}" type="presParOf" srcId="{50C2661A-D9EC-4D45-A634-FEEFF3610FCE}" destId="{51003E88-53F7-47ED-93A0-B460D4DDEF75}" srcOrd="6" destOrd="0" presId="urn:microsoft.com/office/officeart/2005/8/layout/list1"/>
    <dgm:cxn modelId="{4DE82FD2-BBCB-48FC-9345-8106E16DA298}" type="presParOf" srcId="{50C2661A-D9EC-4D45-A634-FEEFF3610FCE}" destId="{C9CD4381-D64F-4C70-A573-3BC1E5BF0D32}" srcOrd="7" destOrd="0" presId="urn:microsoft.com/office/officeart/2005/8/layout/list1"/>
    <dgm:cxn modelId="{9F9C3A8A-690C-459D-A95D-E8331F7D4187}" type="presParOf" srcId="{50C2661A-D9EC-4D45-A634-FEEFF3610FCE}" destId="{269DFDF0-C6D0-4101-9DC8-F95C8223F539}" srcOrd="8" destOrd="0" presId="urn:microsoft.com/office/officeart/2005/8/layout/list1"/>
    <dgm:cxn modelId="{B2B7EEE4-502C-45C4-B600-8F0103ACC62C}" type="presParOf" srcId="{269DFDF0-C6D0-4101-9DC8-F95C8223F539}" destId="{097BDC14-DB3D-4AEF-92BA-577BE2C00AF0}" srcOrd="0" destOrd="0" presId="urn:microsoft.com/office/officeart/2005/8/layout/list1"/>
    <dgm:cxn modelId="{4A505FAE-5818-4ED3-B205-5FB3BD7A9C84}" type="presParOf" srcId="{269DFDF0-C6D0-4101-9DC8-F95C8223F539}" destId="{41EC8E9B-6217-497B-A07E-EF995ED9E268}" srcOrd="1" destOrd="0" presId="urn:microsoft.com/office/officeart/2005/8/layout/list1"/>
    <dgm:cxn modelId="{4AAF506C-8A60-413E-9C24-1D5DF7F57303}" type="presParOf" srcId="{50C2661A-D9EC-4D45-A634-FEEFF3610FCE}" destId="{0164383D-8FEF-404E-9D7B-020D61FD16F0}" srcOrd="9" destOrd="0" presId="urn:microsoft.com/office/officeart/2005/8/layout/list1"/>
    <dgm:cxn modelId="{B4B94CD9-ECBC-48DE-AA0F-2FE419E93819}" type="presParOf" srcId="{50C2661A-D9EC-4D45-A634-FEEFF3610FCE}" destId="{3203BE49-E4BF-4B64-B3DB-D69896CA4535}" srcOrd="10" destOrd="0" presId="urn:microsoft.com/office/officeart/2005/8/layout/list1"/>
    <dgm:cxn modelId="{9AB49B49-97C0-494D-8AEC-D27B9A63EF90}" type="presParOf" srcId="{50C2661A-D9EC-4D45-A634-FEEFF3610FCE}" destId="{5F6221A6-5B16-4D79-A6A8-18E801030EA7}" srcOrd="11" destOrd="0" presId="urn:microsoft.com/office/officeart/2005/8/layout/list1"/>
    <dgm:cxn modelId="{859ACCA1-EFE8-4A9A-9753-DE8C8CEC2CCE}" type="presParOf" srcId="{50C2661A-D9EC-4D45-A634-FEEFF3610FCE}" destId="{4326675F-C5C0-4C49-966E-B902EE756F6A}" srcOrd="12" destOrd="0" presId="urn:microsoft.com/office/officeart/2005/8/layout/list1"/>
    <dgm:cxn modelId="{E6890442-62BC-40FD-89D3-FC678B538A30}" type="presParOf" srcId="{4326675F-C5C0-4C49-966E-B902EE756F6A}" destId="{DDC14689-2E90-41DB-8092-4B34A5C469F8}" srcOrd="0" destOrd="0" presId="urn:microsoft.com/office/officeart/2005/8/layout/list1"/>
    <dgm:cxn modelId="{BAADE564-43F0-4249-8B17-FC4D62208628}" type="presParOf" srcId="{4326675F-C5C0-4C49-966E-B902EE756F6A}" destId="{3F8DDB65-C5AD-4DD4-8967-8FCAA4109D0A}" srcOrd="1" destOrd="0" presId="urn:microsoft.com/office/officeart/2005/8/layout/list1"/>
    <dgm:cxn modelId="{41ADD361-6F67-459C-AF23-42BD21CB736E}" type="presParOf" srcId="{50C2661A-D9EC-4D45-A634-FEEFF3610FCE}" destId="{B7175085-8BDF-4043-BEE7-98AB303E5F8F}" srcOrd="13" destOrd="0" presId="urn:microsoft.com/office/officeart/2005/8/layout/list1"/>
    <dgm:cxn modelId="{2D8F0E14-443D-472D-9CAC-F243DAEE423B}" type="presParOf" srcId="{50C2661A-D9EC-4D45-A634-FEEFF3610FCE}" destId="{F4B46662-1E7E-4029-BEC6-A831BDEEB9D7}" srcOrd="14" destOrd="0" presId="urn:microsoft.com/office/officeart/2005/8/layout/list1"/>
    <dgm:cxn modelId="{EA3BBB25-1EB3-489F-A8EB-7631F9D26251}" type="presParOf" srcId="{50C2661A-D9EC-4D45-A634-FEEFF3610FCE}" destId="{E95A55CD-3E91-4AFA-AAA4-E6B6436031C3}" srcOrd="15" destOrd="0" presId="urn:microsoft.com/office/officeart/2005/8/layout/list1"/>
    <dgm:cxn modelId="{C6828CFF-197B-4662-AA66-1F84F422FA12}" type="presParOf" srcId="{50C2661A-D9EC-4D45-A634-FEEFF3610FCE}" destId="{F41930FB-BE0A-49DD-837C-0C8BEF96EBA9}" srcOrd="16" destOrd="0" presId="urn:microsoft.com/office/officeart/2005/8/layout/list1"/>
    <dgm:cxn modelId="{19119333-080B-4945-BC97-0EECFE3287D4}" type="presParOf" srcId="{F41930FB-BE0A-49DD-837C-0C8BEF96EBA9}" destId="{D55F3A4B-154F-4A68-9620-6BB250B12F2B}" srcOrd="0" destOrd="0" presId="urn:microsoft.com/office/officeart/2005/8/layout/list1"/>
    <dgm:cxn modelId="{6508B5FB-BD4D-4EDD-8380-812FEC8FF072}" type="presParOf" srcId="{F41930FB-BE0A-49DD-837C-0C8BEF96EBA9}" destId="{2E83CAE7-111D-4D99-AFD4-C3662D5C0292}" srcOrd="1" destOrd="0" presId="urn:microsoft.com/office/officeart/2005/8/layout/list1"/>
    <dgm:cxn modelId="{9C87475C-7C29-42A8-99BA-2E1C578CF81F}" type="presParOf" srcId="{50C2661A-D9EC-4D45-A634-FEEFF3610FCE}" destId="{BEE8C135-497D-48F2-A3EB-8369F7B4915E}" srcOrd="17" destOrd="0" presId="urn:microsoft.com/office/officeart/2005/8/layout/list1"/>
    <dgm:cxn modelId="{B5A51A77-5348-4C9D-B571-5EAD9B2A7FF7}" type="presParOf" srcId="{50C2661A-D9EC-4D45-A634-FEEFF3610FCE}" destId="{938C3279-8CB8-4A52-B613-D190BD585F88}" srcOrd="18" destOrd="0" presId="urn:microsoft.com/office/officeart/2005/8/layout/list1"/>
    <dgm:cxn modelId="{009124F4-6507-45E2-85AC-D38C531F8CD8}" type="presParOf" srcId="{50C2661A-D9EC-4D45-A634-FEEFF3610FCE}" destId="{45373F9A-0B9B-4AF0-BAB8-A90BA9F157C7}" srcOrd="19" destOrd="0" presId="urn:microsoft.com/office/officeart/2005/8/layout/list1"/>
    <dgm:cxn modelId="{B8B508CD-CAB8-4C9C-8618-D97F47C95E7D}" type="presParOf" srcId="{50C2661A-D9EC-4D45-A634-FEEFF3610FCE}" destId="{0CF97903-3EFC-4277-88FC-B7DB08332A04}" srcOrd="20" destOrd="0" presId="urn:microsoft.com/office/officeart/2005/8/layout/list1"/>
    <dgm:cxn modelId="{18DDF15C-60C5-4765-8735-40844E060958}" type="presParOf" srcId="{0CF97903-3EFC-4277-88FC-B7DB08332A04}" destId="{CE45555E-C66C-4D30-A56F-11E045AA4D92}" srcOrd="0" destOrd="0" presId="urn:microsoft.com/office/officeart/2005/8/layout/list1"/>
    <dgm:cxn modelId="{19331226-5B3F-4545-B0D6-1507044F95BD}" type="presParOf" srcId="{0CF97903-3EFC-4277-88FC-B7DB08332A04}" destId="{0E6C1FFE-372F-40B3-9D77-9E6218B7C329}" srcOrd="1" destOrd="0" presId="urn:microsoft.com/office/officeart/2005/8/layout/list1"/>
    <dgm:cxn modelId="{3E46FF28-4CEA-4917-8312-3673160D9CC3}" type="presParOf" srcId="{50C2661A-D9EC-4D45-A634-FEEFF3610FCE}" destId="{A2537694-B053-471C-8C5D-9826A88917EB}" srcOrd="21" destOrd="0" presId="urn:microsoft.com/office/officeart/2005/8/layout/list1"/>
    <dgm:cxn modelId="{0183A83F-CA8E-423B-B0F1-23CC34D4A3AC}" type="presParOf" srcId="{50C2661A-D9EC-4D45-A634-FEEFF3610FCE}" destId="{CD3DEEC3-7910-43CA-8B77-C35802D2BE5F}"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3220EB-8DF9-4FA3-AF2D-D3F0C452501F}">
      <dsp:nvSpPr>
        <dsp:cNvPr id="0" name=""/>
        <dsp:cNvSpPr/>
      </dsp:nvSpPr>
      <dsp:spPr>
        <a:xfrm>
          <a:off x="0" y="328639"/>
          <a:ext cx="5607050" cy="4536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6C8FFAE-1CB8-48AF-A991-597D598E4A28}">
      <dsp:nvSpPr>
        <dsp:cNvPr id="0" name=""/>
        <dsp:cNvSpPr/>
      </dsp:nvSpPr>
      <dsp:spPr>
        <a:xfrm>
          <a:off x="280352" y="62959"/>
          <a:ext cx="3924935" cy="531360"/>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353" tIns="0" rIns="148353" bIns="0" numCol="1" spcCol="1270" anchor="ctr" anchorCtr="0">
          <a:noAutofit/>
        </a:bodyPr>
        <a:lstStyle/>
        <a:p>
          <a:pPr marL="0" lvl="0" indent="0" algn="l" defTabSz="800100" rtl="0">
            <a:lnSpc>
              <a:spcPct val="90000"/>
            </a:lnSpc>
            <a:spcBef>
              <a:spcPct val="0"/>
            </a:spcBef>
            <a:spcAft>
              <a:spcPct val="35000"/>
            </a:spcAft>
            <a:buNone/>
          </a:pPr>
          <a:r>
            <a:rPr lang="en-US" sz="1800" kern="1200" dirty="0"/>
            <a:t>CLABSI:</a:t>
          </a:r>
          <a:r>
            <a:rPr lang="en-US" sz="1800" kern="1200" dirty="0">
              <a:latin typeface="Gill Sans MT" panose="020B0502020104020203"/>
            </a:rPr>
            <a:t> 0</a:t>
          </a:r>
          <a:r>
            <a:rPr lang="en-US" sz="1800" kern="1200" dirty="0"/>
            <a:t> for 2026</a:t>
          </a:r>
        </a:p>
      </dsp:txBody>
      <dsp:txXfrm>
        <a:off x="306291" y="88898"/>
        <a:ext cx="3873057" cy="479482"/>
      </dsp:txXfrm>
    </dsp:sp>
    <dsp:sp modelId="{51003E88-53F7-47ED-93A0-B460D4DDEF75}">
      <dsp:nvSpPr>
        <dsp:cNvPr id="0" name=""/>
        <dsp:cNvSpPr/>
      </dsp:nvSpPr>
      <dsp:spPr>
        <a:xfrm>
          <a:off x="0" y="1145119"/>
          <a:ext cx="5607050" cy="4536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CCB34D6-EFDF-48D2-A698-660892364FCC}">
      <dsp:nvSpPr>
        <dsp:cNvPr id="0" name=""/>
        <dsp:cNvSpPr/>
      </dsp:nvSpPr>
      <dsp:spPr>
        <a:xfrm>
          <a:off x="280352" y="879439"/>
          <a:ext cx="3924935" cy="531360"/>
        </a:xfrm>
        <a:prstGeom prst="roundRect">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353" tIns="0" rIns="148353" bIns="0" numCol="1" spcCol="1270" anchor="ctr" anchorCtr="0">
          <a:noAutofit/>
        </a:bodyPr>
        <a:lstStyle/>
        <a:p>
          <a:pPr marL="0" lvl="0" indent="0" algn="l" defTabSz="800100" rtl="0">
            <a:lnSpc>
              <a:spcPct val="90000"/>
            </a:lnSpc>
            <a:spcBef>
              <a:spcPct val="0"/>
            </a:spcBef>
            <a:spcAft>
              <a:spcPct val="35000"/>
            </a:spcAft>
            <a:buNone/>
          </a:pPr>
          <a:r>
            <a:rPr lang="en-US" sz="1800" kern="1200" dirty="0"/>
            <a:t>CAUTI:</a:t>
          </a:r>
          <a:r>
            <a:rPr lang="en-US" sz="1800" kern="1200" dirty="0">
              <a:latin typeface="Gill Sans MT" panose="020B0502020104020203"/>
            </a:rPr>
            <a:t> 0</a:t>
          </a:r>
          <a:r>
            <a:rPr lang="en-US" sz="1800" kern="1200" dirty="0"/>
            <a:t> for 2026</a:t>
          </a:r>
          <a:endParaRPr lang="en-US" sz="1800" kern="1200" dirty="0">
            <a:latin typeface="Gill Sans MT" panose="020B0502020104020203"/>
          </a:endParaRPr>
        </a:p>
      </dsp:txBody>
      <dsp:txXfrm>
        <a:off x="306291" y="905378"/>
        <a:ext cx="3873057" cy="479482"/>
      </dsp:txXfrm>
    </dsp:sp>
    <dsp:sp modelId="{3203BE49-E4BF-4B64-B3DB-D69896CA4535}">
      <dsp:nvSpPr>
        <dsp:cNvPr id="0" name=""/>
        <dsp:cNvSpPr/>
      </dsp:nvSpPr>
      <dsp:spPr>
        <a:xfrm>
          <a:off x="0" y="1961599"/>
          <a:ext cx="5607050" cy="4536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1EC8E9B-6217-497B-A07E-EF995ED9E268}">
      <dsp:nvSpPr>
        <dsp:cNvPr id="0" name=""/>
        <dsp:cNvSpPr/>
      </dsp:nvSpPr>
      <dsp:spPr>
        <a:xfrm>
          <a:off x="280352" y="1695919"/>
          <a:ext cx="3924935" cy="531360"/>
        </a:xfrm>
        <a:prstGeom prst="roundRect">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3000"/>
                <a:lumMod val="100000"/>
              </a:schemeClr>
            </a:gs>
            <a:gs pos="100000">
              <a:schemeClr val="accent4">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353" tIns="0" rIns="148353"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Gill Sans MT" panose="020B0502020104020203"/>
            </a:rPr>
            <a:t>UE: 2 for 2026</a:t>
          </a:r>
        </a:p>
      </dsp:txBody>
      <dsp:txXfrm>
        <a:off x="306291" y="1721858"/>
        <a:ext cx="3873057" cy="479482"/>
      </dsp:txXfrm>
    </dsp:sp>
    <dsp:sp modelId="{F4B46662-1E7E-4029-BEC6-A831BDEEB9D7}">
      <dsp:nvSpPr>
        <dsp:cNvPr id="0" name=""/>
        <dsp:cNvSpPr/>
      </dsp:nvSpPr>
      <dsp:spPr>
        <a:xfrm>
          <a:off x="0" y="2778080"/>
          <a:ext cx="5607050" cy="4536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F8DDB65-C5AD-4DD4-8967-8FCAA4109D0A}">
      <dsp:nvSpPr>
        <dsp:cNvPr id="0" name=""/>
        <dsp:cNvSpPr/>
      </dsp:nvSpPr>
      <dsp:spPr>
        <a:xfrm>
          <a:off x="280352" y="2512399"/>
          <a:ext cx="3924935" cy="531360"/>
        </a:xfrm>
        <a:prstGeom prst="roundRect">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3000"/>
                <a:lumMod val="100000"/>
              </a:schemeClr>
            </a:gs>
            <a:gs pos="100000">
              <a:schemeClr val="accent5">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353" tIns="0" rIns="148353"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Gill Sans MT" panose="020B0502020104020203"/>
            </a:rPr>
            <a:t>UD: 6 for 2026</a:t>
          </a:r>
        </a:p>
      </dsp:txBody>
      <dsp:txXfrm>
        <a:off x="306291" y="2538338"/>
        <a:ext cx="3873057" cy="479482"/>
      </dsp:txXfrm>
    </dsp:sp>
    <dsp:sp modelId="{938C3279-8CB8-4A52-B613-D190BD585F88}">
      <dsp:nvSpPr>
        <dsp:cNvPr id="0" name=""/>
        <dsp:cNvSpPr/>
      </dsp:nvSpPr>
      <dsp:spPr>
        <a:xfrm>
          <a:off x="0" y="3594560"/>
          <a:ext cx="5607050" cy="4536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E83CAE7-111D-4D99-AFD4-C3662D5C0292}">
      <dsp:nvSpPr>
        <dsp:cNvPr id="0" name=""/>
        <dsp:cNvSpPr/>
      </dsp:nvSpPr>
      <dsp:spPr>
        <a:xfrm>
          <a:off x="280352" y="3328880"/>
          <a:ext cx="3924935" cy="531360"/>
        </a:xfrm>
        <a:prstGeom prst="roundRect">
          <a:avLst/>
        </a:prstGeom>
        <a:gradFill rotWithShape="0">
          <a:gsLst>
            <a:gs pos="0">
              <a:schemeClr val="accent6">
                <a:hueOff val="0"/>
                <a:satOff val="0"/>
                <a:lumOff val="0"/>
                <a:alphaOff val="0"/>
                <a:tint val="97000"/>
                <a:satMod val="100000"/>
                <a:lumMod val="102000"/>
              </a:schemeClr>
            </a:gs>
            <a:gs pos="50000">
              <a:schemeClr val="accent6">
                <a:hueOff val="0"/>
                <a:satOff val="0"/>
                <a:lumOff val="0"/>
                <a:alphaOff val="0"/>
                <a:shade val="100000"/>
                <a:satMod val="103000"/>
                <a:lumMod val="100000"/>
              </a:schemeClr>
            </a:gs>
            <a:gs pos="100000">
              <a:schemeClr val="accent6">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353" tIns="0" rIns="148353"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Gill Sans MT" panose="020B0502020104020203"/>
            </a:rPr>
            <a:t>HAPI (all stages): 18 for 2026</a:t>
          </a:r>
        </a:p>
      </dsp:txBody>
      <dsp:txXfrm>
        <a:off x="306291" y="3354819"/>
        <a:ext cx="3873057" cy="479482"/>
      </dsp:txXfrm>
    </dsp:sp>
    <dsp:sp modelId="{CD3DEEC3-7910-43CA-8B77-C35802D2BE5F}">
      <dsp:nvSpPr>
        <dsp:cNvPr id="0" name=""/>
        <dsp:cNvSpPr/>
      </dsp:nvSpPr>
      <dsp:spPr>
        <a:xfrm>
          <a:off x="0" y="4411040"/>
          <a:ext cx="5607050" cy="4536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E6C1FFE-372F-40B3-9D77-9E6218B7C329}">
      <dsp:nvSpPr>
        <dsp:cNvPr id="0" name=""/>
        <dsp:cNvSpPr/>
      </dsp:nvSpPr>
      <dsp:spPr>
        <a:xfrm>
          <a:off x="280352" y="4145360"/>
          <a:ext cx="3924935" cy="531360"/>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353" tIns="0" rIns="148353" bIns="0" numCol="1" spcCol="1270" anchor="ctr" anchorCtr="0">
          <a:noAutofit/>
        </a:bodyPr>
        <a:lstStyle/>
        <a:p>
          <a:pPr marL="0" lvl="0" indent="0" algn="l" defTabSz="800100">
            <a:lnSpc>
              <a:spcPct val="90000"/>
            </a:lnSpc>
            <a:spcBef>
              <a:spcPct val="0"/>
            </a:spcBef>
            <a:spcAft>
              <a:spcPct val="35000"/>
            </a:spcAft>
            <a:buNone/>
          </a:pPr>
          <a:r>
            <a:rPr lang="en-US" sz="1800" kern="1200" dirty="0"/>
            <a:t>Falls: 5 for 2026</a:t>
          </a:r>
        </a:p>
      </dsp:txBody>
      <dsp:txXfrm>
        <a:off x="306291" y="4171299"/>
        <a:ext cx="3873057"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252ADF-0289-48B5-8237-7B29C0F7E415}"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F3830F-DCE7-463F-923D-53DB140CB008}" type="slidenum">
              <a:rPr lang="en-US" smtClean="0"/>
              <a:t>‹#›</a:t>
            </a:fld>
            <a:endParaRPr lang="en-US"/>
          </a:p>
        </p:txBody>
      </p:sp>
    </p:spTree>
    <p:extLst>
      <p:ext uri="{BB962C8B-B14F-4D97-AF65-F5344CB8AC3E}">
        <p14:creationId xmlns:p14="http://schemas.microsoft.com/office/powerpoint/2010/main" val="1450364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F3830F-DCE7-463F-923D-53DB140CB008}" type="slidenum">
              <a:rPr lang="en-US" smtClean="0"/>
              <a:t>1</a:t>
            </a:fld>
            <a:endParaRPr lang="en-US" dirty="0"/>
          </a:p>
        </p:txBody>
      </p:sp>
    </p:spTree>
    <p:extLst>
      <p:ext uri="{BB962C8B-B14F-4D97-AF65-F5344CB8AC3E}">
        <p14:creationId xmlns:p14="http://schemas.microsoft.com/office/powerpoint/2010/main" val="1562212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F3830F-DCE7-463F-923D-53DB140CB008}" type="slidenum">
              <a:rPr lang="en-US" smtClean="0"/>
              <a:t>7</a:t>
            </a:fld>
            <a:endParaRPr lang="en-US"/>
          </a:p>
        </p:txBody>
      </p:sp>
    </p:spTree>
    <p:extLst>
      <p:ext uri="{BB962C8B-B14F-4D97-AF65-F5344CB8AC3E}">
        <p14:creationId xmlns:p14="http://schemas.microsoft.com/office/powerpoint/2010/main" val="3051334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F3830F-DCE7-463F-923D-53DB140CB008}" type="slidenum">
              <a:rPr lang="en-US" smtClean="0"/>
              <a:t>18</a:t>
            </a:fld>
            <a:endParaRPr lang="en-US"/>
          </a:p>
        </p:txBody>
      </p:sp>
    </p:spTree>
    <p:extLst>
      <p:ext uri="{BB962C8B-B14F-4D97-AF65-F5344CB8AC3E}">
        <p14:creationId xmlns:p14="http://schemas.microsoft.com/office/powerpoint/2010/main" val="1236380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F3830F-DCE7-463F-923D-53DB140CB008}" type="slidenum">
              <a:rPr lang="en-US" smtClean="0"/>
              <a:t>19</a:t>
            </a:fld>
            <a:endParaRPr lang="en-US"/>
          </a:p>
        </p:txBody>
      </p:sp>
    </p:spTree>
    <p:extLst>
      <p:ext uri="{BB962C8B-B14F-4D97-AF65-F5344CB8AC3E}">
        <p14:creationId xmlns:p14="http://schemas.microsoft.com/office/powerpoint/2010/main" val="279842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AF3830F-DCE7-463F-923D-53DB140CB008}" type="slidenum">
              <a:rPr lang="en-US" smtClean="0"/>
              <a:t>20</a:t>
            </a:fld>
            <a:endParaRPr lang="en-US"/>
          </a:p>
        </p:txBody>
      </p:sp>
    </p:spTree>
    <p:extLst>
      <p:ext uri="{BB962C8B-B14F-4D97-AF65-F5344CB8AC3E}">
        <p14:creationId xmlns:p14="http://schemas.microsoft.com/office/powerpoint/2010/main" val="3049041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9A07C-1194-373F-EF2C-E096D14342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FC0FF2-0BC7-8F7F-1038-C46A393228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3CD983-CA8C-EEA5-7A76-BCB60EDC33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DB7193-00AF-CD4E-B65C-5A45F6EAFE5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F3830F-DCE7-463F-923D-53DB140CB0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2240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F3830F-DCE7-463F-923D-53DB140CB008}" type="slidenum">
              <a:rPr lang="en-US" smtClean="0"/>
              <a:t>31</a:t>
            </a:fld>
            <a:endParaRPr lang="en-US"/>
          </a:p>
        </p:txBody>
      </p:sp>
    </p:spTree>
    <p:extLst>
      <p:ext uri="{BB962C8B-B14F-4D97-AF65-F5344CB8AC3E}">
        <p14:creationId xmlns:p14="http://schemas.microsoft.com/office/powerpoint/2010/main" val="195011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48A87A34-81AB-432B-8DAE-1953F412C126}"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91277854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17611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48A87A34-81AB-432B-8DAE-1953F412C126}"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78188479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48A87A34-81AB-432B-8DAE-1953F412C126}" type="datetimeFigureOut">
              <a:rPr lang="en-US" smtClean="0"/>
              <a:t>10/6/2026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160877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8A87A34-81AB-432B-8DAE-1953F412C126}" type="datetimeFigureOut">
              <a:rPr lang="en-US" smtClean="0"/>
              <a:pPr/>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79030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434573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58513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48A87A34-81AB-432B-8DAE-1953F412C126}" type="datetimeFigureOut">
              <a:rPr lang="en-US" smtClean="0"/>
              <a:t>10/6/2026</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662687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48A87A34-81AB-432B-8DAE-1953F412C126}" type="datetimeFigureOut">
              <a:rPr lang="en-US" smtClean="0"/>
              <a:pPr/>
              <a:t>10/6/2026</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896795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905461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40085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48A87A34-81AB-432B-8DAE-1953F412C126}" type="datetimeFigureOut">
              <a:rPr lang="en-US" smtClean="0"/>
              <a:pPr/>
              <a:t>10/6/2026</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47053355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260873" y="1586484"/>
            <a:ext cx="3685032" cy="3685032"/>
          </a:xfrm>
          <a:prstGeom prst="ellipse">
            <a:avLst/>
          </a:prstGeom>
          <a:solidFill>
            <a:schemeClr val="accent2">
              <a:lumMod val="75000"/>
            </a:schemeClr>
          </a:solidFill>
          <a:ln>
            <a:noFill/>
          </a:ln>
        </p:spPr>
        <p:txBody>
          <a:bodyPr vert="horz" lIns="182880" tIns="182880" rIns="182880" bIns="182880" rtlCol="0" anchor="ctr">
            <a:normAutofit/>
          </a:bodyPr>
          <a:lstStyle/>
          <a:p>
            <a:r>
              <a:rPr lang="en-US" sz="3000" kern="1200" cap="all" spc="200" baseline="0" dirty="0">
                <a:solidFill>
                  <a:srgbClr val="FFFFFF"/>
                </a:solidFill>
                <a:latin typeface="+mj-lt"/>
                <a:ea typeface="+mj-ea"/>
                <a:cs typeface="+mj-cs"/>
              </a:rPr>
              <a:t>M&amp;M </a:t>
            </a:r>
          </a:p>
        </p:txBody>
      </p:sp>
      <p:sp>
        <p:nvSpPr>
          <p:cNvPr id="3" name="Subtitle 2"/>
          <p:cNvSpPr>
            <a:spLocks noGrp="1"/>
          </p:cNvSpPr>
          <p:nvPr>
            <p:ph type="subTitle" idx="1"/>
          </p:nvPr>
        </p:nvSpPr>
        <p:spPr>
          <a:xfrm>
            <a:off x="5591695" y="1402080"/>
            <a:ext cx="6327778" cy="4053840"/>
          </a:xfrm>
        </p:spPr>
        <p:txBody>
          <a:bodyPr vert="horz" lIns="91440" tIns="45720" rIns="91440" bIns="45720" rtlCol="0" anchor="ctr">
            <a:normAutofit/>
          </a:bodyPr>
          <a:lstStyle/>
          <a:p>
            <a:r>
              <a:rPr lang="en-US" sz="2400" dirty="0">
                <a:solidFill>
                  <a:schemeClr val="tx1">
                    <a:lumMod val="85000"/>
                    <a:lumOff val="15000"/>
                  </a:schemeClr>
                </a:solidFill>
              </a:rPr>
              <a:t>Nisha Agasthya, MD, Neha Longani, MD, Kareen Jones, MD, Jennifer Nestor, MD</a:t>
            </a:r>
          </a:p>
          <a:p>
            <a:r>
              <a:rPr lang="en-US" sz="2800" dirty="0">
                <a:solidFill>
                  <a:schemeClr val="tx1">
                    <a:lumMod val="85000"/>
                    <a:lumOff val="15000"/>
                  </a:schemeClr>
                </a:solidFill>
              </a:rPr>
              <a:t>October 6, 2026</a:t>
            </a:r>
          </a:p>
        </p:txBody>
      </p:sp>
    </p:spTree>
    <p:extLst>
      <p:ext uri="{BB962C8B-B14F-4D97-AF65-F5344CB8AC3E}">
        <p14:creationId xmlns:p14="http://schemas.microsoft.com/office/powerpoint/2010/main" val="207026553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829781" y="2708804"/>
            <a:ext cx="3698803" cy="1440394"/>
          </a:xfrm>
          <a:noFill/>
          <a:ln>
            <a:solidFill>
              <a:schemeClr val="tx1"/>
            </a:solidFill>
          </a:ln>
        </p:spPr>
        <p:txBody>
          <a:bodyPr>
            <a:normAutofit/>
          </a:bodyPr>
          <a:lstStyle/>
          <a:p>
            <a:r>
              <a:rPr lang="en-US" altLang="en-US" sz="5400" dirty="0">
                <a:solidFill>
                  <a:schemeClr val="tx1"/>
                </a:solidFill>
              </a:rPr>
              <a:t>CME</a:t>
            </a:r>
            <a:br>
              <a:rPr lang="en-US" altLang="en-US" sz="5400" dirty="0">
                <a:solidFill>
                  <a:schemeClr val="tx1"/>
                </a:solidFill>
              </a:rPr>
            </a:br>
            <a:r>
              <a:rPr lang="en-US" altLang="en-US" sz="2200" dirty="0">
                <a:solidFill>
                  <a:schemeClr val="tx1"/>
                </a:solidFill>
              </a:rPr>
              <a:t>Text 1(904)506-7609</a:t>
            </a:r>
            <a:endParaRPr lang="en-US" sz="5400" dirty="0">
              <a:solidFill>
                <a:schemeClr val="tx1"/>
              </a:solidFill>
            </a:endParaRPr>
          </a:p>
        </p:txBody>
      </p:sp>
      <p:sp>
        <p:nvSpPr>
          <p:cNvPr id="11" name="Rectangle 10">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5"/>
          <p:cNvSpPr>
            <a:spLocks noGrp="1"/>
          </p:cNvSpPr>
          <p:nvPr>
            <p:ph idx="1"/>
          </p:nvPr>
        </p:nvSpPr>
        <p:spPr>
          <a:xfrm>
            <a:off x="6049182" y="802638"/>
            <a:ext cx="5408696" cy="5252722"/>
          </a:xfrm>
        </p:spPr>
        <p:txBody>
          <a:bodyPr anchor="ctr">
            <a:normAutofit/>
          </a:bodyPr>
          <a:lstStyle/>
          <a:p>
            <a:r>
              <a:rPr lang="en-US" altLang="en-US" sz="2000" dirty="0">
                <a:solidFill>
                  <a:schemeClr val="bg1"/>
                </a:solidFill>
              </a:rPr>
              <a:t>Successful completion of this CME activity, which includes participation in the activity, with individual assessments of the participant and feedback to the participant, enables the participant to earn 1.0 MOC Part 2 points in the American Board of Pediatrics (ABP) Maintenance of Certification (MOC) program. It is the CME activity provider's responsibility) to submit participant completion information to ACCME for the purpose of granting ABP MOC credit.</a:t>
            </a:r>
          </a:p>
          <a:p>
            <a:pPr marL="685800" lvl="3" indent="0">
              <a:buNone/>
            </a:pPr>
            <a:endParaRPr lang="en-US" altLang="en-US" sz="4000" b="1" dirty="0">
              <a:solidFill>
                <a:srgbClr val="2F2F2F"/>
              </a:solidFill>
              <a:highlight>
                <a:srgbClr val="FFFF00"/>
              </a:highlight>
              <a:latin typeface="Montserrat"/>
            </a:endParaRPr>
          </a:p>
          <a:p>
            <a:endParaRPr lang="en-US" dirty="0">
              <a:solidFill>
                <a:schemeClr val="bg1"/>
              </a:solidFill>
            </a:endParaRPr>
          </a:p>
        </p:txBody>
      </p:sp>
      <p:sp>
        <p:nvSpPr>
          <p:cNvPr id="2" name="TextBox 1">
            <a:extLst>
              <a:ext uri="{FF2B5EF4-FFF2-40B4-BE49-F238E27FC236}">
                <a16:creationId xmlns:a16="http://schemas.microsoft.com/office/drawing/2014/main" id="{C1BB6E97-C905-5161-9042-D9BF5BC0E068}"/>
              </a:ext>
            </a:extLst>
          </p:cNvPr>
          <p:cNvSpPr txBox="1"/>
          <p:nvPr/>
        </p:nvSpPr>
        <p:spPr>
          <a:xfrm>
            <a:off x="1153865" y="4677103"/>
            <a:ext cx="2511972" cy="646331"/>
          </a:xfrm>
          <a:prstGeom prst="rect">
            <a:avLst/>
          </a:prstGeom>
          <a:noFill/>
        </p:spPr>
        <p:txBody>
          <a:bodyPr wrap="square" rtlCol="0">
            <a:spAutoFit/>
          </a:bodyPr>
          <a:lstStyle/>
          <a:p>
            <a:pPr algn="ctr"/>
            <a:r>
              <a:rPr lang="en-US" dirty="0">
                <a:solidFill>
                  <a:schemeClr val="bg1"/>
                </a:solidFill>
                <a:highlight>
                  <a:srgbClr val="FFFF00"/>
                </a:highlight>
              </a:rPr>
              <a:t>Today’s</a:t>
            </a:r>
            <a:r>
              <a:rPr lang="en-US" dirty="0">
                <a:highlight>
                  <a:srgbClr val="FFFF00"/>
                </a:highlight>
              </a:rPr>
              <a:t> </a:t>
            </a:r>
            <a:r>
              <a:rPr lang="en-US" dirty="0">
                <a:solidFill>
                  <a:schemeClr val="bg1"/>
                </a:solidFill>
                <a:highlight>
                  <a:srgbClr val="FFFF00"/>
                </a:highlight>
              </a:rPr>
              <a:t>code</a:t>
            </a:r>
            <a:r>
              <a:rPr lang="en-US" dirty="0">
                <a:highlight>
                  <a:srgbClr val="FFFF00"/>
                </a:highlight>
              </a:rPr>
              <a:t>: </a:t>
            </a:r>
          </a:p>
          <a:p>
            <a:pPr algn="ctr"/>
            <a:r>
              <a:rPr lang="en-US" dirty="0"/>
              <a:t>MUHHOQ</a:t>
            </a:r>
            <a:endParaRPr lang="en-US" dirty="0">
              <a:highlight>
                <a:srgbClr val="FFFF00"/>
              </a:highlight>
            </a:endParaRPr>
          </a:p>
        </p:txBody>
      </p:sp>
    </p:spTree>
    <p:extLst>
      <p:ext uri="{BB962C8B-B14F-4D97-AF65-F5344CB8AC3E}">
        <p14:creationId xmlns:p14="http://schemas.microsoft.com/office/powerpoint/2010/main" val="21719710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9781" y="2708804"/>
            <a:ext cx="3698803" cy="1440394"/>
          </a:xfrm>
          <a:noFill/>
          <a:ln>
            <a:solidFill>
              <a:schemeClr val="tx1"/>
            </a:solidFill>
          </a:ln>
        </p:spPr>
        <p:txBody>
          <a:bodyPr>
            <a:normAutofit/>
          </a:bodyPr>
          <a:lstStyle/>
          <a:p>
            <a:r>
              <a:rPr lang="en-US" altLang="en-US" sz="2400" dirty="0">
                <a:solidFill>
                  <a:schemeClr val="tx1"/>
                </a:solidFill>
              </a:rPr>
              <a:t>CONFIDENTIAL PATIENT SAFETY WORK PRODUCT</a:t>
            </a:r>
            <a:endParaRPr lang="en-US" sz="2400" dirty="0">
              <a:solidFill>
                <a:schemeClr val="tx1"/>
              </a:solidFill>
            </a:endParaRPr>
          </a:p>
        </p:txBody>
      </p:sp>
      <p:sp>
        <p:nvSpPr>
          <p:cNvPr id="8" name="Rectangle 7">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049182" y="802638"/>
            <a:ext cx="5408696" cy="5252722"/>
          </a:xfrm>
        </p:spPr>
        <p:txBody>
          <a:bodyPr anchor="ctr">
            <a:normAutofit fontScale="92500"/>
          </a:bodyPr>
          <a:lstStyle/>
          <a:p>
            <a:endParaRPr lang="en-US" altLang="en-US" dirty="0">
              <a:solidFill>
                <a:schemeClr val="bg1"/>
              </a:solidFill>
            </a:endParaRPr>
          </a:p>
          <a:p>
            <a:endParaRPr lang="en-US" altLang="en-US" sz="2400" dirty="0">
              <a:solidFill>
                <a:schemeClr val="bg1"/>
              </a:solidFill>
            </a:endParaRPr>
          </a:p>
          <a:p>
            <a:r>
              <a:rPr lang="en-US" altLang="en-US" sz="2400" dirty="0">
                <a:solidFill>
                  <a:schemeClr val="bg1"/>
                </a:solidFill>
              </a:rPr>
              <a:t>Quality Assurance Information – Protected under Florida Statute #766.101	</a:t>
            </a:r>
          </a:p>
          <a:p>
            <a:r>
              <a:rPr lang="en-US" altLang="en-US" sz="2400" dirty="0">
                <a:solidFill>
                  <a:schemeClr val="bg1"/>
                </a:solidFill>
              </a:rPr>
              <a:t>Protected under the Patient Safety and Quality Improvement Act.  Do not disclose unless authorized by the Nemours Vice President for Quality &amp; Safety or his/her designee.</a:t>
            </a:r>
          </a:p>
          <a:p>
            <a:r>
              <a:rPr lang="en-US" altLang="en-US" sz="2400" dirty="0">
                <a:solidFill>
                  <a:schemeClr val="bg1"/>
                </a:solidFill>
              </a:rPr>
              <a:t>All patient-identifying information is confidential and may not be disseminated outside of the committee setting, except as permitted by state or federal law</a:t>
            </a:r>
          </a:p>
          <a:p>
            <a:endParaRPr lang="en-US" dirty="0">
              <a:solidFill>
                <a:schemeClr val="bg1"/>
              </a:solidFill>
            </a:endParaRPr>
          </a:p>
        </p:txBody>
      </p:sp>
    </p:spTree>
    <p:extLst>
      <p:ext uri="{BB962C8B-B14F-4D97-AF65-F5344CB8AC3E}">
        <p14:creationId xmlns:p14="http://schemas.microsoft.com/office/powerpoint/2010/main" val="15386919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9781" y="2708804"/>
            <a:ext cx="3698803" cy="1440394"/>
          </a:xfrm>
          <a:noFill/>
          <a:ln>
            <a:solidFill>
              <a:schemeClr val="tx1"/>
            </a:solidFill>
          </a:ln>
        </p:spPr>
        <p:txBody>
          <a:bodyPr>
            <a:normAutofit/>
          </a:bodyPr>
          <a:lstStyle/>
          <a:p>
            <a:r>
              <a:rPr lang="en-US" sz="2400" dirty="0">
                <a:solidFill>
                  <a:schemeClr val="tx1"/>
                </a:solidFill>
              </a:rPr>
              <a:t>Learning Objectives</a:t>
            </a:r>
          </a:p>
        </p:txBody>
      </p:sp>
      <p:sp>
        <p:nvSpPr>
          <p:cNvPr id="8" name="Rectangle 7">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049182" y="802638"/>
            <a:ext cx="5408696" cy="5252722"/>
          </a:xfrm>
        </p:spPr>
        <p:txBody>
          <a:bodyPr anchor="ctr">
            <a:normAutofit/>
          </a:bodyPr>
          <a:lstStyle/>
          <a:p>
            <a:r>
              <a:rPr lang="en-US" sz="2400" dirty="0">
                <a:solidFill>
                  <a:schemeClr val="bg1"/>
                </a:solidFill>
              </a:rPr>
              <a:t>Review quality improvement/patient safety initiatives in the PICU</a:t>
            </a:r>
          </a:p>
          <a:p>
            <a:r>
              <a:rPr lang="en-US" sz="2400" dirty="0">
                <a:solidFill>
                  <a:schemeClr val="bg1"/>
                </a:solidFill>
              </a:rPr>
              <a:t>Review monthly adverse events, resuscitations and mortality</a:t>
            </a:r>
          </a:p>
          <a:p>
            <a:r>
              <a:rPr lang="en-US" sz="2400" dirty="0">
                <a:solidFill>
                  <a:schemeClr val="bg1"/>
                </a:solidFill>
              </a:rPr>
              <a:t>Understand current processes, procedures and environment of practice</a:t>
            </a:r>
          </a:p>
          <a:p>
            <a:r>
              <a:rPr lang="en-US" sz="2400" dirty="0">
                <a:solidFill>
                  <a:schemeClr val="bg1"/>
                </a:solidFill>
              </a:rPr>
              <a:t>Work to improve individual and group practice within the context of Nemours Children’s Hospital</a:t>
            </a:r>
          </a:p>
        </p:txBody>
      </p:sp>
    </p:spTree>
    <p:extLst>
      <p:ext uri="{BB962C8B-B14F-4D97-AF65-F5344CB8AC3E}">
        <p14:creationId xmlns:p14="http://schemas.microsoft.com/office/powerpoint/2010/main" val="270010209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2DCA2-0C6D-124D-13C1-E528EC600167}"/>
              </a:ext>
            </a:extLst>
          </p:cNvPr>
          <p:cNvSpPr>
            <a:spLocks noGrp="1"/>
          </p:cNvSpPr>
          <p:nvPr>
            <p:ph type="title"/>
          </p:nvPr>
        </p:nvSpPr>
        <p:spPr/>
        <p:txBody>
          <a:bodyPr/>
          <a:lstStyle/>
          <a:p>
            <a:r>
              <a:rPr lang="en-US" dirty="0"/>
              <a:t>Morbidities</a:t>
            </a:r>
          </a:p>
        </p:txBody>
      </p:sp>
      <p:sp>
        <p:nvSpPr>
          <p:cNvPr id="3" name="Content Placeholder 2">
            <a:extLst>
              <a:ext uri="{FF2B5EF4-FFF2-40B4-BE49-F238E27FC236}">
                <a16:creationId xmlns:a16="http://schemas.microsoft.com/office/drawing/2014/main" id="{D0E22773-56A0-3A2C-C379-5DB41842FFA5}"/>
              </a:ext>
            </a:extLst>
          </p:cNvPr>
          <p:cNvSpPr>
            <a:spLocks noGrp="1"/>
          </p:cNvSpPr>
          <p:nvPr>
            <p:ph idx="1"/>
          </p:nvPr>
        </p:nvSpPr>
        <p:spPr/>
        <p:txBody>
          <a:bodyPr>
            <a:normAutofit lnSpcReduction="10000"/>
          </a:bodyPr>
          <a:lstStyle/>
          <a:p>
            <a:r>
              <a:rPr lang="en-US" dirty="0"/>
              <a:t>RRT review</a:t>
            </a:r>
          </a:p>
          <a:p>
            <a:r>
              <a:rPr lang="en-US" dirty="0"/>
              <a:t>Metastatic neuroblastoma with intratumor hemorrhage</a:t>
            </a:r>
          </a:p>
          <a:p>
            <a:r>
              <a:rPr lang="en-US" dirty="0"/>
              <a:t>Code BERT/ RRT for aggressive patient</a:t>
            </a:r>
          </a:p>
          <a:p>
            <a:r>
              <a:rPr lang="en-US" dirty="0"/>
              <a:t>Unplanned decannulation </a:t>
            </a:r>
          </a:p>
          <a:p>
            <a:r>
              <a:rPr lang="en-US" dirty="0"/>
              <a:t>Intraoperative PTX, PSF wound infection</a:t>
            </a:r>
          </a:p>
          <a:p>
            <a:r>
              <a:rPr lang="en-US" dirty="0"/>
              <a:t>Cardiac arrest in chronic renal failure</a:t>
            </a:r>
          </a:p>
          <a:p>
            <a:r>
              <a:rPr lang="en-US" dirty="0"/>
              <a:t>Sedation after cerebral angiography</a:t>
            </a:r>
          </a:p>
          <a:p>
            <a:r>
              <a:rPr lang="en-US" dirty="0"/>
              <a:t>Multiple arrest events, Klebsiella UTI</a:t>
            </a:r>
          </a:p>
        </p:txBody>
      </p:sp>
    </p:spTree>
    <p:extLst>
      <p:ext uri="{BB962C8B-B14F-4D97-AF65-F5344CB8AC3E}">
        <p14:creationId xmlns:p14="http://schemas.microsoft.com/office/powerpoint/2010/main" val="3943448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2684A-9834-7A21-70D5-752DB61FE71E}"/>
              </a:ext>
            </a:extLst>
          </p:cNvPr>
          <p:cNvSpPr>
            <a:spLocks noGrp="1"/>
          </p:cNvSpPr>
          <p:nvPr>
            <p:ph type="title"/>
          </p:nvPr>
        </p:nvSpPr>
        <p:spPr/>
        <p:txBody>
          <a:bodyPr/>
          <a:lstStyle/>
          <a:p>
            <a:r>
              <a:rPr lang="en-US" dirty="0"/>
              <a:t>RRT Review</a:t>
            </a:r>
          </a:p>
        </p:txBody>
      </p:sp>
      <p:sp>
        <p:nvSpPr>
          <p:cNvPr id="3" name="Content Placeholder 2">
            <a:extLst>
              <a:ext uri="{FF2B5EF4-FFF2-40B4-BE49-F238E27FC236}">
                <a16:creationId xmlns:a16="http://schemas.microsoft.com/office/drawing/2014/main" id="{6B16138C-A003-AA59-AD2A-D995A5568797}"/>
              </a:ext>
            </a:extLst>
          </p:cNvPr>
          <p:cNvSpPr>
            <a:spLocks noGrp="1"/>
          </p:cNvSpPr>
          <p:nvPr>
            <p:ph idx="1"/>
          </p:nvPr>
        </p:nvSpPr>
        <p:spPr/>
        <p:txBody>
          <a:bodyPr>
            <a:normAutofit lnSpcReduction="10000"/>
          </a:bodyPr>
          <a:lstStyle/>
          <a:p>
            <a:r>
              <a:rPr lang="en-US" dirty="0"/>
              <a:t> 6-week-old male with a history of 33-week prematurity and a 14-day NICU stay initially admitted to the inpatient unit and then transferred to the PICU as an RRT with acute hypoxic respiratory failure in the setting of RSV bronchiolitis </a:t>
            </a:r>
          </a:p>
          <a:p>
            <a:r>
              <a:rPr lang="en-US" dirty="0"/>
              <a:t>Child escalated to 2ml/kg HFNC/50% oxygen on the floor prior to transfer, with further escalation to NIPPV (different interfaces trialed) upon arrival to the PICU, with addition of continuous albuterol, HTS, and steroids.</a:t>
            </a:r>
          </a:p>
          <a:p>
            <a:r>
              <a:rPr lang="en-US" dirty="0"/>
              <a:t>Significant respiratory distress/failure persisted despite escalating interventions, and the patient was promptly intubated soon after PICU arrival.</a:t>
            </a:r>
          </a:p>
          <a:p>
            <a:pPr marL="0" indent="0">
              <a:buNone/>
            </a:pPr>
            <a:r>
              <a:rPr lang="en-US" dirty="0"/>
              <a:t> </a:t>
            </a:r>
          </a:p>
          <a:p>
            <a:endParaRPr lang="en-US" dirty="0"/>
          </a:p>
        </p:txBody>
      </p:sp>
    </p:spTree>
    <p:extLst>
      <p:ext uri="{BB962C8B-B14F-4D97-AF65-F5344CB8AC3E}">
        <p14:creationId xmlns:p14="http://schemas.microsoft.com/office/powerpoint/2010/main" val="3959618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5FAA6-45D5-93C0-4900-E97E2C85105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972CE6F-26C3-8A88-A707-905B6F3E34BE}"/>
              </a:ext>
            </a:extLst>
          </p:cNvPr>
          <p:cNvSpPr>
            <a:spLocks noGrp="1"/>
          </p:cNvSpPr>
          <p:nvPr>
            <p:ph type="body" idx="1"/>
          </p:nvPr>
        </p:nvSpPr>
        <p:spPr/>
        <p:txBody>
          <a:bodyPr/>
          <a:lstStyle/>
          <a:p>
            <a:r>
              <a:rPr lang="en-US" dirty="0"/>
              <a:t>WHAT WENT WELL?</a:t>
            </a:r>
          </a:p>
        </p:txBody>
      </p:sp>
      <p:sp>
        <p:nvSpPr>
          <p:cNvPr id="3" name="Content Placeholder 2">
            <a:extLst>
              <a:ext uri="{FF2B5EF4-FFF2-40B4-BE49-F238E27FC236}">
                <a16:creationId xmlns:a16="http://schemas.microsoft.com/office/drawing/2014/main" id="{98376D6C-0CAA-0D95-B5C9-2D3FFB16145B}"/>
              </a:ext>
            </a:extLst>
          </p:cNvPr>
          <p:cNvSpPr>
            <a:spLocks noGrp="1"/>
          </p:cNvSpPr>
          <p:nvPr>
            <p:ph sz="half" idx="2"/>
          </p:nvPr>
        </p:nvSpPr>
        <p:spPr/>
        <p:txBody>
          <a:bodyPr>
            <a:normAutofit/>
          </a:bodyPr>
          <a:lstStyle/>
          <a:p>
            <a:r>
              <a:rPr lang="en-US" dirty="0"/>
              <a:t>RRT called - more RRTs are being called, yay!</a:t>
            </a:r>
          </a:p>
          <a:p>
            <a:r>
              <a:rPr lang="en-US" dirty="0"/>
              <a:t>Prompt escalation of care by PICU team</a:t>
            </a:r>
          </a:p>
        </p:txBody>
      </p:sp>
      <p:sp>
        <p:nvSpPr>
          <p:cNvPr id="4" name="Content Placeholder 3">
            <a:extLst>
              <a:ext uri="{FF2B5EF4-FFF2-40B4-BE49-F238E27FC236}">
                <a16:creationId xmlns:a16="http://schemas.microsoft.com/office/drawing/2014/main" id="{56E3186C-D9E5-DA44-240D-79F5CECDF5D6}"/>
              </a:ext>
            </a:extLst>
          </p:cNvPr>
          <p:cNvSpPr>
            <a:spLocks noGrp="1"/>
          </p:cNvSpPr>
          <p:nvPr>
            <p:ph sz="quarter" idx="4"/>
          </p:nvPr>
        </p:nvSpPr>
        <p:spPr/>
        <p:txBody>
          <a:bodyPr>
            <a:normAutofit/>
          </a:bodyPr>
          <a:lstStyle/>
          <a:p>
            <a:r>
              <a:rPr lang="en-US" dirty="0"/>
              <a:t>Gaps in RRT escalations: continued opportunity to ensure every at-risk child is identified and escalated in a timely manner</a:t>
            </a:r>
          </a:p>
          <a:p>
            <a:r>
              <a:rPr lang="en-US" dirty="0"/>
              <a:t>Medication override for bedside procedures</a:t>
            </a:r>
          </a:p>
          <a:p>
            <a:endParaRPr lang="en-US" dirty="0"/>
          </a:p>
        </p:txBody>
      </p:sp>
      <p:sp>
        <p:nvSpPr>
          <p:cNvPr id="5" name="Text Placeholder 4">
            <a:extLst>
              <a:ext uri="{FF2B5EF4-FFF2-40B4-BE49-F238E27FC236}">
                <a16:creationId xmlns:a16="http://schemas.microsoft.com/office/drawing/2014/main" id="{5B0A9F2B-DA0F-4F79-E43E-8893E53BF0C6}"/>
              </a:ext>
            </a:extLst>
          </p:cNvPr>
          <p:cNvSpPr>
            <a:spLocks noGrp="1"/>
          </p:cNvSpPr>
          <p:nvPr>
            <p:ph type="body" sz="quarter" idx="13"/>
          </p:nvPr>
        </p:nvSpPr>
        <p:spPr/>
        <p:txBody>
          <a:bodyPr/>
          <a:lstStyle/>
          <a:p>
            <a:r>
              <a:rPr lang="en-US" dirty="0"/>
              <a:t>WHAT COULD BE BETTER?</a:t>
            </a:r>
          </a:p>
        </p:txBody>
      </p:sp>
      <p:sp>
        <p:nvSpPr>
          <p:cNvPr id="6" name="Title 5">
            <a:extLst>
              <a:ext uri="{FF2B5EF4-FFF2-40B4-BE49-F238E27FC236}">
                <a16:creationId xmlns:a16="http://schemas.microsoft.com/office/drawing/2014/main" id="{F56BB5C8-9D65-484B-20F0-89E002DAF387}"/>
              </a:ext>
            </a:extLst>
          </p:cNvPr>
          <p:cNvSpPr>
            <a:spLocks noGrp="1"/>
          </p:cNvSpPr>
          <p:nvPr>
            <p:ph type="title"/>
          </p:nvPr>
        </p:nvSpPr>
        <p:spPr>
          <a:xfrm>
            <a:off x="1988820" y="998983"/>
            <a:ext cx="7729728" cy="1188720"/>
          </a:xfrm>
        </p:spPr>
        <p:txBody>
          <a:bodyPr/>
          <a:lstStyle/>
          <a:p>
            <a:r>
              <a:rPr lang="en-US" dirty="0"/>
              <a:t>RRT Review</a:t>
            </a:r>
          </a:p>
        </p:txBody>
      </p:sp>
    </p:spTree>
    <p:extLst>
      <p:ext uri="{BB962C8B-B14F-4D97-AF65-F5344CB8AC3E}">
        <p14:creationId xmlns:p14="http://schemas.microsoft.com/office/powerpoint/2010/main" val="3854929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FCEC4-45C8-FE84-2CEA-E7246AC47E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14EE14-9884-D6A9-46EE-D89412F01C66}"/>
              </a:ext>
            </a:extLst>
          </p:cNvPr>
          <p:cNvSpPr>
            <a:spLocks noGrp="1"/>
          </p:cNvSpPr>
          <p:nvPr>
            <p:ph type="title"/>
          </p:nvPr>
        </p:nvSpPr>
        <p:spPr/>
        <p:txBody>
          <a:bodyPr/>
          <a:lstStyle/>
          <a:p>
            <a:r>
              <a:rPr lang="en-US" dirty="0"/>
              <a:t>Metastatic neuroblastoma, hemorrhage</a:t>
            </a:r>
          </a:p>
        </p:txBody>
      </p:sp>
      <p:sp>
        <p:nvSpPr>
          <p:cNvPr id="3" name="Content Placeholder 2">
            <a:extLst>
              <a:ext uri="{FF2B5EF4-FFF2-40B4-BE49-F238E27FC236}">
                <a16:creationId xmlns:a16="http://schemas.microsoft.com/office/drawing/2014/main" id="{BA8DD173-73F2-D16A-74C8-2C50BB501D47}"/>
              </a:ext>
            </a:extLst>
          </p:cNvPr>
          <p:cNvSpPr>
            <a:spLocks noGrp="1"/>
          </p:cNvSpPr>
          <p:nvPr>
            <p:ph idx="1"/>
          </p:nvPr>
        </p:nvSpPr>
        <p:spPr/>
        <p:txBody>
          <a:bodyPr/>
          <a:lstStyle/>
          <a:p>
            <a:pPr marL="0" indent="0">
              <a:buNone/>
            </a:pPr>
            <a:r>
              <a:rPr lang="en-US" dirty="0"/>
              <a:t>5 </a:t>
            </a:r>
            <a:r>
              <a:rPr lang="en-US" dirty="0" err="1"/>
              <a:t>yo</a:t>
            </a:r>
            <a:r>
              <a:rPr lang="en-US" dirty="0"/>
              <a:t> M with metastatic neuroblastoma of the left adrenal gland admitted to heme/</a:t>
            </a:r>
            <a:r>
              <a:rPr lang="en-US" dirty="0" err="1"/>
              <a:t>onc</a:t>
            </a:r>
            <a:r>
              <a:rPr lang="en-US" dirty="0"/>
              <a:t> on 8/18 for initiation of Cycle 3 of chemo. Described as having 3-5 stools daily but otherwise ok. Stool volume continued to increase, initially thought to be mucositis, with nausea and vomiting attributed to chemo. Electrolytes followed closely and replaced, recommendation for close monitoring of I’s and O’s (stool counts mostly recorded). </a:t>
            </a:r>
          </a:p>
          <a:p>
            <a:pPr marL="0" indent="0">
              <a:buNone/>
            </a:pPr>
            <a:r>
              <a:rPr lang="en-US" dirty="0"/>
              <a:t>8/22 stool output recorded at 2L, continued to replace fluids and electrolytes</a:t>
            </a:r>
          </a:p>
          <a:p>
            <a:pPr marL="0" indent="0">
              <a:buNone/>
            </a:pPr>
            <a:r>
              <a:rPr lang="en-US" dirty="0"/>
              <a:t>8/23 persistent electrolyte derangements resulting in transfer to the PICU</a:t>
            </a:r>
          </a:p>
          <a:p>
            <a:pPr marL="0" indent="0">
              <a:buNone/>
            </a:pPr>
            <a:endParaRPr lang="en-US" dirty="0"/>
          </a:p>
        </p:txBody>
      </p:sp>
    </p:spTree>
    <p:extLst>
      <p:ext uri="{BB962C8B-B14F-4D97-AF65-F5344CB8AC3E}">
        <p14:creationId xmlns:p14="http://schemas.microsoft.com/office/powerpoint/2010/main" val="498981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C33B8D-C73B-546C-3490-BC21822C0BC2}"/>
              </a:ext>
            </a:extLst>
          </p:cNvPr>
          <p:cNvSpPr>
            <a:spLocks noGrp="1"/>
          </p:cNvSpPr>
          <p:nvPr>
            <p:ph idx="1"/>
          </p:nvPr>
        </p:nvSpPr>
        <p:spPr>
          <a:xfrm>
            <a:off x="2231136" y="735724"/>
            <a:ext cx="7729728" cy="5004303"/>
          </a:xfrm>
        </p:spPr>
        <p:txBody>
          <a:bodyPr>
            <a:normAutofit/>
          </a:bodyPr>
          <a:lstStyle/>
          <a:p>
            <a:r>
              <a:rPr lang="en-US" dirty="0"/>
              <a:t>Child continues with 2-7 L of stool output every 24 hours. </a:t>
            </a:r>
          </a:p>
          <a:p>
            <a:r>
              <a:rPr lang="en-US" dirty="0"/>
              <a:t>Surgery consulted (note on 8/28), recommended sending VIP level (8/25-363 ng/dL –normal &lt;88)</a:t>
            </a:r>
            <a:r>
              <a:rPr lang="en-US" dirty="0">
                <a:sym typeface="Wingdings" panose="05000000000000000000" pitchFamily="2" charset="2"/>
              </a:rPr>
              <a:t> no change in plan, continue supportive management, continue 4 cycles of chemo with evaluation of tumor burden post 4</a:t>
            </a:r>
            <a:r>
              <a:rPr lang="en-US" baseline="30000" dirty="0">
                <a:sym typeface="Wingdings" panose="05000000000000000000" pitchFamily="2" charset="2"/>
              </a:rPr>
              <a:t>th</a:t>
            </a:r>
            <a:r>
              <a:rPr lang="en-US" dirty="0">
                <a:sym typeface="Wingdings" panose="05000000000000000000" pitchFamily="2" charset="2"/>
              </a:rPr>
              <a:t> cycle for amenability to resection</a:t>
            </a:r>
          </a:p>
          <a:p>
            <a:r>
              <a:rPr lang="en-US" dirty="0">
                <a:sym typeface="Wingdings" panose="05000000000000000000" pitchFamily="2" charset="2"/>
              </a:rPr>
              <a:t>Child managed with analgesia, IV nutrition (REALLY well optimized, kudos to GI fellow!). Loperamide and octreotide infusion initiated. </a:t>
            </a:r>
          </a:p>
          <a:p>
            <a:r>
              <a:rPr lang="en-US" dirty="0">
                <a:sym typeface="Wingdings" panose="05000000000000000000" pitchFamily="2" charset="2"/>
              </a:rPr>
              <a:t>9/1 - Octreotide infusion unsuccessful, surgery re-engaged. Further conversations had nationally regarding surgical care of this child, declined early surgical intervention and recommended “continuing chemotherapy and optimizing nutrition while minimizing diarrhea.”</a:t>
            </a:r>
          </a:p>
          <a:p>
            <a:r>
              <a:rPr lang="en-US" dirty="0">
                <a:sym typeface="Wingdings" panose="05000000000000000000" pitchFamily="2" charset="2"/>
              </a:rPr>
              <a:t>CT scan obtained after cycle 3 completed (8/29) no improvement in tumor burden</a:t>
            </a:r>
          </a:p>
          <a:p>
            <a:r>
              <a:rPr lang="en-US" dirty="0"/>
              <a:t>Child remains tachycardic, poorly nourished and with ongoing voluminous stool output. Clinical exam consistent with increasing size of abdomen. </a:t>
            </a:r>
          </a:p>
        </p:txBody>
      </p:sp>
    </p:spTree>
    <p:extLst>
      <p:ext uri="{BB962C8B-B14F-4D97-AF65-F5344CB8AC3E}">
        <p14:creationId xmlns:p14="http://schemas.microsoft.com/office/powerpoint/2010/main" val="466376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ADC6B8-F93E-FA63-985F-113515DECD87}"/>
              </a:ext>
            </a:extLst>
          </p:cNvPr>
          <p:cNvSpPr>
            <a:spLocks noGrp="1"/>
          </p:cNvSpPr>
          <p:nvPr>
            <p:ph idx="1"/>
          </p:nvPr>
        </p:nvSpPr>
        <p:spPr>
          <a:xfrm>
            <a:off x="1103587" y="315310"/>
            <a:ext cx="9900744" cy="5696607"/>
          </a:xfrm>
        </p:spPr>
        <p:txBody>
          <a:bodyPr>
            <a:normAutofit/>
          </a:bodyPr>
          <a:lstStyle/>
          <a:p>
            <a:r>
              <a:rPr lang="en-US" dirty="0"/>
              <a:t>9/7- cycle 4 of chemotherapy initiated. Child had increasing challenges managing the fluid volume and was noted to now have an oxygen requirement.</a:t>
            </a:r>
          </a:p>
          <a:p>
            <a:r>
              <a:rPr lang="en-US" dirty="0"/>
              <a:t>9/8- cycle 4 paused, patient care conference with IR, Heme/</a:t>
            </a:r>
            <a:r>
              <a:rPr lang="en-US" dirty="0" err="1"/>
              <a:t>Onc</a:t>
            </a:r>
            <a:r>
              <a:rPr lang="en-US" dirty="0"/>
              <a:t>, General surgery and PICU. Size of tumor and impact of chemotherapy discussed along with respiratory insufficiency and poor nutritional status despite high volume and high calorie TPN. </a:t>
            </a:r>
          </a:p>
          <a:p>
            <a:r>
              <a:rPr lang="en-US" dirty="0"/>
              <a:t>9/9- child taken to IR for embolization</a:t>
            </a:r>
          </a:p>
          <a:p>
            <a:pPr lvl="1"/>
            <a:r>
              <a:rPr lang="en-US" dirty="0"/>
              <a:t>5AM- Hgb-11    2:45 pm Hgb 6.8</a:t>
            </a:r>
          </a:p>
          <a:p>
            <a:pPr lvl="1"/>
            <a:r>
              <a:rPr lang="en-US" dirty="0"/>
              <a:t>Child in IR suite with catheters in, transfused PRBC and IR able to identify ruptured aneurysm and coil off</a:t>
            </a:r>
          </a:p>
          <a:p>
            <a:pPr lvl="1"/>
            <a:r>
              <a:rPr lang="en-US" dirty="0"/>
              <a:t>The rest of the tumor was embolized safely and child returned to the PICU intubated and sedated. </a:t>
            </a:r>
          </a:p>
          <a:p>
            <a:r>
              <a:rPr lang="en-US" dirty="0"/>
              <a:t>9/10- child taken to OR for surgical resection	</a:t>
            </a:r>
          </a:p>
          <a:p>
            <a:pPr lvl="1"/>
            <a:r>
              <a:rPr lang="en-US" dirty="0"/>
              <a:t>Successful gross total resection of the tumor, however “bulky lymphadenopathy intwined in the major vessels” left behind. </a:t>
            </a:r>
          </a:p>
          <a:p>
            <a:r>
              <a:rPr lang="en-US" dirty="0"/>
              <a:t>Child had resolution of his diarrhea</a:t>
            </a:r>
          </a:p>
          <a:p>
            <a:r>
              <a:rPr lang="en-US" dirty="0"/>
              <a:t>9/16 VIP level- 16</a:t>
            </a:r>
          </a:p>
          <a:p>
            <a:r>
              <a:rPr lang="en-US" dirty="0"/>
              <a:t>9/20-  able to go to the oncology floor for ongoing management</a:t>
            </a:r>
          </a:p>
          <a:p>
            <a:endParaRPr lang="en-US" dirty="0"/>
          </a:p>
        </p:txBody>
      </p:sp>
    </p:spTree>
    <p:extLst>
      <p:ext uri="{BB962C8B-B14F-4D97-AF65-F5344CB8AC3E}">
        <p14:creationId xmlns:p14="http://schemas.microsoft.com/office/powerpoint/2010/main" val="169869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78EA3-3D73-DEC6-1709-274F0B8D870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906F5C8-C534-D491-4166-2F228EDB1747}"/>
              </a:ext>
            </a:extLst>
          </p:cNvPr>
          <p:cNvSpPr>
            <a:spLocks noGrp="1"/>
          </p:cNvSpPr>
          <p:nvPr>
            <p:ph type="body" idx="1"/>
          </p:nvPr>
        </p:nvSpPr>
        <p:spPr/>
        <p:txBody>
          <a:bodyPr/>
          <a:lstStyle/>
          <a:p>
            <a:r>
              <a:rPr lang="en-US" dirty="0"/>
              <a:t>WHAT WENT WELL?</a:t>
            </a:r>
          </a:p>
        </p:txBody>
      </p:sp>
      <p:sp>
        <p:nvSpPr>
          <p:cNvPr id="3" name="Content Placeholder 2">
            <a:extLst>
              <a:ext uri="{FF2B5EF4-FFF2-40B4-BE49-F238E27FC236}">
                <a16:creationId xmlns:a16="http://schemas.microsoft.com/office/drawing/2014/main" id="{D552A8C8-9F84-A2F6-B9B4-0B9605F44BDD}"/>
              </a:ext>
            </a:extLst>
          </p:cNvPr>
          <p:cNvSpPr>
            <a:spLocks noGrp="1"/>
          </p:cNvSpPr>
          <p:nvPr>
            <p:ph sz="half" idx="2"/>
          </p:nvPr>
        </p:nvSpPr>
        <p:spPr/>
        <p:txBody>
          <a:bodyPr>
            <a:normAutofit/>
          </a:bodyPr>
          <a:lstStyle/>
          <a:p>
            <a:r>
              <a:rPr lang="en-US" dirty="0"/>
              <a:t>Interdisciplinary communication</a:t>
            </a:r>
          </a:p>
          <a:p>
            <a:r>
              <a:rPr lang="en-US" dirty="0"/>
              <a:t>IR</a:t>
            </a:r>
          </a:p>
          <a:p>
            <a:endParaRPr lang="en-US" dirty="0"/>
          </a:p>
        </p:txBody>
      </p:sp>
      <p:sp>
        <p:nvSpPr>
          <p:cNvPr id="4" name="Content Placeholder 3">
            <a:extLst>
              <a:ext uri="{FF2B5EF4-FFF2-40B4-BE49-F238E27FC236}">
                <a16:creationId xmlns:a16="http://schemas.microsoft.com/office/drawing/2014/main" id="{8F5D0936-7443-A85D-E35D-BE5553A58FFC}"/>
              </a:ext>
            </a:extLst>
          </p:cNvPr>
          <p:cNvSpPr>
            <a:spLocks noGrp="1"/>
          </p:cNvSpPr>
          <p:nvPr>
            <p:ph sz="quarter" idx="4"/>
          </p:nvPr>
        </p:nvSpPr>
        <p:spPr/>
        <p:txBody>
          <a:bodyPr>
            <a:normAutofit/>
          </a:bodyPr>
          <a:lstStyle/>
          <a:p>
            <a:endParaRPr lang="en-US" dirty="0"/>
          </a:p>
        </p:txBody>
      </p:sp>
      <p:sp>
        <p:nvSpPr>
          <p:cNvPr id="5" name="Text Placeholder 4">
            <a:extLst>
              <a:ext uri="{FF2B5EF4-FFF2-40B4-BE49-F238E27FC236}">
                <a16:creationId xmlns:a16="http://schemas.microsoft.com/office/drawing/2014/main" id="{F5E44BF4-0B56-F2A4-DFC8-946CB47D879E}"/>
              </a:ext>
            </a:extLst>
          </p:cNvPr>
          <p:cNvSpPr>
            <a:spLocks noGrp="1"/>
          </p:cNvSpPr>
          <p:nvPr>
            <p:ph type="body" sz="quarter" idx="13"/>
          </p:nvPr>
        </p:nvSpPr>
        <p:spPr/>
        <p:txBody>
          <a:bodyPr/>
          <a:lstStyle/>
          <a:p>
            <a:r>
              <a:rPr lang="en-US" dirty="0"/>
              <a:t>WHAT COULD BE BETTER?</a:t>
            </a:r>
          </a:p>
        </p:txBody>
      </p:sp>
      <p:sp>
        <p:nvSpPr>
          <p:cNvPr id="6" name="Title 5">
            <a:extLst>
              <a:ext uri="{FF2B5EF4-FFF2-40B4-BE49-F238E27FC236}">
                <a16:creationId xmlns:a16="http://schemas.microsoft.com/office/drawing/2014/main" id="{3EAE20C8-B88E-D88B-B31E-688746B400AD}"/>
              </a:ext>
            </a:extLst>
          </p:cNvPr>
          <p:cNvSpPr>
            <a:spLocks noGrp="1"/>
          </p:cNvSpPr>
          <p:nvPr>
            <p:ph type="title"/>
          </p:nvPr>
        </p:nvSpPr>
        <p:spPr>
          <a:xfrm>
            <a:off x="1988820" y="998983"/>
            <a:ext cx="7729728" cy="1188720"/>
          </a:xfrm>
        </p:spPr>
        <p:txBody>
          <a:bodyPr/>
          <a:lstStyle/>
          <a:p>
            <a:r>
              <a:rPr lang="en-US" dirty="0"/>
              <a:t>Metastatic neuroblastoma, hemorrhage</a:t>
            </a:r>
          </a:p>
        </p:txBody>
      </p:sp>
    </p:spTree>
    <p:extLst>
      <p:ext uri="{BB962C8B-B14F-4D97-AF65-F5344CB8AC3E}">
        <p14:creationId xmlns:p14="http://schemas.microsoft.com/office/powerpoint/2010/main" val="1353159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9A1C3-B289-7742-C78C-F625E5B4B8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0DCB6F-8C86-82FA-7E62-37386DB9279D}"/>
              </a:ext>
            </a:extLst>
          </p:cNvPr>
          <p:cNvSpPr>
            <a:spLocks noGrp="1"/>
          </p:cNvSpPr>
          <p:nvPr>
            <p:ph type="title"/>
          </p:nvPr>
        </p:nvSpPr>
        <p:spPr/>
        <p:txBody>
          <a:bodyPr/>
          <a:lstStyle/>
          <a:p>
            <a:r>
              <a:rPr lang="en-US" dirty="0"/>
              <a:t>Code </a:t>
            </a:r>
            <a:r>
              <a:rPr lang="en-US" dirty="0" err="1"/>
              <a:t>bert</a:t>
            </a:r>
            <a:r>
              <a:rPr lang="en-US" dirty="0"/>
              <a:t>/</a:t>
            </a:r>
            <a:r>
              <a:rPr lang="en-US" dirty="0" err="1"/>
              <a:t>rrt</a:t>
            </a:r>
            <a:r>
              <a:rPr lang="en-US" dirty="0"/>
              <a:t> for aggression</a:t>
            </a:r>
          </a:p>
        </p:txBody>
      </p:sp>
      <p:sp>
        <p:nvSpPr>
          <p:cNvPr id="3" name="Content Placeholder 2">
            <a:extLst>
              <a:ext uri="{FF2B5EF4-FFF2-40B4-BE49-F238E27FC236}">
                <a16:creationId xmlns:a16="http://schemas.microsoft.com/office/drawing/2014/main" id="{42689428-1F2D-11FD-F8DB-295ED90EF984}"/>
              </a:ext>
            </a:extLst>
          </p:cNvPr>
          <p:cNvSpPr>
            <a:spLocks noGrp="1"/>
          </p:cNvSpPr>
          <p:nvPr>
            <p:ph idx="1"/>
          </p:nvPr>
        </p:nvSpPr>
        <p:spPr/>
        <p:txBody>
          <a:bodyPr>
            <a:normAutofit fontScale="85000" lnSpcReduction="20000"/>
          </a:bodyPr>
          <a:lstStyle/>
          <a:p>
            <a:r>
              <a:rPr lang="en-US" dirty="0"/>
              <a:t>14 yr old female with in foster care, psychiatric issues admitted to acute care unit for seizure like events which upon work up were confirmed as “</a:t>
            </a:r>
            <a:r>
              <a:rPr lang="en-US" dirty="0" err="1"/>
              <a:t>pseudoseizures</a:t>
            </a:r>
            <a:r>
              <a:rPr lang="en-US" dirty="0"/>
              <a:t>”. </a:t>
            </a:r>
          </a:p>
          <a:p>
            <a:r>
              <a:rPr lang="en-US" dirty="0"/>
              <a:t>Multiple CODE BERTs called on 9/15 for continued aggressive behavior – IN versed given</a:t>
            </a:r>
          </a:p>
          <a:p>
            <a:r>
              <a:rPr lang="en-US" dirty="0"/>
              <a:t>CODE BERT at 1 pm patient received – 5 mg IM Haldol given, neurology team also bedside </a:t>
            </a:r>
          </a:p>
          <a:p>
            <a:r>
              <a:rPr lang="en-US" dirty="0"/>
              <a:t>RRT called shortly after due to continued behavioral issues</a:t>
            </a:r>
          </a:p>
          <a:p>
            <a:r>
              <a:rPr lang="en-US" dirty="0"/>
              <a:t>Continued verbal and physical aggression and violent behaviors – 4 point restraints ordered but not placed by security </a:t>
            </a:r>
          </a:p>
          <a:p>
            <a:r>
              <a:rPr lang="en-US" dirty="0"/>
              <a:t>Staff bitten – eventually staff restrained patients and applied restraints</a:t>
            </a:r>
          </a:p>
          <a:p>
            <a:r>
              <a:rPr lang="en-US" dirty="0"/>
              <a:t>Transferred to the PICU and another dose 5 mg IM Haldol administered with eventual resolution of aggression</a:t>
            </a:r>
          </a:p>
          <a:p>
            <a:r>
              <a:rPr lang="en-US" dirty="0"/>
              <a:t>Discharged from PICU next day to group home. </a:t>
            </a:r>
          </a:p>
          <a:p>
            <a:endParaRPr lang="en-US" dirty="0"/>
          </a:p>
        </p:txBody>
      </p:sp>
    </p:spTree>
    <p:extLst>
      <p:ext uri="{BB962C8B-B14F-4D97-AF65-F5344CB8AC3E}">
        <p14:creationId xmlns:p14="http://schemas.microsoft.com/office/powerpoint/2010/main" val="1143956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0D181-7CF7-A4F7-F350-7158CEB8B41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16CF3F5-A624-2884-6539-51FF6AFC8DCB}"/>
              </a:ext>
            </a:extLst>
          </p:cNvPr>
          <p:cNvSpPr>
            <a:spLocks noGrp="1"/>
          </p:cNvSpPr>
          <p:nvPr>
            <p:ph type="body" idx="1"/>
          </p:nvPr>
        </p:nvSpPr>
        <p:spPr/>
        <p:txBody>
          <a:bodyPr/>
          <a:lstStyle/>
          <a:p>
            <a:r>
              <a:rPr lang="en-US" dirty="0"/>
              <a:t>WHAT WENT WELL?</a:t>
            </a:r>
          </a:p>
        </p:txBody>
      </p:sp>
      <p:sp>
        <p:nvSpPr>
          <p:cNvPr id="3" name="Content Placeholder 2">
            <a:extLst>
              <a:ext uri="{FF2B5EF4-FFF2-40B4-BE49-F238E27FC236}">
                <a16:creationId xmlns:a16="http://schemas.microsoft.com/office/drawing/2014/main" id="{DAEB78E6-8169-CDB3-D97D-85B5602BD1A5}"/>
              </a:ext>
            </a:extLst>
          </p:cNvPr>
          <p:cNvSpPr>
            <a:spLocks noGrp="1"/>
          </p:cNvSpPr>
          <p:nvPr>
            <p:ph sz="half" idx="2"/>
          </p:nvPr>
        </p:nvSpPr>
        <p:spPr/>
        <p:txBody>
          <a:bodyPr>
            <a:normAutofit/>
          </a:bodyPr>
          <a:lstStyle/>
          <a:p>
            <a:r>
              <a:rPr lang="en-US" dirty="0"/>
              <a:t>Attempts made by PHM team to deescalate with multiple CODE BERT responses </a:t>
            </a:r>
          </a:p>
          <a:p>
            <a:r>
              <a:rPr lang="en-US" dirty="0"/>
              <a:t>PICU response in RRT</a:t>
            </a:r>
          </a:p>
          <a:p>
            <a:r>
              <a:rPr lang="en-US" dirty="0"/>
              <a:t>SW : discharge back to group home</a:t>
            </a:r>
          </a:p>
        </p:txBody>
      </p:sp>
      <p:sp>
        <p:nvSpPr>
          <p:cNvPr id="4" name="Content Placeholder 3">
            <a:extLst>
              <a:ext uri="{FF2B5EF4-FFF2-40B4-BE49-F238E27FC236}">
                <a16:creationId xmlns:a16="http://schemas.microsoft.com/office/drawing/2014/main" id="{9FF55211-FECE-065D-64AC-8CDF55B39494}"/>
              </a:ext>
            </a:extLst>
          </p:cNvPr>
          <p:cNvSpPr>
            <a:spLocks noGrp="1"/>
          </p:cNvSpPr>
          <p:nvPr>
            <p:ph sz="quarter" idx="4"/>
          </p:nvPr>
        </p:nvSpPr>
        <p:spPr/>
        <p:txBody>
          <a:bodyPr>
            <a:normAutofit/>
          </a:bodyPr>
          <a:lstStyle/>
          <a:p>
            <a:r>
              <a:rPr lang="en-US" dirty="0"/>
              <a:t>Restraint placement and security response </a:t>
            </a:r>
          </a:p>
          <a:p>
            <a:r>
              <a:rPr lang="en-US" dirty="0"/>
              <a:t>Staff physically hurt </a:t>
            </a:r>
          </a:p>
          <a:p>
            <a:r>
              <a:rPr lang="en-US" dirty="0"/>
              <a:t>Override meds for CODE BERT – Haldol – pathway has </a:t>
            </a:r>
            <a:r>
              <a:rPr lang="en-US" dirty="0" err="1"/>
              <a:t>Olanzepine</a:t>
            </a:r>
            <a:r>
              <a:rPr lang="en-US" dirty="0"/>
              <a:t> as first line - </a:t>
            </a:r>
          </a:p>
          <a:p>
            <a:pPr marL="0" indent="0">
              <a:buNone/>
            </a:pPr>
            <a:endParaRPr lang="en-US" dirty="0"/>
          </a:p>
        </p:txBody>
      </p:sp>
      <p:sp>
        <p:nvSpPr>
          <p:cNvPr id="5" name="Text Placeholder 4">
            <a:extLst>
              <a:ext uri="{FF2B5EF4-FFF2-40B4-BE49-F238E27FC236}">
                <a16:creationId xmlns:a16="http://schemas.microsoft.com/office/drawing/2014/main" id="{4F876404-FB2E-84BD-AFE8-05B46FB8CC93}"/>
              </a:ext>
            </a:extLst>
          </p:cNvPr>
          <p:cNvSpPr>
            <a:spLocks noGrp="1"/>
          </p:cNvSpPr>
          <p:nvPr>
            <p:ph type="body" sz="quarter" idx="13"/>
          </p:nvPr>
        </p:nvSpPr>
        <p:spPr/>
        <p:txBody>
          <a:bodyPr/>
          <a:lstStyle/>
          <a:p>
            <a:r>
              <a:rPr lang="en-US" dirty="0"/>
              <a:t>WHAT COULD BE BETTER?</a:t>
            </a:r>
          </a:p>
        </p:txBody>
      </p:sp>
      <p:sp>
        <p:nvSpPr>
          <p:cNvPr id="6" name="Title 5">
            <a:extLst>
              <a:ext uri="{FF2B5EF4-FFF2-40B4-BE49-F238E27FC236}">
                <a16:creationId xmlns:a16="http://schemas.microsoft.com/office/drawing/2014/main" id="{BF35FDA8-59BA-757E-D319-A2D8E9FB571F}"/>
              </a:ext>
            </a:extLst>
          </p:cNvPr>
          <p:cNvSpPr>
            <a:spLocks noGrp="1"/>
          </p:cNvSpPr>
          <p:nvPr>
            <p:ph type="title"/>
          </p:nvPr>
        </p:nvSpPr>
        <p:spPr>
          <a:xfrm>
            <a:off x="1988820" y="998983"/>
            <a:ext cx="7729728" cy="1188720"/>
          </a:xfrm>
        </p:spPr>
        <p:txBody>
          <a:bodyPr/>
          <a:lstStyle/>
          <a:p>
            <a:r>
              <a:rPr lang="en-US" dirty="0"/>
              <a:t>Code </a:t>
            </a:r>
            <a:r>
              <a:rPr lang="en-US" dirty="0" err="1"/>
              <a:t>bert</a:t>
            </a:r>
            <a:r>
              <a:rPr lang="en-US" dirty="0"/>
              <a:t>/</a:t>
            </a:r>
            <a:r>
              <a:rPr lang="en-US" dirty="0" err="1"/>
              <a:t>rrt</a:t>
            </a:r>
            <a:r>
              <a:rPr lang="en-US" dirty="0"/>
              <a:t> for aggression</a:t>
            </a:r>
          </a:p>
        </p:txBody>
      </p:sp>
    </p:spTree>
    <p:extLst>
      <p:ext uri="{BB962C8B-B14F-4D97-AF65-F5344CB8AC3E}">
        <p14:creationId xmlns:p14="http://schemas.microsoft.com/office/powerpoint/2010/main" val="731264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5CB34-5C83-C7F2-7332-375C73DF6E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33CA4B-EDF1-323D-5093-37273DCD4529}"/>
              </a:ext>
            </a:extLst>
          </p:cNvPr>
          <p:cNvSpPr>
            <a:spLocks noGrp="1"/>
          </p:cNvSpPr>
          <p:nvPr>
            <p:ph type="title"/>
          </p:nvPr>
        </p:nvSpPr>
        <p:spPr/>
        <p:txBody>
          <a:bodyPr/>
          <a:lstStyle/>
          <a:p>
            <a:r>
              <a:rPr lang="en-US" dirty="0"/>
              <a:t>Unplanned decannulation</a:t>
            </a:r>
          </a:p>
        </p:txBody>
      </p:sp>
      <p:sp>
        <p:nvSpPr>
          <p:cNvPr id="3" name="Content Placeholder 2">
            <a:extLst>
              <a:ext uri="{FF2B5EF4-FFF2-40B4-BE49-F238E27FC236}">
                <a16:creationId xmlns:a16="http://schemas.microsoft.com/office/drawing/2014/main" id="{E2B48270-08E1-EA91-973A-E30A30035B99}"/>
              </a:ext>
            </a:extLst>
          </p:cNvPr>
          <p:cNvSpPr>
            <a:spLocks noGrp="1"/>
          </p:cNvSpPr>
          <p:nvPr>
            <p:ph idx="1"/>
          </p:nvPr>
        </p:nvSpPr>
        <p:spPr/>
        <p:txBody>
          <a:bodyPr>
            <a:normAutofit fontScale="92500" lnSpcReduction="20000"/>
          </a:bodyPr>
          <a:lstStyle/>
          <a:p>
            <a:r>
              <a:rPr lang="en-US" dirty="0"/>
              <a:t>3yM with genetic variant PAFAH1B1 (VUS), epileptic encephalopathy with intractable seizures, chronic respiratory failure with tracheostomy and nocturnal ventilator dependence, dysphagia with GT admitted with increased seizure frequency, </a:t>
            </a:r>
            <a:r>
              <a:rPr lang="en-US" dirty="0" err="1"/>
              <a:t>hypercarbic</a:t>
            </a:r>
            <a:r>
              <a:rPr lang="en-US" dirty="0"/>
              <a:t> respiratory failure found to have MRSA tracheitis</a:t>
            </a:r>
          </a:p>
          <a:p>
            <a:r>
              <a:rPr lang="en-US" dirty="0"/>
              <a:t>Receiving around the clock ventilator support on home vent while titrating antiepileptics and recovering from tracheitis; noted to have normal gas exchange, ETCO2 intermittently unreadable as patient with cuffless trach</a:t>
            </a:r>
          </a:p>
          <a:p>
            <a:pPr lvl="1"/>
            <a:r>
              <a:rPr lang="en-US" dirty="0"/>
              <a:t>Not replaced with cuffed trach as it was likely to irritate child &amp; cause increased seizures</a:t>
            </a:r>
          </a:p>
          <a:p>
            <a:r>
              <a:rPr lang="en-US" dirty="0"/>
              <a:t>HD5, received bath with RN overnight, noted to be desaturating, decannulation appreciated, staff assist called – RN/RT replaced trach</a:t>
            </a:r>
          </a:p>
          <a:p>
            <a:pPr lvl="1"/>
            <a:r>
              <a:rPr lang="en-US" dirty="0"/>
              <a:t>VBGs/TCOM WNL</a:t>
            </a:r>
          </a:p>
        </p:txBody>
      </p:sp>
    </p:spTree>
    <p:extLst>
      <p:ext uri="{BB962C8B-B14F-4D97-AF65-F5344CB8AC3E}">
        <p14:creationId xmlns:p14="http://schemas.microsoft.com/office/powerpoint/2010/main" val="3829648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20F95-5176-9478-0A71-A15B38D19A2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9BBF8B9-AFE9-BD89-C585-409D76D8CBEC}"/>
              </a:ext>
            </a:extLst>
          </p:cNvPr>
          <p:cNvSpPr>
            <a:spLocks noGrp="1"/>
          </p:cNvSpPr>
          <p:nvPr>
            <p:ph type="body" idx="1"/>
          </p:nvPr>
        </p:nvSpPr>
        <p:spPr/>
        <p:txBody>
          <a:bodyPr/>
          <a:lstStyle/>
          <a:p>
            <a:r>
              <a:rPr lang="en-US" dirty="0"/>
              <a:t>WHAT WENT WELL?</a:t>
            </a:r>
          </a:p>
        </p:txBody>
      </p:sp>
      <p:sp>
        <p:nvSpPr>
          <p:cNvPr id="3" name="Content Placeholder 2">
            <a:extLst>
              <a:ext uri="{FF2B5EF4-FFF2-40B4-BE49-F238E27FC236}">
                <a16:creationId xmlns:a16="http://schemas.microsoft.com/office/drawing/2014/main" id="{48116116-CCC1-7D94-B72C-2D92DB7C2FBB}"/>
              </a:ext>
            </a:extLst>
          </p:cNvPr>
          <p:cNvSpPr>
            <a:spLocks noGrp="1"/>
          </p:cNvSpPr>
          <p:nvPr>
            <p:ph sz="half" idx="2"/>
          </p:nvPr>
        </p:nvSpPr>
        <p:spPr/>
        <p:txBody>
          <a:bodyPr>
            <a:normAutofit/>
          </a:bodyPr>
          <a:lstStyle/>
          <a:p>
            <a:r>
              <a:rPr lang="en-US" dirty="0"/>
              <a:t>Quick ID by bedside team</a:t>
            </a:r>
          </a:p>
          <a:p>
            <a:r>
              <a:rPr lang="en-US" dirty="0"/>
              <a:t>Replacement of trach and patient stabilization</a:t>
            </a:r>
          </a:p>
        </p:txBody>
      </p:sp>
      <p:sp>
        <p:nvSpPr>
          <p:cNvPr id="4" name="Content Placeholder 3">
            <a:extLst>
              <a:ext uri="{FF2B5EF4-FFF2-40B4-BE49-F238E27FC236}">
                <a16:creationId xmlns:a16="http://schemas.microsoft.com/office/drawing/2014/main" id="{91E0717E-E7AB-DEF5-78BA-10FC5095BAC9}"/>
              </a:ext>
            </a:extLst>
          </p:cNvPr>
          <p:cNvSpPr>
            <a:spLocks noGrp="1"/>
          </p:cNvSpPr>
          <p:nvPr>
            <p:ph sz="quarter" idx="4"/>
          </p:nvPr>
        </p:nvSpPr>
        <p:spPr/>
        <p:txBody>
          <a:bodyPr>
            <a:normAutofit/>
          </a:bodyPr>
          <a:lstStyle/>
          <a:p>
            <a:r>
              <a:rPr lang="en-US" dirty="0"/>
              <a:t>Policy re: cuffless trach and ETCO2?</a:t>
            </a:r>
          </a:p>
        </p:txBody>
      </p:sp>
      <p:sp>
        <p:nvSpPr>
          <p:cNvPr id="5" name="Text Placeholder 4">
            <a:extLst>
              <a:ext uri="{FF2B5EF4-FFF2-40B4-BE49-F238E27FC236}">
                <a16:creationId xmlns:a16="http://schemas.microsoft.com/office/drawing/2014/main" id="{42464996-C706-DB42-DA16-C0724799EF98}"/>
              </a:ext>
            </a:extLst>
          </p:cNvPr>
          <p:cNvSpPr>
            <a:spLocks noGrp="1"/>
          </p:cNvSpPr>
          <p:nvPr>
            <p:ph type="body" sz="quarter" idx="13"/>
          </p:nvPr>
        </p:nvSpPr>
        <p:spPr/>
        <p:txBody>
          <a:bodyPr/>
          <a:lstStyle/>
          <a:p>
            <a:r>
              <a:rPr lang="en-US" dirty="0"/>
              <a:t>WHAT COULD BE BETTER?</a:t>
            </a:r>
          </a:p>
        </p:txBody>
      </p:sp>
      <p:sp>
        <p:nvSpPr>
          <p:cNvPr id="6" name="Title 5">
            <a:extLst>
              <a:ext uri="{FF2B5EF4-FFF2-40B4-BE49-F238E27FC236}">
                <a16:creationId xmlns:a16="http://schemas.microsoft.com/office/drawing/2014/main" id="{1AAF9901-C125-2872-7D66-E8AEFC132054}"/>
              </a:ext>
            </a:extLst>
          </p:cNvPr>
          <p:cNvSpPr>
            <a:spLocks noGrp="1"/>
          </p:cNvSpPr>
          <p:nvPr>
            <p:ph type="title"/>
          </p:nvPr>
        </p:nvSpPr>
        <p:spPr>
          <a:xfrm>
            <a:off x="1988820" y="998983"/>
            <a:ext cx="7729728" cy="1188720"/>
          </a:xfrm>
        </p:spPr>
        <p:txBody>
          <a:bodyPr/>
          <a:lstStyle/>
          <a:p>
            <a:r>
              <a:rPr lang="en-US" dirty="0"/>
              <a:t>Unplanned decannulation</a:t>
            </a:r>
          </a:p>
        </p:txBody>
      </p:sp>
    </p:spTree>
    <p:extLst>
      <p:ext uri="{BB962C8B-B14F-4D97-AF65-F5344CB8AC3E}">
        <p14:creationId xmlns:p14="http://schemas.microsoft.com/office/powerpoint/2010/main" val="3712005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F48A-E820-DC83-4C3B-1B47B0C1CA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142C6A-BF4A-2430-8BC9-11C8FEDBA3DC}"/>
              </a:ext>
            </a:extLst>
          </p:cNvPr>
          <p:cNvSpPr>
            <a:spLocks noGrp="1"/>
          </p:cNvSpPr>
          <p:nvPr>
            <p:ph type="title"/>
          </p:nvPr>
        </p:nvSpPr>
        <p:spPr/>
        <p:txBody>
          <a:bodyPr/>
          <a:lstStyle/>
          <a:p>
            <a:r>
              <a:rPr lang="en-US" dirty="0"/>
              <a:t>Intraoperative </a:t>
            </a:r>
            <a:r>
              <a:rPr lang="en-US" dirty="0" err="1"/>
              <a:t>ptx</a:t>
            </a:r>
            <a:r>
              <a:rPr lang="en-US" dirty="0"/>
              <a:t>, spinal wound infection</a:t>
            </a:r>
          </a:p>
        </p:txBody>
      </p:sp>
      <p:sp>
        <p:nvSpPr>
          <p:cNvPr id="3" name="Content Placeholder 2">
            <a:extLst>
              <a:ext uri="{FF2B5EF4-FFF2-40B4-BE49-F238E27FC236}">
                <a16:creationId xmlns:a16="http://schemas.microsoft.com/office/drawing/2014/main" id="{32A9A442-9F6A-57ED-AD85-0D97BB825A18}"/>
              </a:ext>
            </a:extLst>
          </p:cNvPr>
          <p:cNvSpPr>
            <a:spLocks noGrp="1"/>
          </p:cNvSpPr>
          <p:nvPr>
            <p:ph idx="1"/>
          </p:nvPr>
        </p:nvSpPr>
        <p:spPr/>
        <p:txBody>
          <a:bodyPr>
            <a:normAutofit fontScale="92500" lnSpcReduction="10000"/>
          </a:bodyPr>
          <a:lstStyle/>
          <a:p>
            <a:r>
              <a:rPr lang="en-US" dirty="0"/>
              <a:t>11yM with history of MTM1 gene mutation (myotubular myopathy), neuromuscular scoliosis, chronic respiratory failure/restrictive lung disease requiring nocturnal BIPAP, seizure disorder admitted 7/17 for HALO placement, T2-pelvis PSF on 8/27, return to OR for wound dehiscence on 9/10 with plastics closure</a:t>
            </a:r>
          </a:p>
          <a:p>
            <a:r>
              <a:rPr lang="en-US" dirty="0"/>
              <a:t>Patient returned to floor where wound ultimately with increased drainage, fever </a:t>
            </a:r>
            <a:r>
              <a:rPr lang="en-US" dirty="0">
                <a:sym typeface="Wingdings" panose="05000000000000000000" pitchFamily="2" charset="2"/>
              </a:rPr>
              <a:t> OR return on 9/16 with orthopedics and plastics</a:t>
            </a:r>
          </a:p>
          <a:p>
            <a:r>
              <a:rPr lang="en-US" dirty="0">
                <a:sym typeface="Wingdings" panose="05000000000000000000" pitchFamily="2" charset="2"/>
              </a:rPr>
              <a:t>Acute difficulty with ventilation and desaturations intraoperatively (~1800), PICU called for assistance</a:t>
            </a:r>
          </a:p>
          <a:p>
            <a:pPr lvl="1"/>
            <a:r>
              <a:rPr lang="en-US" dirty="0">
                <a:sym typeface="Wingdings" panose="05000000000000000000" pitchFamily="2" charset="2"/>
              </a:rPr>
              <a:t>Arrived to OR, patient prone, PEEP 8, TV 5mL/kg, PIP 45 100% FiO2</a:t>
            </a:r>
          </a:p>
          <a:p>
            <a:pPr lvl="1"/>
            <a:r>
              <a:rPr lang="en-US" dirty="0">
                <a:sym typeface="Wingdings" panose="05000000000000000000" pitchFamily="2" charset="2"/>
              </a:rPr>
              <a:t>Wound closed, patient turned supine and hand ventilated with minimal air movement or breath sounds – suction resulted in evacuation of small, bloody plugs</a:t>
            </a:r>
            <a:endParaRPr lang="en-US" dirty="0"/>
          </a:p>
        </p:txBody>
      </p:sp>
    </p:spTree>
    <p:extLst>
      <p:ext uri="{BB962C8B-B14F-4D97-AF65-F5344CB8AC3E}">
        <p14:creationId xmlns:p14="http://schemas.microsoft.com/office/powerpoint/2010/main" val="3157409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C357B14-E1B9-4B98-0E87-FE815B299BE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DCA398B-8CB4-4C0C-89C6-A8AB6F78D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7C052D-B57F-440C-596F-4EC56F9B0C5B}"/>
              </a:ext>
            </a:extLst>
          </p:cNvPr>
          <p:cNvSpPr>
            <a:spLocks noGrp="1"/>
          </p:cNvSpPr>
          <p:nvPr>
            <p:ph type="title"/>
          </p:nvPr>
        </p:nvSpPr>
        <p:spPr>
          <a:xfrm>
            <a:off x="804672" y="1290025"/>
            <a:ext cx="4475892" cy="1188720"/>
          </a:xfrm>
          <a:solidFill>
            <a:srgbClr val="FFFFFF"/>
          </a:solidFill>
          <a:ln>
            <a:solidFill>
              <a:srgbClr val="404040"/>
            </a:solidFill>
          </a:ln>
        </p:spPr>
        <p:txBody>
          <a:bodyPr>
            <a:normAutofit/>
          </a:bodyPr>
          <a:lstStyle/>
          <a:p>
            <a:r>
              <a:rPr lang="en-US" sz="2000"/>
              <a:t>Intraoperative ptx, spinal wound infection</a:t>
            </a:r>
          </a:p>
        </p:txBody>
      </p:sp>
      <p:sp>
        <p:nvSpPr>
          <p:cNvPr id="3" name="Content Placeholder 2">
            <a:extLst>
              <a:ext uri="{FF2B5EF4-FFF2-40B4-BE49-F238E27FC236}">
                <a16:creationId xmlns:a16="http://schemas.microsoft.com/office/drawing/2014/main" id="{0407BFAA-448F-3482-2812-B3D6D1E06A25}"/>
              </a:ext>
            </a:extLst>
          </p:cNvPr>
          <p:cNvSpPr>
            <a:spLocks noGrp="1"/>
          </p:cNvSpPr>
          <p:nvPr>
            <p:ph idx="1"/>
          </p:nvPr>
        </p:nvSpPr>
        <p:spPr>
          <a:xfrm>
            <a:off x="804672" y="2858703"/>
            <a:ext cx="4475892" cy="3042547"/>
          </a:xfrm>
        </p:spPr>
        <p:txBody>
          <a:bodyPr>
            <a:normAutofit/>
          </a:bodyPr>
          <a:lstStyle/>
          <a:p>
            <a:pPr>
              <a:lnSpc>
                <a:spcPct val="90000"/>
              </a:lnSpc>
            </a:pPr>
            <a:r>
              <a:rPr lang="en-US" sz="1400" dirty="0">
                <a:solidFill>
                  <a:srgbClr val="FFFFFF"/>
                </a:solidFill>
              </a:rPr>
              <a:t>Recruitment maneuvers attempted without sustained improvement; albuterol + epi given</a:t>
            </a:r>
          </a:p>
          <a:p>
            <a:pPr lvl="1">
              <a:lnSpc>
                <a:spcPct val="90000"/>
              </a:lnSpc>
            </a:pPr>
            <a:r>
              <a:rPr lang="en-US" sz="1400" dirty="0">
                <a:solidFill>
                  <a:srgbClr val="FFFFFF"/>
                </a:solidFill>
              </a:rPr>
              <a:t>Hypotensive requiring volume, epi, </a:t>
            </a:r>
            <a:r>
              <a:rPr lang="en-US" sz="1400" dirty="0" err="1">
                <a:solidFill>
                  <a:srgbClr val="FFFFFF"/>
                </a:solidFill>
              </a:rPr>
              <a:t>norepi</a:t>
            </a:r>
            <a:endParaRPr lang="en-US" sz="1400" dirty="0">
              <a:solidFill>
                <a:srgbClr val="FFFFFF"/>
              </a:solidFill>
            </a:endParaRPr>
          </a:p>
          <a:p>
            <a:pPr>
              <a:lnSpc>
                <a:spcPct val="90000"/>
              </a:lnSpc>
            </a:pPr>
            <a:r>
              <a:rPr lang="en-US" sz="1400" dirty="0">
                <a:solidFill>
                  <a:srgbClr val="FFFFFF"/>
                </a:solidFill>
              </a:rPr>
              <a:t>CXR obtained </a:t>
            </a:r>
            <a:r>
              <a:rPr lang="en-US" sz="1400" dirty="0">
                <a:solidFill>
                  <a:srgbClr val="FFFFFF"/>
                </a:solidFill>
                <a:sym typeface="Wingdings" panose="05000000000000000000" pitchFamily="2" charset="2"/>
              </a:rPr>
              <a:t> large R tension PTX  needle decompression  reaccumulated  CT placed with improved saturations and BPs</a:t>
            </a:r>
          </a:p>
          <a:p>
            <a:pPr>
              <a:lnSpc>
                <a:spcPct val="90000"/>
              </a:lnSpc>
            </a:pPr>
            <a:r>
              <a:rPr lang="en-US" sz="1400" dirty="0">
                <a:solidFill>
                  <a:srgbClr val="FFFFFF"/>
                </a:solidFill>
                <a:sym typeface="Wingdings" panose="05000000000000000000" pitchFamily="2" charset="2"/>
              </a:rPr>
              <a:t>Returned to PICU intubated, requiring pressors</a:t>
            </a:r>
          </a:p>
          <a:p>
            <a:pPr>
              <a:lnSpc>
                <a:spcPct val="90000"/>
              </a:lnSpc>
            </a:pPr>
            <a:r>
              <a:rPr lang="en-US" sz="1400" dirty="0">
                <a:solidFill>
                  <a:srgbClr val="FFFFFF"/>
                </a:solidFill>
                <a:sym typeface="Wingdings" panose="05000000000000000000" pitchFamily="2" charset="2"/>
              </a:rPr>
              <a:t>Repeat surgery for definitive closure scheduled 9/22 given desire for morning OR slot and availability of anesthesia/orthopedics + plastics</a:t>
            </a:r>
          </a:p>
          <a:p>
            <a:pPr>
              <a:lnSpc>
                <a:spcPct val="90000"/>
              </a:lnSpc>
            </a:pPr>
            <a:r>
              <a:rPr lang="en-US" sz="1400" dirty="0">
                <a:solidFill>
                  <a:srgbClr val="FFFFFF"/>
                </a:solidFill>
              </a:rPr>
              <a:t>CT remained through 9/29, multiple bronchoscopies, extubated to BIPAP 10/4</a:t>
            </a:r>
          </a:p>
        </p:txBody>
      </p:sp>
      <p:sp>
        <p:nvSpPr>
          <p:cNvPr id="12" name="Rectangle 11">
            <a:extLst>
              <a:ext uri="{FF2B5EF4-FFF2-40B4-BE49-F238E27FC236}">
                <a16:creationId xmlns:a16="http://schemas.microsoft.com/office/drawing/2014/main" id="{9E8345C6-0280-4226-BD83-7333BA6C3A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032"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9823778-D290-4538-B146-1F73C3755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843"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0CD9DF6-CFF6-E49E-F0A9-2B98EC3075F2}"/>
              </a:ext>
            </a:extLst>
          </p:cNvPr>
          <p:cNvPicPr>
            <a:picLocks noChangeAspect="1"/>
          </p:cNvPicPr>
          <p:nvPr/>
        </p:nvPicPr>
        <p:blipFill>
          <a:blip r:embed="rId2"/>
          <a:srcRect l="1900" r="22790" b="1"/>
          <a:stretch>
            <a:fillRect/>
          </a:stretch>
        </p:blipFill>
        <p:spPr>
          <a:xfrm>
            <a:off x="7208520" y="1126397"/>
            <a:ext cx="3867912" cy="4288536"/>
          </a:xfrm>
          <a:prstGeom prst="rect">
            <a:avLst/>
          </a:prstGeom>
          <a:ln w="31750">
            <a:noFill/>
          </a:ln>
        </p:spPr>
      </p:pic>
    </p:spTree>
    <p:extLst>
      <p:ext uri="{BB962C8B-B14F-4D97-AF65-F5344CB8AC3E}">
        <p14:creationId xmlns:p14="http://schemas.microsoft.com/office/powerpoint/2010/main" val="1670605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2D084-5D40-45F4-3678-B1EA6159E63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56FACFA-036D-11FC-6F1C-2DC12A6A5EDD}"/>
              </a:ext>
            </a:extLst>
          </p:cNvPr>
          <p:cNvSpPr>
            <a:spLocks noGrp="1"/>
          </p:cNvSpPr>
          <p:nvPr>
            <p:ph type="body" idx="1"/>
          </p:nvPr>
        </p:nvSpPr>
        <p:spPr/>
        <p:txBody>
          <a:bodyPr/>
          <a:lstStyle/>
          <a:p>
            <a:r>
              <a:rPr lang="en-US" dirty="0"/>
              <a:t>WHAT WENT WELL?</a:t>
            </a:r>
          </a:p>
        </p:txBody>
      </p:sp>
      <p:sp>
        <p:nvSpPr>
          <p:cNvPr id="3" name="Content Placeholder 2">
            <a:extLst>
              <a:ext uri="{FF2B5EF4-FFF2-40B4-BE49-F238E27FC236}">
                <a16:creationId xmlns:a16="http://schemas.microsoft.com/office/drawing/2014/main" id="{2DDA188E-4A3F-DCC5-6889-127E861E4B03}"/>
              </a:ext>
            </a:extLst>
          </p:cNvPr>
          <p:cNvSpPr>
            <a:spLocks noGrp="1"/>
          </p:cNvSpPr>
          <p:nvPr>
            <p:ph sz="half" idx="2"/>
          </p:nvPr>
        </p:nvSpPr>
        <p:spPr/>
        <p:txBody>
          <a:bodyPr>
            <a:normAutofit/>
          </a:bodyPr>
          <a:lstStyle/>
          <a:p>
            <a:r>
              <a:rPr lang="en-US" dirty="0"/>
              <a:t>Teamwork in the OR</a:t>
            </a:r>
          </a:p>
          <a:p>
            <a:pPr lvl="1"/>
            <a:r>
              <a:rPr lang="en-US" dirty="0"/>
              <a:t>Call for help</a:t>
            </a:r>
          </a:p>
          <a:p>
            <a:r>
              <a:rPr lang="en-US" dirty="0"/>
              <a:t>PICU placement of chest tube</a:t>
            </a:r>
          </a:p>
          <a:p>
            <a:r>
              <a:rPr lang="en-US" dirty="0"/>
              <a:t>Postop management of air leak</a:t>
            </a:r>
          </a:p>
        </p:txBody>
      </p:sp>
      <p:sp>
        <p:nvSpPr>
          <p:cNvPr id="4" name="Content Placeholder 3">
            <a:extLst>
              <a:ext uri="{FF2B5EF4-FFF2-40B4-BE49-F238E27FC236}">
                <a16:creationId xmlns:a16="http://schemas.microsoft.com/office/drawing/2014/main" id="{5E0647C2-617F-290D-38FD-1BF88D030BE4}"/>
              </a:ext>
            </a:extLst>
          </p:cNvPr>
          <p:cNvSpPr>
            <a:spLocks noGrp="1"/>
          </p:cNvSpPr>
          <p:nvPr>
            <p:ph sz="quarter" idx="4"/>
          </p:nvPr>
        </p:nvSpPr>
        <p:spPr/>
        <p:txBody>
          <a:bodyPr>
            <a:normAutofit/>
          </a:bodyPr>
          <a:lstStyle/>
          <a:p>
            <a:r>
              <a:rPr lang="en-US" dirty="0"/>
              <a:t>Multiple washouts </a:t>
            </a:r>
            <a:r>
              <a:rPr lang="en-US" dirty="0">
                <a:sym typeface="Wingdings" panose="05000000000000000000" pitchFamily="2" charset="2"/>
              </a:rPr>
              <a:t> antibiotic coverage? </a:t>
            </a:r>
          </a:p>
          <a:p>
            <a:r>
              <a:rPr lang="en-US" dirty="0">
                <a:sym typeface="Wingdings" panose="05000000000000000000" pitchFamily="2" charset="2"/>
              </a:rPr>
              <a:t>Return to OR sooner</a:t>
            </a:r>
            <a:endParaRPr lang="en-US" dirty="0"/>
          </a:p>
        </p:txBody>
      </p:sp>
      <p:sp>
        <p:nvSpPr>
          <p:cNvPr id="5" name="Text Placeholder 4">
            <a:extLst>
              <a:ext uri="{FF2B5EF4-FFF2-40B4-BE49-F238E27FC236}">
                <a16:creationId xmlns:a16="http://schemas.microsoft.com/office/drawing/2014/main" id="{E55B99B5-C907-DF04-6598-AF99B9B17955}"/>
              </a:ext>
            </a:extLst>
          </p:cNvPr>
          <p:cNvSpPr>
            <a:spLocks noGrp="1"/>
          </p:cNvSpPr>
          <p:nvPr>
            <p:ph type="body" sz="quarter" idx="13"/>
          </p:nvPr>
        </p:nvSpPr>
        <p:spPr/>
        <p:txBody>
          <a:bodyPr/>
          <a:lstStyle/>
          <a:p>
            <a:r>
              <a:rPr lang="en-US" dirty="0"/>
              <a:t>WHAT COULD BE BETTER?</a:t>
            </a:r>
          </a:p>
        </p:txBody>
      </p:sp>
      <p:sp>
        <p:nvSpPr>
          <p:cNvPr id="6" name="Title 5">
            <a:extLst>
              <a:ext uri="{FF2B5EF4-FFF2-40B4-BE49-F238E27FC236}">
                <a16:creationId xmlns:a16="http://schemas.microsoft.com/office/drawing/2014/main" id="{9876504D-95C1-8863-CF93-D8B7B5B10F5D}"/>
              </a:ext>
            </a:extLst>
          </p:cNvPr>
          <p:cNvSpPr>
            <a:spLocks noGrp="1"/>
          </p:cNvSpPr>
          <p:nvPr>
            <p:ph type="title"/>
          </p:nvPr>
        </p:nvSpPr>
        <p:spPr>
          <a:xfrm>
            <a:off x="1988820" y="998983"/>
            <a:ext cx="7729728" cy="1188720"/>
          </a:xfrm>
        </p:spPr>
        <p:txBody>
          <a:bodyPr/>
          <a:lstStyle/>
          <a:p>
            <a:r>
              <a:rPr lang="en-US" dirty="0"/>
              <a:t>Intraoperative </a:t>
            </a:r>
            <a:r>
              <a:rPr lang="en-US" dirty="0" err="1"/>
              <a:t>ptx</a:t>
            </a:r>
            <a:r>
              <a:rPr lang="en-US" dirty="0"/>
              <a:t>, spinal wound infection</a:t>
            </a:r>
          </a:p>
        </p:txBody>
      </p:sp>
    </p:spTree>
    <p:extLst>
      <p:ext uri="{BB962C8B-B14F-4D97-AF65-F5344CB8AC3E}">
        <p14:creationId xmlns:p14="http://schemas.microsoft.com/office/powerpoint/2010/main" val="192062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F2C32-96A7-62B6-AE87-F3D70CEAC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AEE9C5-094D-AC7F-448C-D47F16F0A79D}"/>
              </a:ext>
            </a:extLst>
          </p:cNvPr>
          <p:cNvSpPr>
            <a:spLocks noGrp="1"/>
          </p:cNvSpPr>
          <p:nvPr>
            <p:ph type="title"/>
          </p:nvPr>
        </p:nvSpPr>
        <p:spPr/>
        <p:txBody>
          <a:bodyPr/>
          <a:lstStyle/>
          <a:p>
            <a:r>
              <a:rPr lang="en-US" dirty="0"/>
              <a:t>Cardiac arrest, chronic renal failure</a:t>
            </a:r>
          </a:p>
        </p:txBody>
      </p:sp>
      <p:sp>
        <p:nvSpPr>
          <p:cNvPr id="3" name="Content Placeholder 2">
            <a:extLst>
              <a:ext uri="{FF2B5EF4-FFF2-40B4-BE49-F238E27FC236}">
                <a16:creationId xmlns:a16="http://schemas.microsoft.com/office/drawing/2014/main" id="{6BA9472D-4772-7576-5CA4-CECF80302B3D}"/>
              </a:ext>
            </a:extLst>
          </p:cNvPr>
          <p:cNvSpPr>
            <a:spLocks noGrp="1"/>
          </p:cNvSpPr>
          <p:nvPr>
            <p:ph idx="1"/>
          </p:nvPr>
        </p:nvSpPr>
        <p:spPr/>
        <p:txBody>
          <a:bodyPr>
            <a:normAutofit fontScale="62500" lnSpcReduction="20000"/>
          </a:bodyPr>
          <a:lstStyle/>
          <a:p>
            <a:r>
              <a:rPr lang="en-US" dirty="0"/>
              <a:t>2yM with </a:t>
            </a:r>
            <a:r>
              <a:rPr lang="en-US" dirty="0" err="1"/>
              <a:t>hx</a:t>
            </a:r>
            <a:r>
              <a:rPr lang="en-US" dirty="0"/>
              <a:t> of congenital hypothyroidism, congenital nephrotic syndrome, hypogammaglobulinemia, anemia 2/2 stage 4 CKD, GT dependence, chronic respiratory failure with OSA on home HFNC, seizures, CP admitted initially to the floor on 9/26 with irritability and crying</a:t>
            </a:r>
          </a:p>
          <a:p>
            <a:r>
              <a:rPr lang="en-US" dirty="0"/>
              <a:t>Infectious work-up initiated, evaluated for fracture with known hypercalcemia; intra-abdominal etiology assessed </a:t>
            </a:r>
            <a:r>
              <a:rPr lang="en-US" dirty="0">
                <a:sym typeface="Wingdings" panose="05000000000000000000" pitchFamily="2" charset="2"/>
              </a:rPr>
              <a:t> pancreatitis (lipase &gt;1600) </a:t>
            </a:r>
          </a:p>
          <a:p>
            <a:r>
              <a:rPr lang="en-US" dirty="0">
                <a:sym typeface="Wingdings" panose="05000000000000000000" pitchFamily="2" charset="2"/>
              </a:rPr>
              <a:t>NPO, IVF  lipase </a:t>
            </a:r>
            <a:r>
              <a:rPr lang="en-US" dirty="0" err="1">
                <a:sym typeface="Wingdings" panose="05000000000000000000" pitchFamily="2" charset="2"/>
              </a:rPr>
              <a:t>downtrending</a:t>
            </a:r>
            <a:endParaRPr lang="en-US" dirty="0">
              <a:sym typeface="Wingdings" panose="05000000000000000000" pitchFamily="2" charset="2"/>
            </a:endParaRPr>
          </a:p>
          <a:p>
            <a:r>
              <a:rPr lang="en-US" dirty="0">
                <a:sym typeface="Wingdings" panose="05000000000000000000" pitchFamily="2" charset="2"/>
              </a:rPr>
              <a:t>AKI worsened with </a:t>
            </a:r>
            <a:r>
              <a:rPr lang="en-US" dirty="0" err="1">
                <a:sym typeface="Wingdings" panose="05000000000000000000" pitchFamily="2" charset="2"/>
              </a:rPr>
              <a:t>inc</a:t>
            </a:r>
            <a:r>
              <a:rPr lang="en-US" dirty="0">
                <a:sym typeface="Wingdings" panose="05000000000000000000" pitchFamily="2" charset="2"/>
              </a:rPr>
              <a:t> Cr, oliguria and significant fluid overload leading to respiratory distress + need for escalating diuretic</a:t>
            </a:r>
          </a:p>
          <a:p>
            <a:r>
              <a:rPr lang="en-US" dirty="0">
                <a:sym typeface="Wingdings" panose="05000000000000000000" pitchFamily="2" charset="2"/>
              </a:rPr>
              <a:t>RRT called and patient transferred to PICU on 9/29</a:t>
            </a:r>
          </a:p>
          <a:p>
            <a:pPr lvl="1"/>
            <a:r>
              <a:rPr lang="en-US" dirty="0">
                <a:sym typeface="Wingdings" panose="05000000000000000000" pitchFamily="2" charset="2"/>
              </a:rPr>
              <a:t>Placed on BIPAP, dexmedetomidine &amp; Lasix infusion  no major desaturations overnight</a:t>
            </a:r>
          </a:p>
          <a:p>
            <a:r>
              <a:rPr lang="en-US" dirty="0">
                <a:sym typeface="Wingdings" panose="05000000000000000000" pitchFamily="2" charset="2"/>
              </a:rPr>
              <a:t>9/30 0800 – RT at bedside for treatment and care, removed BIPAP mask and noted patient to have progressive bradycardia ultimately with loss of pulses (was not preceded by hypoxia by report)</a:t>
            </a:r>
          </a:p>
          <a:p>
            <a:r>
              <a:rPr lang="en-US" dirty="0">
                <a:sym typeface="Wingdings" panose="05000000000000000000" pitchFamily="2" charset="2"/>
              </a:rPr>
              <a:t>Code blue called 0820 – CPR initiated, 4 mins + 1 dose of epinephrine  ROSC</a:t>
            </a:r>
          </a:p>
          <a:p>
            <a:r>
              <a:rPr lang="en-US" dirty="0">
                <a:sym typeface="Wingdings" panose="05000000000000000000" pitchFamily="2" charset="2"/>
              </a:rPr>
              <a:t>Intubated, CVL + dialysis catheter placed</a:t>
            </a:r>
          </a:p>
          <a:p>
            <a:r>
              <a:rPr lang="en-US" dirty="0">
                <a:sym typeface="Wingdings" panose="05000000000000000000" pitchFamily="2" charset="2"/>
              </a:rPr>
              <a:t>Remains intubated and on CRRT with oliguria</a:t>
            </a:r>
            <a:endParaRPr lang="en-US" dirty="0"/>
          </a:p>
        </p:txBody>
      </p:sp>
    </p:spTree>
    <p:extLst>
      <p:ext uri="{BB962C8B-B14F-4D97-AF65-F5344CB8AC3E}">
        <p14:creationId xmlns:p14="http://schemas.microsoft.com/office/powerpoint/2010/main" val="4244657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86E1A-D006-3CF8-F54B-332B9AD29E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A7690F8-5328-C9C1-A0B9-F002D8379F34}"/>
              </a:ext>
            </a:extLst>
          </p:cNvPr>
          <p:cNvSpPr>
            <a:spLocks noGrp="1"/>
          </p:cNvSpPr>
          <p:nvPr>
            <p:ph type="body" idx="1"/>
          </p:nvPr>
        </p:nvSpPr>
        <p:spPr/>
        <p:txBody>
          <a:bodyPr/>
          <a:lstStyle/>
          <a:p>
            <a:r>
              <a:rPr lang="en-US" dirty="0"/>
              <a:t>WHAT WENT WELL?</a:t>
            </a:r>
          </a:p>
        </p:txBody>
      </p:sp>
      <p:sp>
        <p:nvSpPr>
          <p:cNvPr id="3" name="Content Placeholder 2">
            <a:extLst>
              <a:ext uri="{FF2B5EF4-FFF2-40B4-BE49-F238E27FC236}">
                <a16:creationId xmlns:a16="http://schemas.microsoft.com/office/drawing/2014/main" id="{01438C7D-2A6C-1278-42E2-6DE3A83ADDFD}"/>
              </a:ext>
            </a:extLst>
          </p:cNvPr>
          <p:cNvSpPr>
            <a:spLocks noGrp="1"/>
          </p:cNvSpPr>
          <p:nvPr>
            <p:ph sz="half" idx="2"/>
          </p:nvPr>
        </p:nvSpPr>
        <p:spPr/>
        <p:txBody>
          <a:bodyPr>
            <a:normAutofit/>
          </a:bodyPr>
          <a:lstStyle/>
          <a:p>
            <a:r>
              <a:rPr lang="en-US" dirty="0"/>
              <a:t>Code blue</a:t>
            </a:r>
          </a:p>
          <a:p>
            <a:r>
              <a:rPr lang="en-US" dirty="0"/>
              <a:t>Procedures</a:t>
            </a:r>
          </a:p>
          <a:p>
            <a:r>
              <a:rPr lang="en-US" dirty="0"/>
              <a:t>Rapid ID of code</a:t>
            </a:r>
          </a:p>
        </p:txBody>
      </p:sp>
      <p:sp>
        <p:nvSpPr>
          <p:cNvPr id="4" name="Content Placeholder 3">
            <a:extLst>
              <a:ext uri="{FF2B5EF4-FFF2-40B4-BE49-F238E27FC236}">
                <a16:creationId xmlns:a16="http://schemas.microsoft.com/office/drawing/2014/main" id="{540DE565-5B30-E53B-5807-4D59063B08EF}"/>
              </a:ext>
            </a:extLst>
          </p:cNvPr>
          <p:cNvSpPr>
            <a:spLocks noGrp="1"/>
          </p:cNvSpPr>
          <p:nvPr>
            <p:ph sz="quarter" idx="4"/>
          </p:nvPr>
        </p:nvSpPr>
        <p:spPr/>
        <p:txBody>
          <a:bodyPr>
            <a:normAutofit/>
          </a:bodyPr>
          <a:lstStyle/>
          <a:p>
            <a:r>
              <a:rPr lang="en-US" dirty="0"/>
              <a:t>Why????</a:t>
            </a:r>
          </a:p>
        </p:txBody>
      </p:sp>
      <p:sp>
        <p:nvSpPr>
          <p:cNvPr id="5" name="Text Placeholder 4">
            <a:extLst>
              <a:ext uri="{FF2B5EF4-FFF2-40B4-BE49-F238E27FC236}">
                <a16:creationId xmlns:a16="http://schemas.microsoft.com/office/drawing/2014/main" id="{775D7C0D-B1C3-B389-AB0C-EED3C24BA93E}"/>
              </a:ext>
            </a:extLst>
          </p:cNvPr>
          <p:cNvSpPr>
            <a:spLocks noGrp="1"/>
          </p:cNvSpPr>
          <p:nvPr>
            <p:ph type="body" sz="quarter" idx="13"/>
          </p:nvPr>
        </p:nvSpPr>
        <p:spPr/>
        <p:txBody>
          <a:bodyPr/>
          <a:lstStyle/>
          <a:p>
            <a:r>
              <a:rPr lang="en-US" dirty="0"/>
              <a:t>WHAT COULD BE BETTER?</a:t>
            </a:r>
          </a:p>
        </p:txBody>
      </p:sp>
      <p:sp>
        <p:nvSpPr>
          <p:cNvPr id="6" name="Title 5">
            <a:extLst>
              <a:ext uri="{FF2B5EF4-FFF2-40B4-BE49-F238E27FC236}">
                <a16:creationId xmlns:a16="http://schemas.microsoft.com/office/drawing/2014/main" id="{2AE8C048-47CA-6016-2723-868C7528CECF}"/>
              </a:ext>
            </a:extLst>
          </p:cNvPr>
          <p:cNvSpPr>
            <a:spLocks noGrp="1"/>
          </p:cNvSpPr>
          <p:nvPr>
            <p:ph type="title"/>
          </p:nvPr>
        </p:nvSpPr>
        <p:spPr>
          <a:xfrm>
            <a:off x="1988820" y="998983"/>
            <a:ext cx="7729728" cy="1188720"/>
          </a:xfrm>
        </p:spPr>
        <p:txBody>
          <a:bodyPr/>
          <a:lstStyle/>
          <a:p>
            <a:r>
              <a:rPr lang="en-US" dirty="0"/>
              <a:t>Cardiac arrest, chronic renal failure</a:t>
            </a:r>
          </a:p>
        </p:txBody>
      </p:sp>
    </p:spTree>
    <p:extLst>
      <p:ext uri="{BB962C8B-B14F-4D97-AF65-F5344CB8AC3E}">
        <p14:creationId xmlns:p14="http://schemas.microsoft.com/office/powerpoint/2010/main" val="2695918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407F1-BEFA-C1B6-F8CF-E8380E9BAB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0587C9-71F0-5234-64A9-2B6C3F0BBAAD}"/>
              </a:ext>
            </a:extLst>
          </p:cNvPr>
          <p:cNvSpPr>
            <a:spLocks noGrp="1"/>
          </p:cNvSpPr>
          <p:nvPr>
            <p:ph type="title"/>
          </p:nvPr>
        </p:nvSpPr>
        <p:spPr/>
        <p:txBody>
          <a:bodyPr/>
          <a:lstStyle/>
          <a:p>
            <a:r>
              <a:rPr lang="en-US" dirty="0"/>
              <a:t>Sedation after cerebral angiography</a:t>
            </a:r>
          </a:p>
        </p:txBody>
      </p:sp>
      <p:sp>
        <p:nvSpPr>
          <p:cNvPr id="3" name="Content Placeholder 2">
            <a:extLst>
              <a:ext uri="{FF2B5EF4-FFF2-40B4-BE49-F238E27FC236}">
                <a16:creationId xmlns:a16="http://schemas.microsoft.com/office/drawing/2014/main" id="{AF2602BA-2999-9A68-DBB9-04F7B2FCCA91}"/>
              </a:ext>
            </a:extLst>
          </p:cNvPr>
          <p:cNvSpPr>
            <a:spLocks noGrp="1"/>
          </p:cNvSpPr>
          <p:nvPr>
            <p:ph idx="1"/>
          </p:nvPr>
        </p:nvSpPr>
        <p:spPr/>
        <p:txBody>
          <a:bodyPr/>
          <a:lstStyle/>
          <a:p>
            <a:r>
              <a:rPr lang="en-US" dirty="0"/>
              <a:t>6-year-old male with a cerebellar AVM that was embolized once before in a different country, presenting to the PICU post-AVM embolization with IR in preparation for planned AVM resection with neurosurgery on 9/29/2026. </a:t>
            </a:r>
          </a:p>
          <a:p>
            <a:r>
              <a:rPr lang="en-US" dirty="0"/>
              <a:t>Uncomplicated IR course; extubated postoperatively and brought to the PICU extubated. Required </a:t>
            </a:r>
            <a:r>
              <a:rPr lang="en-US" dirty="0" err="1"/>
              <a:t>precedex</a:t>
            </a:r>
            <a:r>
              <a:rPr lang="en-US" dirty="0"/>
              <a:t> upon admission to PICU for emergence delirium</a:t>
            </a:r>
          </a:p>
          <a:p>
            <a:r>
              <a:rPr lang="en-US" dirty="0"/>
              <a:t>Patient required MRI prior to next-day surgical intervention and required repeat sedation for scan.</a:t>
            </a:r>
          </a:p>
          <a:p>
            <a:endParaRPr lang="en-US" dirty="0"/>
          </a:p>
        </p:txBody>
      </p:sp>
    </p:spTree>
    <p:extLst>
      <p:ext uri="{BB962C8B-B14F-4D97-AF65-F5344CB8AC3E}">
        <p14:creationId xmlns:p14="http://schemas.microsoft.com/office/powerpoint/2010/main" val="2984028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7265D-6676-0BDE-071B-F907195AA21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948B3A1-B2B5-B0E4-20DE-A94DBB124DFB}"/>
              </a:ext>
            </a:extLst>
          </p:cNvPr>
          <p:cNvSpPr>
            <a:spLocks noGrp="1"/>
          </p:cNvSpPr>
          <p:nvPr>
            <p:ph type="body" idx="1"/>
          </p:nvPr>
        </p:nvSpPr>
        <p:spPr/>
        <p:txBody>
          <a:bodyPr/>
          <a:lstStyle/>
          <a:p>
            <a:r>
              <a:rPr lang="en-US" dirty="0"/>
              <a:t>WHAT WENT WELL?</a:t>
            </a:r>
          </a:p>
        </p:txBody>
      </p:sp>
      <p:sp>
        <p:nvSpPr>
          <p:cNvPr id="3" name="Content Placeholder 2">
            <a:extLst>
              <a:ext uri="{FF2B5EF4-FFF2-40B4-BE49-F238E27FC236}">
                <a16:creationId xmlns:a16="http://schemas.microsoft.com/office/drawing/2014/main" id="{BB22092B-50E5-85B4-A1A0-C07C21F73531}"/>
              </a:ext>
            </a:extLst>
          </p:cNvPr>
          <p:cNvSpPr>
            <a:spLocks noGrp="1"/>
          </p:cNvSpPr>
          <p:nvPr>
            <p:ph sz="half" idx="2"/>
          </p:nvPr>
        </p:nvSpPr>
        <p:spPr/>
        <p:txBody>
          <a:bodyPr>
            <a:normAutofit/>
          </a:bodyPr>
          <a:lstStyle/>
          <a:p>
            <a:r>
              <a:rPr lang="en-US" dirty="0"/>
              <a:t>Exquisite NRSGY/Anesthesia/PICU care of this patient </a:t>
            </a:r>
            <a:r>
              <a:rPr lang="en-US" dirty="0">
                <a:sym typeface="Wingdings" panose="05000000000000000000" pitchFamily="2" charset="2"/>
              </a:rPr>
              <a:t></a:t>
            </a:r>
          </a:p>
          <a:p>
            <a:r>
              <a:rPr lang="en-US" dirty="0">
                <a:sym typeface="Wingdings" panose="05000000000000000000" pitchFamily="2" charset="2"/>
              </a:rPr>
              <a:t>NRSGY taking accountability for miscommunication</a:t>
            </a:r>
            <a:endParaRPr lang="en-US" dirty="0"/>
          </a:p>
        </p:txBody>
      </p:sp>
      <p:sp>
        <p:nvSpPr>
          <p:cNvPr id="4" name="Content Placeholder 3">
            <a:extLst>
              <a:ext uri="{FF2B5EF4-FFF2-40B4-BE49-F238E27FC236}">
                <a16:creationId xmlns:a16="http://schemas.microsoft.com/office/drawing/2014/main" id="{EA0D1430-85C6-6A67-9F79-B66C4DED01AD}"/>
              </a:ext>
            </a:extLst>
          </p:cNvPr>
          <p:cNvSpPr>
            <a:spLocks noGrp="1"/>
          </p:cNvSpPr>
          <p:nvPr>
            <p:ph sz="quarter" idx="4"/>
          </p:nvPr>
        </p:nvSpPr>
        <p:spPr/>
        <p:txBody>
          <a:bodyPr>
            <a:normAutofit/>
          </a:bodyPr>
          <a:lstStyle/>
          <a:p>
            <a:r>
              <a:rPr lang="en-US" dirty="0"/>
              <a:t>Need for multiple sedation events in a 24-hour period</a:t>
            </a:r>
          </a:p>
          <a:p>
            <a:r>
              <a:rPr lang="en-US" dirty="0"/>
              <a:t>Communication amongst the multidisciplinary team</a:t>
            </a:r>
          </a:p>
          <a:p>
            <a:r>
              <a:rPr lang="en-US" dirty="0"/>
              <a:t>Cerebrovascular program pathway- Dr. Rolle to discuss on 10/13</a:t>
            </a:r>
          </a:p>
        </p:txBody>
      </p:sp>
      <p:sp>
        <p:nvSpPr>
          <p:cNvPr id="5" name="Text Placeholder 4">
            <a:extLst>
              <a:ext uri="{FF2B5EF4-FFF2-40B4-BE49-F238E27FC236}">
                <a16:creationId xmlns:a16="http://schemas.microsoft.com/office/drawing/2014/main" id="{4EA366B6-B43A-193C-853C-6548068BC7C5}"/>
              </a:ext>
            </a:extLst>
          </p:cNvPr>
          <p:cNvSpPr>
            <a:spLocks noGrp="1"/>
          </p:cNvSpPr>
          <p:nvPr>
            <p:ph type="body" sz="quarter" idx="13"/>
          </p:nvPr>
        </p:nvSpPr>
        <p:spPr/>
        <p:txBody>
          <a:bodyPr/>
          <a:lstStyle/>
          <a:p>
            <a:r>
              <a:rPr lang="en-US" dirty="0"/>
              <a:t>WHAT COULD BE BETTER?</a:t>
            </a:r>
          </a:p>
        </p:txBody>
      </p:sp>
      <p:sp>
        <p:nvSpPr>
          <p:cNvPr id="6" name="Title 5">
            <a:extLst>
              <a:ext uri="{FF2B5EF4-FFF2-40B4-BE49-F238E27FC236}">
                <a16:creationId xmlns:a16="http://schemas.microsoft.com/office/drawing/2014/main" id="{83AFDEEC-4D62-B377-10D0-387CA32B89DA}"/>
              </a:ext>
            </a:extLst>
          </p:cNvPr>
          <p:cNvSpPr>
            <a:spLocks noGrp="1"/>
          </p:cNvSpPr>
          <p:nvPr>
            <p:ph type="title"/>
          </p:nvPr>
        </p:nvSpPr>
        <p:spPr>
          <a:xfrm>
            <a:off x="1988820" y="998983"/>
            <a:ext cx="7729728" cy="1188720"/>
          </a:xfrm>
        </p:spPr>
        <p:txBody>
          <a:bodyPr/>
          <a:lstStyle/>
          <a:p>
            <a:r>
              <a:rPr lang="en-US" dirty="0"/>
              <a:t>Sedation after cerebral angiography</a:t>
            </a:r>
          </a:p>
        </p:txBody>
      </p:sp>
    </p:spTree>
    <p:extLst>
      <p:ext uri="{BB962C8B-B14F-4D97-AF65-F5344CB8AC3E}">
        <p14:creationId xmlns:p14="http://schemas.microsoft.com/office/powerpoint/2010/main" val="2834657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FBC21-0FBA-A338-6683-B747DF583C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C6F78C-4E2A-E479-DACB-8404A75F8C5A}"/>
              </a:ext>
            </a:extLst>
          </p:cNvPr>
          <p:cNvSpPr>
            <a:spLocks noGrp="1"/>
          </p:cNvSpPr>
          <p:nvPr>
            <p:ph type="title"/>
          </p:nvPr>
        </p:nvSpPr>
        <p:spPr/>
        <p:txBody>
          <a:bodyPr/>
          <a:lstStyle/>
          <a:p>
            <a:r>
              <a:rPr lang="en-US" dirty="0"/>
              <a:t>Multiple arrest events, klebsiella </a:t>
            </a:r>
            <a:r>
              <a:rPr lang="en-US" dirty="0" err="1"/>
              <a:t>uti</a:t>
            </a:r>
            <a:endParaRPr lang="en-US" dirty="0"/>
          </a:p>
        </p:txBody>
      </p:sp>
      <p:sp>
        <p:nvSpPr>
          <p:cNvPr id="3" name="Content Placeholder 2">
            <a:extLst>
              <a:ext uri="{FF2B5EF4-FFF2-40B4-BE49-F238E27FC236}">
                <a16:creationId xmlns:a16="http://schemas.microsoft.com/office/drawing/2014/main" id="{1562E505-695D-AA61-361D-8A2C034BD74B}"/>
              </a:ext>
            </a:extLst>
          </p:cNvPr>
          <p:cNvSpPr>
            <a:spLocks noGrp="1"/>
          </p:cNvSpPr>
          <p:nvPr>
            <p:ph idx="1"/>
          </p:nvPr>
        </p:nvSpPr>
        <p:spPr/>
        <p:txBody>
          <a:bodyPr>
            <a:normAutofit fontScale="92500" lnSpcReduction="10000"/>
          </a:bodyPr>
          <a:lstStyle/>
          <a:p>
            <a:r>
              <a:rPr lang="en-US" dirty="0"/>
              <a:t>9 month old, ex 25 </a:t>
            </a:r>
            <a:r>
              <a:rPr lang="en-US" dirty="0" err="1"/>
              <a:t>weeker</a:t>
            </a:r>
            <a:r>
              <a:rPr lang="en-US" dirty="0"/>
              <a:t> with severe BPD and </a:t>
            </a:r>
            <a:r>
              <a:rPr lang="en-US" dirty="0" err="1"/>
              <a:t>tracheobronchomalacia</a:t>
            </a:r>
            <a:r>
              <a:rPr lang="en-US" dirty="0"/>
              <a:t> with several cardiac arrest events </a:t>
            </a:r>
          </a:p>
          <a:p>
            <a:r>
              <a:rPr lang="en-US" dirty="0"/>
              <a:t>9/5 Code Blue – high PIP alarms attended by RT </a:t>
            </a:r>
            <a:r>
              <a:rPr lang="en-US" dirty="0">
                <a:sym typeface="Wingdings" panose="05000000000000000000" pitchFamily="2" charset="2"/>
              </a:rPr>
              <a:t> suctioning done and trach in place  low MV  asystole, TCOM 90s with 1 min CPR and BMV  ROSC</a:t>
            </a:r>
          </a:p>
          <a:p>
            <a:r>
              <a:rPr lang="en-US" dirty="0">
                <a:sym typeface="Wingdings" panose="05000000000000000000" pitchFamily="2" charset="2"/>
              </a:rPr>
              <a:t>9/26 – Patient with Klebsiella UTI, sepsis pathway</a:t>
            </a:r>
          </a:p>
          <a:p>
            <a:r>
              <a:rPr lang="en-US" dirty="0"/>
              <a:t>1759 - Staff assist called for desaturation and bradycardia, CPR initiated at 1800 , 1803 epinephrine and atropine given, 1805 ROSC</a:t>
            </a:r>
          </a:p>
          <a:p>
            <a:r>
              <a:rPr lang="en-US" dirty="0"/>
              <a:t>9/27 – Prolonged cardiopulmonary arrest, 35 mins CPR , </a:t>
            </a:r>
            <a:r>
              <a:rPr lang="en-US" dirty="0" err="1"/>
              <a:t>iNO</a:t>
            </a:r>
            <a:r>
              <a:rPr lang="en-US" dirty="0"/>
              <a:t> initiation, 9 doses of EPI, remained on 2 </a:t>
            </a:r>
            <a:r>
              <a:rPr lang="en-US" dirty="0" err="1"/>
              <a:t>vasoactives</a:t>
            </a:r>
            <a:r>
              <a:rPr lang="en-US" dirty="0"/>
              <a:t> </a:t>
            </a:r>
            <a:br>
              <a:rPr lang="en-US" dirty="0"/>
            </a:br>
            <a:endParaRPr lang="en-US" dirty="0"/>
          </a:p>
        </p:txBody>
      </p:sp>
    </p:spTree>
    <p:extLst>
      <p:ext uri="{BB962C8B-B14F-4D97-AF65-F5344CB8AC3E}">
        <p14:creationId xmlns:p14="http://schemas.microsoft.com/office/powerpoint/2010/main" val="307094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1A8F0-C4F4-FEAE-73D7-B0C77083305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4982C3D-B494-109B-5895-C624087F071C}"/>
              </a:ext>
            </a:extLst>
          </p:cNvPr>
          <p:cNvSpPr>
            <a:spLocks noGrp="1"/>
          </p:cNvSpPr>
          <p:nvPr>
            <p:ph type="body" idx="1"/>
          </p:nvPr>
        </p:nvSpPr>
        <p:spPr/>
        <p:txBody>
          <a:bodyPr/>
          <a:lstStyle/>
          <a:p>
            <a:r>
              <a:rPr lang="en-US" dirty="0"/>
              <a:t>WHAT WENT WELL?</a:t>
            </a:r>
          </a:p>
        </p:txBody>
      </p:sp>
      <p:sp>
        <p:nvSpPr>
          <p:cNvPr id="3" name="Content Placeholder 2">
            <a:extLst>
              <a:ext uri="{FF2B5EF4-FFF2-40B4-BE49-F238E27FC236}">
                <a16:creationId xmlns:a16="http://schemas.microsoft.com/office/drawing/2014/main" id="{593682FD-F06D-B9E9-B8FB-0EB68D770479}"/>
              </a:ext>
            </a:extLst>
          </p:cNvPr>
          <p:cNvSpPr>
            <a:spLocks noGrp="1"/>
          </p:cNvSpPr>
          <p:nvPr>
            <p:ph sz="half" idx="2"/>
          </p:nvPr>
        </p:nvSpPr>
        <p:spPr/>
        <p:txBody>
          <a:bodyPr>
            <a:normAutofit/>
          </a:bodyPr>
          <a:lstStyle/>
          <a:p>
            <a:r>
              <a:rPr lang="en-US" dirty="0"/>
              <a:t>Good quality CPR </a:t>
            </a:r>
          </a:p>
          <a:p>
            <a:r>
              <a:rPr lang="en-US" dirty="0"/>
              <a:t>Call for back up </a:t>
            </a:r>
          </a:p>
          <a:p>
            <a:endParaRPr lang="en-US" dirty="0"/>
          </a:p>
        </p:txBody>
      </p:sp>
      <p:sp>
        <p:nvSpPr>
          <p:cNvPr id="4" name="Content Placeholder 3">
            <a:extLst>
              <a:ext uri="{FF2B5EF4-FFF2-40B4-BE49-F238E27FC236}">
                <a16:creationId xmlns:a16="http://schemas.microsoft.com/office/drawing/2014/main" id="{67961F6C-88DF-6532-AA73-A218E3A5E291}"/>
              </a:ext>
            </a:extLst>
          </p:cNvPr>
          <p:cNvSpPr>
            <a:spLocks noGrp="1"/>
          </p:cNvSpPr>
          <p:nvPr>
            <p:ph sz="quarter" idx="4"/>
          </p:nvPr>
        </p:nvSpPr>
        <p:spPr/>
        <p:txBody>
          <a:bodyPr>
            <a:normAutofit/>
          </a:bodyPr>
          <a:lstStyle/>
          <a:p>
            <a:r>
              <a:rPr lang="en-US" dirty="0"/>
              <a:t>Inconsistent Mapleson bag utilization </a:t>
            </a:r>
          </a:p>
          <a:p>
            <a:r>
              <a:rPr lang="en-US" dirty="0"/>
              <a:t>Family understanding of critical illness </a:t>
            </a:r>
          </a:p>
          <a:p>
            <a:endParaRPr lang="en-US" dirty="0"/>
          </a:p>
          <a:p>
            <a:endParaRPr lang="en-US" dirty="0"/>
          </a:p>
        </p:txBody>
      </p:sp>
      <p:sp>
        <p:nvSpPr>
          <p:cNvPr id="5" name="Text Placeholder 4">
            <a:extLst>
              <a:ext uri="{FF2B5EF4-FFF2-40B4-BE49-F238E27FC236}">
                <a16:creationId xmlns:a16="http://schemas.microsoft.com/office/drawing/2014/main" id="{A815E4A3-4DC9-F09A-910A-59D49D8649B9}"/>
              </a:ext>
            </a:extLst>
          </p:cNvPr>
          <p:cNvSpPr>
            <a:spLocks noGrp="1"/>
          </p:cNvSpPr>
          <p:nvPr>
            <p:ph type="body" sz="quarter" idx="13"/>
          </p:nvPr>
        </p:nvSpPr>
        <p:spPr/>
        <p:txBody>
          <a:bodyPr/>
          <a:lstStyle/>
          <a:p>
            <a:r>
              <a:rPr lang="en-US" dirty="0"/>
              <a:t>WHAT COULD BE BETTER?</a:t>
            </a:r>
          </a:p>
        </p:txBody>
      </p:sp>
      <p:sp>
        <p:nvSpPr>
          <p:cNvPr id="6" name="Title 5">
            <a:extLst>
              <a:ext uri="{FF2B5EF4-FFF2-40B4-BE49-F238E27FC236}">
                <a16:creationId xmlns:a16="http://schemas.microsoft.com/office/drawing/2014/main" id="{45BB6E94-A1F8-0DF6-86E5-045D18CF725E}"/>
              </a:ext>
            </a:extLst>
          </p:cNvPr>
          <p:cNvSpPr>
            <a:spLocks noGrp="1"/>
          </p:cNvSpPr>
          <p:nvPr>
            <p:ph type="title"/>
          </p:nvPr>
        </p:nvSpPr>
        <p:spPr>
          <a:xfrm>
            <a:off x="1988820" y="998983"/>
            <a:ext cx="7729728" cy="1188720"/>
          </a:xfrm>
        </p:spPr>
        <p:txBody>
          <a:bodyPr/>
          <a:lstStyle/>
          <a:p>
            <a:r>
              <a:rPr lang="en-US" dirty="0"/>
              <a:t>Multiple arrest events, klebsiella </a:t>
            </a:r>
            <a:r>
              <a:rPr lang="en-US" dirty="0" err="1"/>
              <a:t>uti</a:t>
            </a:r>
            <a:endParaRPr lang="en-US" dirty="0"/>
          </a:p>
        </p:txBody>
      </p:sp>
    </p:spTree>
    <p:extLst>
      <p:ext uri="{BB962C8B-B14F-4D97-AF65-F5344CB8AC3E}">
        <p14:creationId xmlns:p14="http://schemas.microsoft.com/office/powerpoint/2010/main" val="2652292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DB493-29A1-2829-806B-E2B3700A45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8413ED-058B-979C-DCDF-C0CAB72997EB}"/>
              </a:ext>
            </a:extLst>
          </p:cNvPr>
          <p:cNvSpPr>
            <a:spLocks noGrp="1"/>
          </p:cNvSpPr>
          <p:nvPr>
            <p:ph type="title"/>
          </p:nvPr>
        </p:nvSpPr>
        <p:spPr/>
        <p:txBody>
          <a:bodyPr/>
          <a:lstStyle/>
          <a:p>
            <a:r>
              <a:rPr lang="en-US" dirty="0"/>
              <a:t>mortalities</a:t>
            </a:r>
          </a:p>
        </p:txBody>
      </p:sp>
      <p:sp>
        <p:nvSpPr>
          <p:cNvPr id="3" name="Content Placeholder 2">
            <a:extLst>
              <a:ext uri="{FF2B5EF4-FFF2-40B4-BE49-F238E27FC236}">
                <a16:creationId xmlns:a16="http://schemas.microsoft.com/office/drawing/2014/main" id="{06D41B32-73AD-1C9F-355F-9BD8F95A7DCC}"/>
              </a:ext>
            </a:extLst>
          </p:cNvPr>
          <p:cNvSpPr>
            <a:spLocks noGrp="1"/>
          </p:cNvSpPr>
          <p:nvPr>
            <p:ph idx="1"/>
          </p:nvPr>
        </p:nvSpPr>
        <p:spPr/>
        <p:txBody>
          <a:bodyPr>
            <a:normAutofit/>
          </a:bodyPr>
          <a:lstStyle/>
          <a:p>
            <a:r>
              <a:rPr lang="en-US" dirty="0"/>
              <a:t>Neonatal meningitis</a:t>
            </a:r>
          </a:p>
          <a:p>
            <a:r>
              <a:rPr lang="en-US" dirty="0"/>
              <a:t>Post-arrest death by neurological criteria</a:t>
            </a:r>
          </a:p>
          <a:p>
            <a:endParaRPr lang="en-US" dirty="0"/>
          </a:p>
        </p:txBody>
      </p:sp>
    </p:spTree>
    <p:extLst>
      <p:ext uri="{BB962C8B-B14F-4D97-AF65-F5344CB8AC3E}">
        <p14:creationId xmlns:p14="http://schemas.microsoft.com/office/powerpoint/2010/main" val="1257041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BFC24-EFA3-697D-4A56-256750F988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B7F47F-379B-B440-38A1-D877E4F1D42C}"/>
              </a:ext>
            </a:extLst>
          </p:cNvPr>
          <p:cNvSpPr>
            <a:spLocks noGrp="1"/>
          </p:cNvSpPr>
          <p:nvPr>
            <p:ph type="title"/>
          </p:nvPr>
        </p:nvSpPr>
        <p:spPr/>
        <p:txBody>
          <a:bodyPr/>
          <a:lstStyle/>
          <a:p>
            <a:r>
              <a:rPr lang="en-US" dirty="0"/>
              <a:t>Neonatal meningitis</a:t>
            </a:r>
          </a:p>
        </p:txBody>
      </p:sp>
      <p:sp>
        <p:nvSpPr>
          <p:cNvPr id="3" name="Content Placeholder 2">
            <a:extLst>
              <a:ext uri="{FF2B5EF4-FFF2-40B4-BE49-F238E27FC236}">
                <a16:creationId xmlns:a16="http://schemas.microsoft.com/office/drawing/2014/main" id="{946FFBE5-BAA9-68D1-D0E4-78404C9D2589}"/>
              </a:ext>
            </a:extLst>
          </p:cNvPr>
          <p:cNvSpPr>
            <a:spLocks noGrp="1"/>
          </p:cNvSpPr>
          <p:nvPr>
            <p:ph idx="1"/>
          </p:nvPr>
        </p:nvSpPr>
        <p:spPr/>
        <p:txBody>
          <a:bodyPr>
            <a:normAutofit lnSpcReduction="10000"/>
          </a:bodyPr>
          <a:lstStyle/>
          <a:p>
            <a:r>
              <a:rPr lang="en-US" dirty="0"/>
              <a:t>3 week old female transferred from NCH Pensacola PICU with Klebsiella meningitis, septic shock and multiorgan failure. </a:t>
            </a:r>
          </a:p>
          <a:p>
            <a:r>
              <a:rPr lang="en-US" dirty="0"/>
              <a:t>Course complicated by status epilepticus, failed </a:t>
            </a:r>
            <a:r>
              <a:rPr lang="en-US" dirty="0" err="1"/>
              <a:t>extubation</a:t>
            </a:r>
            <a:r>
              <a:rPr lang="en-US" dirty="0"/>
              <a:t> due to neuromuscular weakness and MRI findings of multiple areas of </a:t>
            </a:r>
            <a:r>
              <a:rPr lang="en-US" dirty="0" err="1"/>
              <a:t>diffucion</a:t>
            </a:r>
            <a:r>
              <a:rPr lang="en-US" dirty="0"/>
              <a:t> restriction including corticospinal tracts of brainstem  and frontoparietal </a:t>
            </a:r>
            <a:r>
              <a:rPr lang="en-US" dirty="0" err="1"/>
              <a:t>pseudolaminar</a:t>
            </a:r>
            <a:r>
              <a:rPr lang="en-US" dirty="0"/>
              <a:t> cortical necrosis. </a:t>
            </a:r>
          </a:p>
          <a:p>
            <a:r>
              <a:rPr lang="en-US" dirty="0"/>
              <a:t>Given poor neurologic prognosis family elected to transition to comfort care and limiting suffering. </a:t>
            </a:r>
          </a:p>
          <a:p>
            <a:r>
              <a:rPr lang="en-US" dirty="0"/>
              <a:t>Extubated on 9/17 at 720 am, received morphine and </a:t>
            </a:r>
            <a:r>
              <a:rPr lang="en-US" dirty="0" err="1"/>
              <a:t>ativan</a:t>
            </a:r>
            <a:r>
              <a:rPr lang="en-US" dirty="0"/>
              <a:t> and remained comfortable until passing away at 921 am</a:t>
            </a:r>
          </a:p>
        </p:txBody>
      </p:sp>
    </p:spTree>
    <p:extLst>
      <p:ext uri="{BB962C8B-B14F-4D97-AF65-F5344CB8AC3E}">
        <p14:creationId xmlns:p14="http://schemas.microsoft.com/office/powerpoint/2010/main" val="4040748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544E9-6E30-3898-7BE8-164ED4F3093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F08FC6F-FDF1-CF62-C239-3D0AD1F6D26F}"/>
              </a:ext>
            </a:extLst>
          </p:cNvPr>
          <p:cNvSpPr>
            <a:spLocks noGrp="1"/>
          </p:cNvSpPr>
          <p:nvPr>
            <p:ph type="body" idx="1"/>
          </p:nvPr>
        </p:nvSpPr>
        <p:spPr/>
        <p:txBody>
          <a:bodyPr/>
          <a:lstStyle/>
          <a:p>
            <a:r>
              <a:rPr lang="en-US" dirty="0"/>
              <a:t>WHAT WENT WELL?</a:t>
            </a:r>
          </a:p>
        </p:txBody>
      </p:sp>
      <p:sp>
        <p:nvSpPr>
          <p:cNvPr id="3" name="Content Placeholder 2">
            <a:extLst>
              <a:ext uri="{FF2B5EF4-FFF2-40B4-BE49-F238E27FC236}">
                <a16:creationId xmlns:a16="http://schemas.microsoft.com/office/drawing/2014/main" id="{1D825643-1DEC-9F2A-6519-A2D49A522A41}"/>
              </a:ext>
            </a:extLst>
          </p:cNvPr>
          <p:cNvSpPr>
            <a:spLocks noGrp="1"/>
          </p:cNvSpPr>
          <p:nvPr>
            <p:ph sz="half" idx="2"/>
          </p:nvPr>
        </p:nvSpPr>
        <p:spPr/>
        <p:txBody>
          <a:bodyPr>
            <a:normAutofit/>
          </a:bodyPr>
          <a:lstStyle/>
          <a:p>
            <a:r>
              <a:rPr lang="en-US" dirty="0"/>
              <a:t>Goals of care and communication with family</a:t>
            </a:r>
          </a:p>
          <a:p>
            <a:r>
              <a:rPr lang="en-US" dirty="0"/>
              <a:t>Palliative care consultation </a:t>
            </a:r>
          </a:p>
          <a:p>
            <a:endParaRPr lang="en-US" dirty="0"/>
          </a:p>
        </p:txBody>
      </p:sp>
      <p:sp>
        <p:nvSpPr>
          <p:cNvPr id="4" name="Content Placeholder 3">
            <a:extLst>
              <a:ext uri="{FF2B5EF4-FFF2-40B4-BE49-F238E27FC236}">
                <a16:creationId xmlns:a16="http://schemas.microsoft.com/office/drawing/2014/main" id="{1BE6D051-455F-813A-3FAA-47028159946C}"/>
              </a:ext>
            </a:extLst>
          </p:cNvPr>
          <p:cNvSpPr>
            <a:spLocks noGrp="1"/>
          </p:cNvSpPr>
          <p:nvPr>
            <p:ph sz="quarter" idx="4"/>
          </p:nvPr>
        </p:nvSpPr>
        <p:spPr/>
        <p:txBody>
          <a:bodyPr>
            <a:normAutofit/>
          </a:bodyPr>
          <a:lstStyle/>
          <a:p>
            <a:endParaRPr lang="en-US" dirty="0"/>
          </a:p>
        </p:txBody>
      </p:sp>
      <p:sp>
        <p:nvSpPr>
          <p:cNvPr id="5" name="Text Placeholder 4">
            <a:extLst>
              <a:ext uri="{FF2B5EF4-FFF2-40B4-BE49-F238E27FC236}">
                <a16:creationId xmlns:a16="http://schemas.microsoft.com/office/drawing/2014/main" id="{8CE33483-CE06-1059-27C4-66F2EEE89BD0}"/>
              </a:ext>
            </a:extLst>
          </p:cNvPr>
          <p:cNvSpPr>
            <a:spLocks noGrp="1"/>
          </p:cNvSpPr>
          <p:nvPr>
            <p:ph type="body" sz="quarter" idx="13"/>
          </p:nvPr>
        </p:nvSpPr>
        <p:spPr/>
        <p:txBody>
          <a:bodyPr/>
          <a:lstStyle/>
          <a:p>
            <a:r>
              <a:rPr lang="en-US" dirty="0"/>
              <a:t>WHAT COULD BE BETTER?</a:t>
            </a:r>
          </a:p>
        </p:txBody>
      </p:sp>
      <p:sp>
        <p:nvSpPr>
          <p:cNvPr id="6" name="Title 5">
            <a:extLst>
              <a:ext uri="{FF2B5EF4-FFF2-40B4-BE49-F238E27FC236}">
                <a16:creationId xmlns:a16="http://schemas.microsoft.com/office/drawing/2014/main" id="{02E37374-3188-7B2C-3220-6261C9836B80}"/>
              </a:ext>
            </a:extLst>
          </p:cNvPr>
          <p:cNvSpPr>
            <a:spLocks noGrp="1"/>
          </p:cNvSpPr>
          <p:nvPr>
            <p:ph type="title"/>
          </p:nvPr>
        </p:nvSpPr>
        <p:spPr>
          <a:xfrm>
            <a:off x="1988820" y="998983"/>
            <a:ext cx="7729728" cy="1188720"/>
          </a:xfrm>
        </p:spPr>
        <p:txBody>
          <a:bodyPr/>
          <a:lstStyle/>
          <a:p>
            <a:r>
              <a:rPr lang="en-US" dirty="0"/>
              <a:t>Neonatal meningitis</a:t>
            </a:r>
          </a:p>
        </p:txBody>
      </p:sp>
    </p:spTree>
    <p:extLst>
      <p:ext uri="{BB962C8B-B14F-4D97-AF65-F5344CB8AC3E}">
        <p14:creationId xmlns:p14="http://schemas.microsoft.com/office/powerpoint/2010/main" val="2820757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16316-2C7B-9885-F6BF-7149CB5918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B794EF-84E1-0ABB-7C5E-91150B4B8128}"/>
              </a:ext>
            </a:extLst>
          </p:cNvPr>
          <p:cNvSpPr>
            <a:spLocks noGrp="1"/>
          </p:cNvSpPr>
          <p:nvPr>
            <p:ph type="title"/>
          </p:nvPr>
        </p:nvSpPr>
        <p:spPr/>
        <p:txBody>
          <a:bodyPr/>
          <a:lstStyle/>
          <a:p>
            <a:r>
              <a:rPr lang="en-US" dirty="0"/>
              <a:t>Post arrest death by neurological criteria</a:t>
            </a:r>
          </a:p>
        </p:txBody>
      </p:sp>
      <p:sp>
        <p:nvSpPr>
          <p:cNvPr id="3" name="Content Placeholder 2">
            <a:extLst>
              <a:ext uri="{FF2B5EF4-FFF2-40B4-BE49-F238E27FC236}">
                <a16:creationId xmlns:a16="http://schemas.microsoft.com/office/drawing/2014/main" id="{9F53062C-107E-C802-FE20-6F11231C08B7}"/>
              </a:ext>
            </a:extLst>
          </p:cNvPr>
          <p:cNvSpPr>
            <a:spLocks noGrp="1"/>
          </p:cNvSpPr>
          <p:nvPr>
            <p:ph idx="1"/>
          </p:nvPr>
        </p:nvSpPr>
        <p:spPr/>
        <p:txBody>
          <a:bodyPr>
            <a:normAutofit fontScale="70000" lnSpcReduction="20000"/>
          </a:bodyPr>
          <a:lstStyle/>
          <a:p>
            <a:pPr marL="342900" indent="-342900">
              <a:spcAft>
                <a:spcPts val="600"/>
              </a:spcAft>
              <a:buSzPct val="100000"/>
            </a:pPr>
            <a:r>
              <a:rPr lang="en-US" dirty="0">
                <a:solidFill>
                  <a:schemeClr val="tx1"/>
                </a:solidFill>
              </a:rPr>
              <a:t>17 y/o previously healthy male; unwitnessed cardiac arrest → field CPR, intubation, epinephrine</a:t>
            </a:r>
            <a:endParaRPr lang="en-US" dirty="0"/>
          </a:p>
          <a:p>
            <a:pPr marL="342900" indent="-342900">
              <a:spcAft>
                <a:spcPts val="600"/>
              </a:spcAft>
              <a:buSzPct val="100000"/>
            </a:pPr>
            <a:r>
              <a:rPr lang="en-US" dirty="0">
                <a:solidFill>
                  <a:schemeClr val="tx1"/>
                </a:solidFill>
              </a:rPr>
              <a:t>Arrival: GCS 3 → 4T; sluggish pupils, absent gag/blink, myoclonus; no evidence of trauma</a:t>
            </a:r>
            <a:endParaRPr lang="en-US" dirty="0"/>
          </a:p>
          <a:p>
            <a:pPr marL="342900" indent="-342900">
              <a:spcAft>
                <a:spcPts val="600"/>
              </a:spcAft>
              <a:buSzPct val="100000"/>
            </a:pPr>
            <a:r>
              <a:rPr lang="en-US" dirty="0">
                <a:solidFill>
                  <a:schemeClr val="tx1"/>
                </a:solidFill>
              </a:rPr>
              <a:t>Cardiac: elevated troponin, septal wall motion abnormality on echo, widened QRS on ECG</a:t>
            </a:r>
            <a:endParaRPr lang="en-US" dirty="0"/>
          </a:p>
          <a:p>
            <a:pPr marL="342900" indent="-342900">
              <a:spcAft>
                <a:spcPts val="600"/>
              </a:spcAft>
              <a:buSzPct val="100000"/>
            </a:pPr>
            <a:r>
              <a:rPr lang="en-US" dirty="0">
                <a:solidFill>
                  <a:schemeClr val="tx1"/>
                </a:solidFill>
              </a:rPr>
              <a:t>Toxicology screen negative except THC</a:t>
            </a:r>
            <a:endParaRPr lang="en-US" dirty="0"/>
          </a:p>
          <a:p>
            <a:pPr marL="342900" indent="-342900">
              <a:spcAft>
                <a:spcPts val="600"/>
              </a:spcAft>
              <a:buSzPct val="100000"/>
            </a:pPr>
            <a:r>
              <a:rPr lang="en-US" dirty="0">
                <a:solidFill>
                  <a:schemeClr val="tx1"/>
                </a:solidFill>
              </a:rPr>
              <a:t>EEG: burst suppression with NCSE → diffuse suppression, loss of reactivity; progressive cerebral edema</a:t>
            </a:r>
            <a:endParaRPr lang="en-US" dirty="0"/>
          </a:p>
          <a:p>
            <a:pPr marL="342900" indent="-342900">
              <a:spcAft>
                <a:spcPts val="600"/>
              </a:spcAft>
              <a:buSzPct val="100000"/>
            </a:pPr>
            <a:r>
              <a:rPr lang="en-US" dirty="0">
                <a:solidFill>
                  <a:schemeClr val="tx1"/>
                </a:solidFill>
              </a:rPr>
              <a:t>Management: seizure control, ICP therapy, vasopressors for cardiogenic shock, DI management</a:t>
            </a:r>
            <a:endParaRPr lang="en-US" dirty="0"/>
          </a:p>
          <a:p>
            <a:pPr marL="342900" indent="-342900">
              <a:spcAft>
                <a:spcPts val="600"/>
              </a:spcAft>
              <a:buSzPct val="100000"/>
            </a:pPr>
            <a:r>
              <a:rPr lang="en-US" dirty="0">
                <a:solidFill>
                  <a:schemeClr val="tx1"/>
                </a:solidFill>
              </a:rPr>
              <a:t>HD 4: brain death confirmed by exam and apnea test (2</a:t>
            </a:r>
            <a:r>
              <a:rPr lang="en-US" baseline="30000" dirty="0">
                <a:solidFill>
                  <a:schemeClr val="tx1"/>
                </a:solidFill>
              </a:rPr>
              <a:t>nd</a:t>
            </a:r>
            <a:r>
              <a:rPr lang="en-US" dirty="0">
                <a:solidFill>
                  <a:schemeClr val="tx1"/>
                </a:solidFill>
              </a:rPr>
              <a:t> test) with date and time of death 9/29/26 at 1354</a:t>
            </a:r>
            <a:endParaRPr lang="en-US" dirty="0"/>
          </a:p>
          <a:p>
            <a:pPr marL="342900" indent="-342900">
              <a:spcAft>
                <a:spcPts val="600"/>
              </a:spcAft>
              <a:buSzPct val="100000"/>
            </a:pPr>
            <a:r>
              <a:rPr lang="en-US" dirty="0">
                <a:solidFill>
                  <a:schemeClr val="tx1"/>
                </a:solidFill>
              </a:rPr>
              <a:t>Arrest etiology unclear; genetic evaluation considered (Marfanoid features)</a:t>
            </a:r>
            <a:endParaRPr lang="en-US" dirty="0"/>
          </a:p>
          <a:p>
            <a:endParaRPr lang="en-US" dirty="0"/>
          </a:p>
        </p:txBody>
      </p:sp>
    </p:spTree>
    <p:extLst>
      <p:ext uri="{BB962C8B-B14F-4D97-AF65-F5344CB8AC3E}">
        <p14:creationId xmlns:p14="http://schemas.microsoft.com/office/powerpoint/2010/main" val="2829459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D8482-4583-3A94-0F10-835705BDC9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8329881-D330-1945-7166-5D7352558AF6}"/>
              </a:ext>
            </a:extLst>
          </p:cNvPr>
          <p:cNvSpPr>
            <a:spLocks noGrp="1"/>
          </p:cNvSpPr>
          <p:nvPr>
            <p:ph type="body" idx="1"/>
          </p:nvPr>
        </p:nvSpPr>
        <p:spPr/>
        <p:txBody>
          <a:bodyPr/>
          <a:lstStyle/>
          <a:p>
            <a:r>
              <a:rPr lang="en-US" dirty="0"/>
              <a:t>WHAT WENT WELL?</a:t>
            </a:r>
          </a:p>
        </p:txBody>
      </p:sp>
      <p:sp>
        <p:nvSpPr>
          <p:cNvPr id="3" name="Content Placeholder 2">
            <a:extLst>
              <a:ext uri="{FF2B5EF4-FFF2-40B4-BE49-F238E27FC236}">
                <a16:creationId xmlns:a16="http://schemas.microsoft.com/office/drawing/2014/main" id="{4B805FF3-7917-83EF-F73C-3459FD8C5E75}"/>
              </a:ext>
            </a:extLst>
          </p:cNvPr>
          <p:cNvSpPr>
            <a:spLocks noGrp="1"/>
          </p:cNvSpPr>
          <p:nvPr>
            <p:ph sz="half" idx="2"/>
          </p:nvPr>
        </p:nvSpPr>
        <p:spPr/>
        <p:txBody>
          <a:bodyPr>
            <a:normAutofit/>
          </a:bodyPr>
          <a:lstStyle/>
          <a:p>
            <a:r>
              <a:rPr lang="en-US" dirty="0"/>
              <a:t>Introduction of Palliative Care early</a:t>
            </a:r>
          </a:p>
          <a:p>
            <a:r>
              <a:rPr lang="en-US" dirty="0"/>
              <a:t>Control of in-PICU matters</a:t>
            </a:r>
          </a:p>
          <a:p>
            <a:r>
              <a:rPr lang="en-US" dirty="0"/>
              <a:t>Communication with the family</a:t>
            </a:r>
          </a:p>
        </p:txBody>
      </p:sp>
      <p:sp>
        <p:nvSpPr>
          <p:cNvPr id="4" name="Content Placeholder 3">
            <a:extLst>
              <a:ext uri="{FF2B5EF4-FFF2-40B4-BE49-F238E27FC236}">
                <a16:creationId xmlns:a16="http://schemas.microsoft.com/office/drawing/2014/main" id="{2CE3F23F-2147-9DE8-3B41-B334436996A4}"/>
              </a:ext>
            </a:extLst>
          </p:cNvPr>
          <p:cNvSpPr>
            <a:spLocks noGrp="1"/>
          </p:cNvSpPr>
          <p:nvPr>
            <p:ph sz="quarter" idx="4"/>
          </p:nvPr>
        </p:nvSpPr>
        <p:spPr/>
        <p:txBody>
          <a:bodyPr>
            <a:normAutofit/>
          </a:bodyPr>
          <a:lstStyle/>
          <a:p>
            <a:r>
              <a:rPr lang="en-US" dirty="0"/>
              <a:t>Strengthening the hospital’s response to high-conflict family situations, including how security is involved and how escalation pathways work</a:t>
            </a:r>
          </a:p>
          <a:p>
            <a:r>
              <a:rPr lang="en-US" dirty="0"/>
              <a:t>Traffic control outside of the PICU</a:t>
            </a:r>
          </a:p>
          <a:p>
            <a:endParaRPr lang="en-US" dirty="0"/>
          </a:p>
        </p:txBody>
      </p:sp>
      <p:sp>
        <p:nvSpPr>
          <p:cNvPr id="5" name="Text Placeholder 4">
            <a:extLst>
              <a:ext uri="{FF2B5EF4-FFF2-40B4-BE49-F238E27FC236}">
                <a16:creationId xmlns:a16="http://schemas.microsoft.com/office/drawing/2014/main" id="{96AD28BE-87D2-16C8-BB75-7B06C6E81351}"/>
              </a:ext>
            </a:extLst>
          </p:cNvPr>
          <p:cNvSpPr>
            <a:spLocks noGrp="1"/>
          </p:cNvSpPr>
          <p:nvPr>
            <p:ph type="body" sz="quarter" idx="13"/>
          </p:nvPr>
        </p:nvSpPr>
        <p:spPr/>
        <p:txBody>
          <a:bodyPr/>
          <a:lstStyle/>
          <a:p>
            <a:r>
              <a:rPr lang="en-US" dirty="0"/>
              <a:t>WHAT COULD BE BETTER?</a:t>
            </a:r>
          </a:p>
        </p:txBody>
      </p:sp>
      <p:sp>
        <p:nvSpPr>
          <p:cNvPr id="6" name="Title 5">
            <a:extLst>
              <a:ext uri="{FF2B5EF4-FFF2-40B4-BE49-F238E27FC236}">
                <a16:creationId xmlns:a16="http://schemas.microsoft.com/office/drawing/2014/main" id="{9684BD8F-B768-AADF-8C59-E15F45CDB388}"/>
              </a:ext>
            </a:extLst>
          </p:cNvPr>
          <p:cNvSpPr>
            <a:spLocks noGrp="1"/>
          </p:cNvSpPr>
          <p:nvPr>
            <p:ph type="title"/>
          </p:nvPr>
        </p:nvSpPr>
        <p:spPr>
          <a:xfrm>
            <a:off x="1988820" y="998983"/>
            <a:ext cx="7729728" cy="1188720"/>
          </a:xfrm>
        </p:spPr>
        <p:txBody>
          <a:bodyPr/>
          <a:lstStyle/>
          <a:p>
            <a:r>
              <a:rPr lang="en-US" dirty="0"/>
              <a:t>Post arrest death by neurological criteria</a:t>
            </a:r>
          </a:p>
        </p:txBody>
      </p:sp>
    </p:spTree>
    <p:extLst>
      <p:ext uri="{BB962C8B-B14F-4D97-AF65-F5344CB8AC3E}">
        <p14:creationId xmlns:p14="http://schemas.microsoft.com/office/powerpoint/2010/main" val="3242925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22F45A-8D9D-6EAD-FCD1-0994958FB44C}"/>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E283124-B869-22D7-EEEC-0A952BBCC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16" name="Rectangle 15">
            <a:extLst>
              <a:ext uri="{FF2B5EF4-FFF2-40B4-BE49-F238E27FC236}">
                <a16:creationId xmlns:a16="http://schemas.microsoft.com/office/drawing/2014/main" id="{8FBAAEEF-28BE-0D6D-4EF5-F079701BF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AA1DEF3E-CDFF-5E6B-21BB-251FD6128C3D}"/>
              </a:ext>
            </a:extLst>
          </p:cNvPr>
          <p:cNvSpPr>
            <a:spLocks noGrp="1"/>
          </p:cNvSpPr>
          <p:nvPr>
            <p:ph type="title"/>
          </p:nvPr>
        </p:nvSpPr>
        <p:spPr>
          <a:xfrm>
            <a:off x="643467" y="2681103"/>
            <a:ext cx="3363974" cy="1495794"/>
          </a:xfrm>
          <a:noFill/>
          <a:ln>
            <a:solidFill>
              <a:schemeClr val="bg1"/>
            </a:solidFill>
          </a:ln>
        </p:spPr>
        <p:txBody>
          <a:bodyPr wrap="square">
            <a:normAutofit/>
          </a:bodyPr>
          <a:lstStyle/>
          <a:p>
            <a:r>
              <a:rPr lang="en-US" b="1" dirty="0">
                <a:solidFill>
                  <a:schemeClr val="bg1"/>
                </a:solidFill>
                <a:effectLst>
                  <a:outerShdw blurRad="38100" dist="38100" dir="2700000" algn="tl">
                    <a:srgbClr val="000000">
                      <a:alpha val="43137"/>
                    </a:srgbClr>
                  </a:outerShdw>
                </a:effectLst>
              </a:rPr>
              <a:t>Mortality Totals 2026</a:t>
            </a:r>
          </a:p>
        </p:txBody>
      </p:sp>
      <p:graphicFrame>
        <p:nvGraphicFramePr>
          <p:cNvPr id="7" name="Content Placeholder 6">
            <a:extLst>
              <a:ext uri="{FF2B5EF4-FFF2-40B4-BE49-F238E27FC236}">
                <a16:creationId xmlns:a16="http://schemas.microsoft.com/office/drawing/2014/main" id="{CF51F714-FF0C-C0A3-3CC5-0723DE7B2170}"/>
              </a:ext>
            </a:extLst>
          </p:cNvPr>
          <p:cNvGraphicFramePr>
            <a:graphicFrameLocks noGrp="1"/>
          </p:cNvGraphicFramePr>
          <p:nvPr>
            <p:ph idx="1"/>
            <p:extLst>
              <p:ext uri="{D42A27DB-BD31-4B8C-83A1-F6EECF244321}">
                <p14:modId xmlns:p14="http://schemas.microsoft.com/office/powerpoint/2010/main" val="3812911771"/>
              </p:ext>
            </p:extLst>
          </p:nvPr>
        </p:nvGraphicFramePr>
        <p:xfrm>
          <a:off x="5297763" y="1841157"/>
          <a:ext cx="6388443" cy="41024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631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B47E4F-DF35-9C19-9418-E5962FAA9A8E}"/>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24D6CF6-C92D-1EE8-4CBD-3DA1A4F7D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62455C-055F-BD5A-16C2-D3319B2FD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2A0C52-7ADA-D2E1-D27B-EE676276B083}"/>
              </a:ext>
            </a:extLst>
          </p:cNvPr>
          <p:cNvSpPr>
            <a:spLocks noGrp="1"/>
          </p:cNvSpPr>
          <p:nvPr>
            <p:ph type="title"/>
          </p:nvPr>
        </p:nvSpPr>
        <p:spPr>
          <a:xfrm>
            <a:off x="643467" y="2681103"/>
            <a:ext cx="3363974" cy="1495794"/>
          </a:xfrm>
          <a:noFill/>
          <a:ln>
            <a:solidFill>
              <a:schemeClr val="bg1"/>
            </a:solidFill>
          </a:ln>
        </p:spPr>
        <p:txBody>
          <a:bodyPr wrap="square">
            <a:normAutofit fontScale="90000"/>
          </a:bodyPr>
          <a:lstStyle/>
          <a:p>
            <a:r>
              <a:rPr lang="en-US" b="1" dirty="0">
                <a:solidFill>
                  <a:schemeClr val="bg1"/>
                </a:solidFill>
                <a:effectLst>
                  <a:outerShdw blurRad="38100" dist="38100" dir="2700000" algn="tl">
                    <a:srgbClr val="000000">
                      <a:alpha val="43137"/>
                    </a:srgbClr>
                  </a:outerShdw>
                </a:effectLst>
              </a:rPr>
              <a:t>PICU Quality &amp; Safety Metrics 2026 TOTALS</a:t>
            </a:r>
          </a:p>
        </p:txBody>
      </p:sp>
      <p:graphicFrame>
        <p:nvGraphicFramePr>
          <p:cNvPr id="9" name="Content Placeholder 2">
            <a:extLst>
              <a:ext uri="{FF2B5EF4-FFF2-40B4-BE49-F238E27FC236}">
                <a16:creationId xmlns:a16="http://schemas.microsoft.com/office/drawing/2014/main" id="{B4D90ABF-8B22-C73F-7495-16EAD74C0021}"/>
              </a:ext>
            </a:extLst>
          </p:cNvPr>
          <p:cNvGraphicFramePr>
            <a:graphicFrameLocks noGrp="1"/>
          </p:cNvGraphicFramePr>
          <p:nvPr>
            <p:ph idx="1"/>
            <p:extLst>
              <p:ext uri="{D42A27DB-BD31-4B8C-83A1-F6EECF244321}">
                <p14:modId xmlns:p14="http://schemas.microsoft.com/office/powerpoint/2010/main" val="4019349351"/>
              </p:ext>
            </p:extLst>
          </p:nvPr>
        </p:nvGraphicFramePr>
        <p:xfrm>
          <a:off x="5619750" y="965200"/>
          <a:ext cx="5607050" cy="492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2264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5FA21C72-692C-49FD-9EB4-DDDDDEBD4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75405" y="950977"/>
            <a:ext cx="9041190" cy="4956047"/>
          </a:xfrm>
          <a:prstGeom prst="rect">
            <a:avLst/>
          </a:prstGeom>
          <a:solidFill>
            <a:srgbClr val="FFFFFF"/>
          </a:solidFill>
          <a:ln w="317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FBAF941A-6830-47A3-B63C-7C7B66AEA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380" y="624518"/>
            <a:ext cx="2157984" cy="2157984"/>
          </a:xfrm>
          <a:prstGeom prst="ellipse">
            <a:avLst/>
          </a:prstGeom>
          <a:solidFill>
            <a:srgbClr val="404040"/>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6C7AA35-3BD0-45A4-1D7C-48908D900E70}"/>
              </a:ext>
            </a:extLst>
          </p:cNvPr>
          <p:cNvSpPr>
            <a:spLocks noGrp="1"/>
          </p:cNvSpPr>
          <p:nvPr>
            <p:ph type="title"/>
          </p:nvPr>
        </p:nvSpPr>
        <p:spPr>
          <a:xfrm>
            <a:off x="796972" y="789110"/>
            <a:ext cx="1828800" cy="1828800"/>
          </a:xfrm>
          <a:prstGeom prst="ellipse">
            <a:avLst/>
          </a:prstGeom>
          <a:noFill/>
          <a:ln>
            <a:solidFill>
              <a:srgbClr val="FFFFFF"/>
            </a:solidFill>
          </a:ln>
        </p:spPr>
        <p:txBody>
          <a:bodyPr vert="horz" lIns="182880" tIns="182880" rIns="182880" bIns="182880" rtlCol="0" anchor="ctr" anchorCtr="1">
            <a:normAutofit/>
          </a:bodyPr>
          <a:lstStyle/>
          <a:p>
            <a:r>
              <a:rPr lang="en-US" sz="700">
                <a:solidFill>
                  <a:srgbClr val="FFFFFF"/>
                </a:solidFill>
              </a:rPr>
              <a:t>Operational metrics</a:t>
            </a:r>
          </a:p>
        </p:txBody>
      </p:sp>
      <p:pic>
        <p:nvPicPr>
          <p:cNvPr id="3" name="Picture 2">
            <a:extLst>
              <a:ext uri="{FF2B5EF4-FFF2-40B4-BE49-F238E27FC236}">
                <a16:creationId xmlns:a16="http://schemas.microsoft.com/office/drawing/2014/main" id="{7EA4A28D-F6D0-812A-3528-67AC28562A71}"/>
              </a:ext>
            </a:extLst>
          </p:cNvPr>
          <p:cNvPicPr>
            <a:picLocks noChangeAspect="1"/>
          </p:cNvPicPr>
          <p:nvPr/>
        </p:nvPicPr>
        <p:blipFill>
          <a:blip r:embed="rId2"/>
          <a:stretch>
            <a:fillRect/>
          </a:stretch>
        </p:blipFill>
        <p:spPr>
          <a:xfrm>
            <a:off x="2354317" y="1496745"/>
            <a:ext cx="8262278" cy="4410277"/>
          </a:xfrm>
          <a:prstGeom prst="rect">
            <a:avLst/>
          </a:prstGeom>
        </p:spPr>
      </p:pic>
      <p:sp>
        <p:nvSpPr>
          <p:cNvPr id="5" name="Rectangle 4">
            <a:extLst>
              <a:ext uri="{FF2B5EF4-FFF2-40B4-BE49-F238E27FC236}">
                <a16:creationId xmlns:a16="http://schemas.microsoft.com/office/drawing/2014/main" id="{62A3BFA9-7E52-E709-253A-33292094E7DF}"/>
              </a:ext>
            </a:extLst>
          </p:cNvPr>
          <p:cNvSpPr/>
          <p:nvPr/>
        </p:nvSpPr>
        <p:spPr>
          <a:xfrm>
            <a:off x="8254061" y="2364827"/>
            <a:ext cx="641131" cy="354219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1252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5E9D4-7F3F-206B-8405-BE34B4FB279C}"/>
              </a:ext>
            </a:extLst>
          </p:cNvPr>
          <p:cNvSpPr>
            <a:spLocks noGrp="1"/>
          </p:cNvSpPr>
          <p:nvPr>
            <p:ph type="title"/>
          </p:nvPr>
        </p:nvSpPr>
        <p:spPr/>
        <p:txBody>
          <a:bodyPr/>
          <a:lstStyle/>
          <a:p>
            <a:r>
              <a:rPr lang="en-US" dirty="0"/>
              <a:t>Safety themes</a:t>
            </a:r>
          </a:p>
        </p:txBody>
      </p:sp>
      <p:sp>
        <p:nvSpPr>
          <p:cNvPr id="3" name="Content Placeholder 2">
            <a:extLst>
              <a:ext uri="{FF2B5EF4-FFF2-40B4-BE49-F238E27FC236}">
                <a16:creationId xmlns:a16="http://schemas.microsoft.com/office/drawing/2014/main" id="{3D235755-3E3B-0273-DBA8-4258E5636154}"/>
              </a:ext>
            </a:extLst>
          </p:cNvPr>
          <p:cNvSpPr>
            <a:spLocks noGrp="1"/>
          </p:cNvSpPr>
          <p:nvPr>
            <p:ph idx="1"/>
          </p:nvPr>
        </p:nvSpPr>
        <p:spPr/>
        <p:txBody>
          <a:bodyPr/>
          <a:lstStyle/>
          <a:p>
            <a:r>
              <a:rPr lang="en-US" dirty="0"/>
              <a:t>Code blue vs staff assist alerts</a:t>
            </a:r>
          </a:p>
          <a:p>
            <a:r>
              <a:rPr lang="en-US" dirty="0"/>
              <a:t>Standardizing PCT responsibilities in codes, code cart location for all codes</a:t>
            </a:r>
          </a:p>
          <a:p>
            <a:r>
              <a:rPr lang="en-US" dirty="0"/>
              <a:t>UD and trach care bundle</a:t>
            </a:r>
          </a:p>
          <a:p>
            <a:r>
              <a:rPr lang="en-US" dirty="0"/>
              <a:t>Airway guardian </a:t>
            </a:r>
          </a:p>
          <a:p>
            <a:endParaRPr lang="en-US" dirty="0"/>
          </a:p>
        </p:txBody>
      </p:sp>
    </p:spTree>
    <p:extLst>
      <p:ext uri="{BB962C8B-B14F-4D97-AF65-F5344CB8AC3E}">
        <p14:creationId xmlns:p14="http://schemas.microsoft.com/office/powerpoint/2010/main" val="1641274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FA21C72-692C-49FD-9EB4-DDDDDEBD4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75405" y="950977"/>
            <a:ext cx="9041190" cy="4956047"/>
          </a:xfrm>
          <a:prstGeom prst="rect">
            <a:avLst/>
          </a:prstGeom>
          <a:solidFill>
            <a:srgbClr val="FFFFFF"/>
          </a:solidFill>
          <a:ln w="317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Smiling Face with No Fill">
            <a:extLst>
              <a:ext uri="{FF2B5EF4-FFF2-40B4-BE49-F238E27FC236}">
                <a16:creationId xmlns:a16="http://schemas.microsoft.com/office/drawing/2014/main" id="{4D2DDD4B-08C8-E27E-AAA8-923598CC2F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65938" y="1271016"/>
            <a:ext cx="4315968" cy="4315968"/>
          </a:xfrm>
          <a:prstGeom prst="rect">
            <a:avLst/>
          </a:prstGeom>
        </p:spPr>
      </p:pic>
      <p:sp>
        <p:nvSpPr>
          <p:cNvPr id="21" name="Oval 20">
            <a:extLst>
              <a:ext uri="{FF2B5EF4-FFF2-40B4-BE49-F238E27FC236}">
                <a16:creationId xmlns:a16="http://schemas.microsoft.com/office/drawing/2014/main" id="{FBAF941A-6830-47A3-B63C-7C7B66AEA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380" y="624518"/>
            <a:ext cx="2157984" cy="2157984"/>
          </a:xfrm>
          <a:prstGeom prst="ellipse">
            <a:avLst/>
          </a:prstGeom>
          <a:solidFill>
            <a:srgbClr val="404040"/>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B5E1B8-F291-4ED8-BBF4-0390B53A33FE}"/>
              </a:ext>
            </a:extLst>
          </p:cNvPr>
          <p:cNvSpPr>
            <a:spLocks noGrp="1"/>
          </p:cNvSpPr>
          <p:nvPr>
            <p:ph type="title"/>
          </p:nvPr>
        </p:nvSpPr>
        <p:spPr>
          <a:xfrm>
            <a:off x="796972" y="789110"/>
            <a:ext cx="1828800" cy="1828800"/>
          </a:xfrm>
          <a:prstGeom prst="ellipse">
            <a:avLst/>
          </a:prstGeom>
          <a:noFill/>
          <a:ln>
            <a:solidFill>
              <a:srgbClr val="FFFFFF"/>
            </a:solidFill>
          </a:ln>
        </p:spPr>
        <p:txBody>
          <a:bodyPr vert="horz" lIns="182880" tIns="182880" rIns="182880" bIns="182880" rtlCol="0" anchor="ctr">
            <a:normAutofit/>
          </a:bodyPr>
          <a:lstStyle/>
          <a:p>
            <a:r>
              <a:rPr lang="en-US" sz="2000">
                <a:solidFill>
                  <a:srgbClr val="FFFFFF"/>
                </a:solidFill>
              </a:rPr>
              <a:t>THE END</a:t>
            </a:r>
            <a:br>
              <a:rPr lang="en-US" sz="2000">
                <a:solidFill>
                  <a:srgbClr val="FFFFFF"/>
                </a:solidFill>
              </a:rPr>
            </a:br>
            <a:endParaRPr lang="en-US" sz="2000">
              <a:solidFill>
                <a:srgbClr val="FFFFFF"/>
              </a:solidFill>
            </a:endParaRPr>
          </a:p>
        </p:txBody>
      </p:sp>
      <p:sp>
        <p:nvSpPr>
          <p:cNvPr id="3" name="AutoShape 2" descr="Image preview">
            <a:extLst>
              <a:ext uri="{FF2B5EF4-FFF2-40B4-BE49-F238E27FC236}">
                <a16:creationId xmlns:a16="http://schemas.microsoft.com/office/drawing/2014/main" id="{64C24459-3C88-D8B6-A107-93859D46271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B74E5B10-3A48-3CF3-A3A9-BEE003C2BE7C}"/>
              </a:ext>
            </a:extLst>
          </p:cNvPr>
          <p:cNvPicPr>
            <a:picLocks noChangeAspect="1"/>
          </p:cNvPicPr>
          <p:nvPr/>
        </p:nvPicPr>
        <p:blipFill>
          <a:blip r:embed="rId3"/>
          <a:stretch>
            <a:fillRect/>
          </a:stretch>
        </p:blipFill>
        <p:spPr>
          <a:xfrm>
            <a:off x="3559968" y="1600200"/>
            <a:ext cx="4767263" cy="3657600"/>
          </a:xfrm>
          <a:prstGeom prst="rect">
            <a:avLst/>
          </a:prstGeom>
        </p:spPr>
      </p:pic>
    </p:spTree>
    <p:extLst>
      <p:ext uri="{BB962C8B-B14F-4D97-AF65-F5344CB8AC3E}">
        <p14:creationId xmlns:p14="http://schemas.microsoft.com/office/powerpoint/2010/main" val="1228640302"/>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C1EC2F2A1E2F43A92DDAE59C08E5A2" ma:contentTypeVersion="14" ma:contentTypeDescription="Create a new document." ma:contentTypeScope="" ma:versionID="cf19691cf4af384bff5943d581dc6a1c">
  <xsd:schema xmlns:xsd="http://www.w3.org/2001/XMLSchema" xmlns:xs="http://www.w3.org/2001/XMLSchema" xmlns:p="http://schemas.microsoft.com/office/2006/metadata/properties" xmlns:ns3="d7e5047f-9223-46ce-bc7f-9b2b2b51a3bb" xmlns:ns4="909c1a91-58e4-468a-a46b-a4fec91ffb85" targetNamespace="http://schemas.microsoft.com/office/2006/metadata/properties" ma:root="true" ma:fieldsID="0c598348f370b7bde97dfd640115ca65" ns3:_="" ns4:_="">
    <xsd:import namespace="d7e5047f-9223-46ce-bc7f-9b2b2b51a3bb"/>
    <xsd:import namespace="909c1a91-58e4-468a-a46b-a4fec91ffb8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_activity" minOccurs="0"/>
                <xsd:element ref="ns3:MediaServiceObjectDetectorVersions" minOccurs="0"/>
                <xsd:element ref="ns3:MediaServiceSearchProperties" minOccurs="0"/>
                <xsd:element ref="ns3:MediaServiceSystem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e5047f-9223-46ce-bc7f-9b2b2b51a3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_activity" ma:index="16" nillable="true" ma:displayName="_activity" ma:hidden="true" ma:internalName="_activity">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9c1a91-58e4-468a-a46b-a4fec91ffb8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d7e5047f-9223-46ce-bc7f-9b2b2b51a3b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A9A007-1482-4029-AAAF-AE180A4F0F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e5047f-9223-46ce-bc7f-9b2b2b51a3bb"/>
    <ds:schemaRef ds:uri="909c1a91-58e4-468a-a46b-a4fec91ffb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B41A26-2346-4DA7-996D-14848B2D3D17}">
  <ds:schemaRefs>
    <ds:schemaRef ds:uri="http://purl.org/dc/terms/"/>
    <ds:schemaRef ds:uri="http://www.w3.org/XML/1998/namespace"/>
    <ds:schemaRef ds:uri="http://schemas.microsoft.com/office/2006/metadata/properties"/>
    <ds:schemaRef ds:uri="http://schemas.openxmlformats.org/package/2006/metadata/core-properties"/>
    <ds:schemaRef ds:uri="909c1a91-58e4-468a-a46b-a4fec91ffb85"/>
    <ds:schemaRef ds:uri="http://purl.org/dc/elements/1.1/"/>
    <ds:schemaRef ds:uri="d7e5047f-9223-46ce-bc7f-9b2b2b51a3bb"/>
    <ds:schemaRef ds:uri="http://schemas.microsoft.com/office/infopath/2007/PartnerControls"/>
    <ds:schemaRef ds:uri="http://schemas.microsoft.com/office/2006/documentManagement/types"/>
    <ds:schemaRef ds:uri="http://purl.org/dc/dcmitype/"/>
  </ds:schemaRefs>
</ds:datastoreItem>
</file>

<file path=customXml/itemProps3.xml><?xml version="1.0" encoding="utf-8"?>
<ds:datastoreItem xmlns:ds="http://schemas.openxmlformats.org/officeDocument/2006/customXml" ds:itemID="{7663F8C6-245B-4DA2-95D9-623F7CDFBF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TM10001115[[fn=Parcel]]</Template>
  <TotalTime>10264</TotalTime>
  <Words>2344</Words>
  <Application>Microsoft Office PowerPoint</Application>
  <PresentationFormat>Widescreen</PresentationFormat>
  <Paragraphs>213</Paragraphs>
  <Slides>34</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Gill Sans MT</vt:lpstr>
      <vt:lpstr>Montserrat</vt:lpstr>
      <vt:lpstr>Wingdings</vt:lpstr>
      <vt:lpstr>Parcel</vt:lpstr>
      <vt:lpstr>M&amp;M </vt:lpstr>
      <vt:lpstr>CME Text 1(904)506-7609</vt:lpstr>
      <vt:lpstr>CONFIDENTIAL PATIENT SAFETY WORK PRODUCT</vt:lpstr>
      <vt:lpstr>Learning Objectives</vt:lpstr>
      <vt:lpstr>Morbidities</vt:lpstr>
      <vt:lpstr>RRT Review</vt:lpstr>
      <vt:lpstr>RRT Review</vt:lpstr>
      <vt:lpstr>Metastatic neuroblastoma, hemorrhage</vt:lpstr>
      <vt:lpstr>PowerPoint Presentation</vt:lpstr>
      <vt:lpstr>PowerPoint Presentation</vt:lpstr>
      <vt:lpstr>Metastatic neuroblastoma, hemorrhage</vt:lpstr>
      <vt:lpstr>Code bert/rrt for aggression</vt:lpstr>
      <vt:lpstr>Code bert/rrt for aggression</vt:lpstr>
      <vt:lpstr>Unplanned decannulation</vt:lpstr>
      <vt:lpstr>Unplanned decannulation</vt:lpstr>
      <vt:lpstr>Intraoperative ptx, spinal wound infection</vt:lpstr>
      <vt:lpstr>Intraoperative ptx, spinal wound infection</vt:lpstr>
      <vt:lpstr>Intraoperative ptx, spinal wound infection</vt:lpstr>
      <vt:lpstr>Cardiac arrest, chronic renal failure</vt:lpstr>
      <vt:lpstr>Cardiac arrest, chronic renal failure</vt:lpstr>
      <vt:lpstr>Sedation after cerebral angiography</vt:lpstr>
      <vt:lpstr>Sedation after cerebral angiography</vt:lpstr>
      <vt:lpstr>Multiple arrest events, klebsiella uti</vt:lpstr>
      <vt:lpstr>Multiple arrest events, klebsiella uti</vt:lpstr>
      <vt:lpstr>mortalities</vt:lpstr>
      <vt:lpstr>Neonatal meningitis</vt:lpstr>
      <vt:lpstr>Neonatal meningitis</vt:lpstr>
      <vt:lpstr>Post arrest death by neurological criteria</vt:lpstr>
      <vt:lpstr>Post arrest death by neurological criteria</vt:lpstr>
      <vt:lpstr>Mortality Totals 2026</vt:lpstr>
      <vt:lpstr>PICU Quality &amp; Safety Metrics 2026 TOTALS</vt:lpstr>
      <vt:lpstr>Operational metrics</vt:lpstr>
      <vt:lpstr>Safety themes</vt:lpstr>
      <vt:lpstr>THE END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M&amp;M</dc:title>
  <dc:creator>Neha Longani</dc:creator>
  <cp:lastModifiedBy>Longani, Neha</cp:lastModifiedBy>
  <cp:revision>2535</cp:revision>
  <dcterms:created xsi:type="dcterms:W3CDTF">2019-08-13T12:45:03Z</dcterms:created>
  <dcterms:modified xsi:type="dcterms:W3CDTF">2026-10-06T19:31:28Z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0x010100ECC1EC2F2A1E2F43A92DDAE59C08E5A2</vt:lpwstr>
  </property>
</Properties>
</file>