
<file path=[Content_Types].xml><?xml version="1.0" encoding="utf-8"?>
<Types xmlns="http://schemas.openxmlformats.org/package/2006/content-types">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notesSlides/notesSlide3.xml" ContentType="application/vnd.openxmlformats-officedocument.presentationml.notesSlide+xml"/>
  <Override PartName="/ppt/ink/ink4.xml" ContentType="application/inkml+xml"/>
  <Override PartName="/ppt/notesSlides/notesSlide4.xml" ContentType="application/vnd.openxmlformats-officedocument.presentationml.notesSlide+xml"/>
  <Override PartName="/ppt/notesSlides/notesSlide5.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ink/ink9.xml" ContentType="application/inkml+xml"/>
  <Override PartName="/ppt/ink/ink10.xml" ContentType="application/inkml+xml"/>
  <Override PartName="/ppt/ink/ink11.xml" ContentType="application/inkml+xml"/>
  <Override PartName="/ppt/ink/ink12.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2" r:id="rId4"/>
  </p:sldMasterIdLst>
  <p:notesMasterIdLst>
    <p:notesMasterId r:id="rId49"/>
  </p:notesMasterIdLst>
  <p:sldIdLst>
    <p:sldId id="256" r:id="rId5"/>
    <p:sldId id="279" r:id="rId6"/>
    <p:sldId id="275" r:id="rId7"/>
    <p:sldId id="280" r:id="rId8"/>
    <p:sldId id="774" r:id="rId9"/>
    <p:sldId id="755" r:id="rId10"/>
    <p:sldId id="783" r:id="rId11"/>
    <p:sldId id="802" r:id="rId12"/>
    <p:sldId id="804" r:id="rId13"/>
    <p:sldId id="803" r:id="rId14"/>
    <p:sldId id="805" r:id="rId15"/>
    <p:sldId id="773" r:id="rId16"/>
    <p:sldId id="794" r:id="rId17"/>
    <p:sldId id="756" r:id="rId18"/>
    <p:sldId id="797" r:id="rId19"/>
    <p:sldId id="796" r:id="rId20"/>
    <p:sldId id="749" r:id="rId21"/>
    <p:sldId id="766" r:id="rId22"/>
    <p:sldId id="806" r:id="rId23"/>
    <p:sldId id="807" r:id="rId24"/>
    <p:sldId id="808" r:id="rId25"/>
    <p:sldId id="741" r:id="rId26"/>
    <p:sldId id="785" r:id="rId27"/>
    <p:sldId id="798" r:id="rId28"/>
    <p:sldId id="784" r:id="rId29"/>
    <p:sldId id="799" r:id="rId30"/>
    <p:sldId id="800" r:id="rId31"/>
    <p:sldId id="801" r:id="rId32"/>
    <p:sldId id="759" r:id="rId33"/>
    <p:sldId id="792" r:id="rId34"/>
    <p:sldId id="793" r:id="rId35"/>
    <p:sldId id="787" r:id="rId36"/>
    <p:sldId id="763" r:id="rId37"/>
    <p:sldId id="768" r:id="rId38"/>
    <p:sldId id="788" r:id="rId39"/>
    <p:sldId id="790" r:id="rId40"/>
    <p:sldId id="791" r:id="rId41"/>
    <p:sldId id="789" r:id="rId42"/>
    <p:sldId id="595" r:id="rId43"/>
    <p:sldId id="598" r:id="rId44"/>
    <p:sldId id="691" r:id="rId45"/>
    <p:sldId id="710" r:id="rId46"/>
    <p:sldId id="727" r:id="rId47"/>
    <p:sldId id="388" r:id="rId4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88695506-2D19-469A-A3A7-00E1D89BAF1E}">
          <p14:sldIdLst>
            <p14:sldId id="256"/>
            <p14:sldId id="279"/>
            <p14:sldId id="275"/>
            <p14:sldId id="280"/>
            <p14:sldId id="774"/>
            <p14:sldId id="755"/>
            <p14:sldId id="783"/>
            <p14:sldId id="802"/>
            <p14:sldId id="804"/>
            <p14:sldId id="803"/>
            <p14:sldId id="805"/>
            <p14:sldId id="773"/>
            <p14:sldId id="794"/>
            <p14:sldId id="756"/>
            <p14:sldId id="797"/>
            <p14:sldId id="796"/>
            <p14:sldId id="749"/>
            <p14:sldId id="766"/>
            <p14:sldId id="806"/>
            <p14:sldId id="807"/>
            <p14:sldId id="808"/>
            <p14:sldId id="741"/>
            <p14:sldId id="785"/>
            <p14:sldId id="798"/>
            <p14:sldId id="784"/>
            <p14:sldId id="799"/>
            <p14:sldId id="800"/>
            <p14:sldId id="801"/>
            <p14:sldId id="759"/>
            <p14:sldId id="792"/>
            <p14:sldId id="793"/>
            <p14:sldId id="787"/>
            <p14:sldId id="763"/>
            <p14:sldId id="768"/>
            <p14:sldId id="788"/>
            <p14:sldId id="790"/>
            <p14:sldId id="791"/>
            <p14:sldId id="789"/>
            <p14:sldId id="595"/>
            <p14:sldId id="598"/>
            <p14:sldId id="691"/>
            <p14:sldId id="710"/>
            <p14:sldId id="727"/>
            <p14:sldId id="38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7" autoAdjust="0"/>
    <p:restoredTop sz="82482" autoAdjust="0"/>
  </p:normalViewPr>
  <p:slideViewPr>
    <p:cSldViewPr snapToGrid="0">
      <p:cViewPr varScale="1">
        <p:scale>
          <a:sx n="111" d="100"/>
          <a:sy n="111" d="100"/>
        </p:scale>
        <p:origin x="588" y="96"/>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8" Type="http://schemas.openxmlformats.org/officeDocument/2006/relationships/slide" Target="slides/slide4.xml"/><Relationship Id="rId51" Type="http://schemas.openxmlformats.org/officeDocument/2006/relationships/viewProps" Target="viewProp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oleObject" Target="https://nemoursonline-my.sharepoint.com/personal/na0030_nemours_org/Documents/MM%20Feb%202026_BarClustered.xlsx" TargetMode="External"/><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2022</c:v>
                </c:pt>
              </c:strCache>
            </c:strRef>
          </c:tx>
          <c:spPr>
            <a:solidFill>
              <a:schemeClr val="accent1"/>
            </a:solidFill>
            <a:ln>
              <a:noFill/>
            </a:ln>
            <a:effectLst/>
          </c:spPr>
          <c:invertIfNegative val="0"/>
          <c:cat>
            <c:strRef>
              <c:f>Sheet1!$A$2:$A$5</c:f>
              <c:strCache>
                <c:ptCount val="1"/>
                <c:pt idx="0">
                  <c:v>Mortality</c:v>
                </c:pt>
              </c:strCache>
            </c:strRef>
          </c:cat>
          <c:val>
            <c:numRef>
              <c:f>Sheet1!$B$2:$B$5</c:f>
              <c:numCache>
                <c:formatCode>General</c:formatCode>
                <c:ptCount val="4"/>
                <c:pt idx="0">
                  <c:v>14</c:v>
                </c:pt>
              </c:numCache>
            </c:numRef>
          </c:val>
          <c:extLst>
            <c:ext xmlns:c16="http://schemas.microsoft.com/office/drawing/2014/chart" uri="{C3380CC4-5D6E-409C-BE32-E72D297353CC}">
              <c16:uniqueId val="{00000000-5D6C-422A-8886-28869F171D2A}"/>
            </c:ext>
          </c:extLst>
        </c:ser>
        <c:ser>
          <c:idx val="1"/>
          <c:order val="1"/>
          <c:tx>
            <c:strRef>
              <c:f>Sheet1!$C$1</c:f>
              <c:strCache>
                <c:ptCount val="1"/>
                <c:pt idx="0">
                  <c:v>2023</c:v>
                </c:pt>
              </c:strCache>
            </c:strRef>
          </c:tx>
          <c:spPr>
            <a:solidFill>
              <a:schemeClr val="accent2"/>
            </a:solidFill>
            <a:ln>
              <a:noFill/>
            </a:ln>
            <a:effectLst/>
          </c:spPr>
          <c:invertIfNegative val="0"/>
          <c:cat>
            <c:strRef>
              <c:f>Sheet1!$A$2:$A$5</c:f>
              <c:strCache>
                <c:ptCount val="1"/>
                <c:pt idx="0">
                  <c:v>Mortality</c:v>
                </c:pt>
              </c:strCache>
            </c:strRef>
          </c:cat>
          <c:val>
            <c:numRef>
              <c:f>Sheet1!$C$2:$C$5</c:f>
              <c:numCache>
                <c:formatCode>General</c:formatCode>
                <c:ptCount val="4"/>
                <c:pt idx="0">
                  <c:v>14</c:v>
                </c:pt>
              </c:numCache>
            </c:numRef>
          </c:val>
          <c:extLst>
            <c:ext xmlns:c16="http://schemas.microsoft.com/office/drawing/2014/chart" uri="{C3380CC4-5D6E-409C-BE32-E72D297353CC}">
              <c16:uniqueId val="{00000001-5D6C-422A-8886-28869F171D2A}"/>
            </c:ext>
          </c:extLst>
        </c:ser>
        <c:ser>
          <c:idx val="2"/>
          <c:order val="2"/>
          <c:tx>
            <c:strRef>
              <c:f>Sheet1!$D$1</c:f>
              <c:strCache>
                <c:ptCount val="1"/>
                <c:pt idx="0">
                  <c:v>2024</c:v>
                </c:pt>
              </c:strCache>
            </c:strRef>
          </c:tx>
          <c:spPr>
            <a:solidFill>
              <a:schemeClr val="accent3"/>
            </a:solidFill>
            <a:ln>
              <a:noFill/>
            </a:ln>
            <a:effectLst/>
          </c:spPr>
          <c:invertIfNegative val="0"/>
          <c:cat>
            <c:strRef>
              <c:f>Sheet1!$A$2:$A$5</c:f>
              <c:strCache>
                <c:ptCount val="1"/>
                <c:pt idx="0">
                  <c:v>Mortality</c:v>
                </c:pt>
              </c:strCache>
            </c:strRef>
          </c:cat>
          <c:val>
            <c:numRef>
              <c:f>Sheet1!$D$2:$D$5</c:f>
              <c:numCache>
                <c:formatCode>General</c:formatCode>
                <c:ptCount val="4"/>
                <c:pt idx="0">
                  <c:v>14</c:v>
                </c:pt>
              </c:numCache>
            </c:numRef>
          </c:val>
          <c:extLst>
            <c:ext xmlns:c16="http://schemas.microsoft.com/office/drawing/2014/chart" uri="{C3380CC4-5D6E-409C-BE32-E72D297353CC}">
              <c16:uniqueId val="{00000002-5D6C-422A-8886-28869F171D2A}"/>
            </c:ext>
          </c:extLst>
        </c:ser>
        <c:ser>
          <c:idx val="3"/>
          <c:order val="3"/>
          <c:tx>
            <c:strRef>
              <c:f>Sheet1!$E$1</c:f>
              <c:strCache>
                <c:ptCount val="1"/>
                <c:pt idx="0">
                  <c:v>2025</c:v>
                </c:pt>
              </c:strCache>
            </c:strRef>
          </c:tx>
          <c:spPr>
            <a:solidFill>
              <a:schemeClr val="accent4"/>
            </a:solidFill>
            <a:ln>
              <a:noFill/>
            </a:ln>
            <a:effectLst/>
          </c:spPr>
          <c:invertIfNegative val="0"/>
          <c:cat>
            <c:strRef>
              <c:f>Sheet1!$A$2:$A$5</c:f>
              <c:strCache>
                <c:ptCount val="1"/>
                <c:pt idx="0">
                  <c:v>Mortality</c:v>
                </c:pt>
              </c:strCache>
            </c:strRef>
          </c:cat>
          <c:val>
            <c:numRef>
              <c:f>Sheet1!$E$2:$E$5</c:f>
              <c:numCache>
                <c:formatCode>General</c:formatCode>
                <c:ptCount val="4"/>
                <c:pt idx="0">
                  <c:v>16</c:v>
                </c:pt>
              </c:numCache>
            </c:numRef>
          </c:val>
          <c:extLst>
            <c:ext xmlns:c16="http://schemas.microsoft.com/office/drawing/2014/chart" uri="{C3380CC4-5D6E-409C-BE32-E72D297353CC}">
              <c16:uniqueId val="{00000001-4503-4D5A-8092-CC1A65603E51}"/>
            </c:ext>
          </c:extLst>
        </c:ser>
        <c:ser>
          <c:idx val="4"/>
          <c:order val="4"/>
          <c:tx>
            <c:strRef>
              <c:f>Sheet1!$F$1</c:f>
              <c:strCache>
                <c:ptCount val="1"/>
                <c:pt idx="0">
                  <c:v>2026</c:v>
                </c:pt>
              </c:strCache>
            </c:strRef>
          </c:tx>
          <c:spPr>
            <a:solidFill>
              <a:schemeClr val="accent5"/>
            </a:solidFill>
            <a:ln>
              <a:noFill/>
            </a:ln>
            <a:effectLst/>
          </c:spPr>
          <c:invertIfNegative val="0"/>
          <c:cat>
            <c:strRef>
              <c:f>Sheet1!$A$2:$A$5</c:f>
              <c:strCache>
                <c:ptCount val="1"/>
                <c:pt idx="0">
                  <c:v>Mortality</c:v>
                </c:pt>
              </c:strCache>
            </c:strRef>
          </c:cat>
          <c:val>
            <c:numRef>
              <c:f>Sheet1!$F$2:$F$5</c:f>
              <c:numCache>
                <c:formatCode>General</c:formatCode>
                <c:ptCount val="4"/>
                <c:pt idx="0">
                  <c:v>11</c:v>
                </c:pt>
              </c:numCache>
            </c:numRef>
          </c:val>
          <c:extLst>
            <c:ext xmlns:c16="http://schemas.microsoft.com/office/drawing/2014/chart" uri="{C3380CC4-5D6E-409C-BE32-E72D297353CC}">
              <c16:uniqueId val="{00000003-4503-4D5A-8092-CC1A65603E51}"/>
            </c:ext>
          </c:extLst>
        </c:ser>
        <c:dLbls>
          <c:showLegendKey val="0"/>
          <c:showVal val="0"/>
          <c:showCatName val="0"/>
          <c:showSerName val="0"/>
          <c:showPercent val="0"/>
          <c:showBubbleSize val="0"/>
        </c:dLbls>
        <c:gapWidth val="182"/>
        <c:axId val="349936991"/>
        <c:axId val="349937471"/>
      </c:barChart>
      <c:catAx>
        <c:axId val="349936991"/>
        <c:scaling>
          <c:orientation val="minMax"/>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49937471"/>
        <c:crosses val="autoZero"/>
        <c:auto val="1"/>
        <c:lblAlgn val="ctr"/>
        <c:lblOffset val="100"/>
        <c:noMultiLvlLbl val="0"/>
      </c:catAx>
      <c:valAx>
        <c:axId val="349937471"/>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349936991"/>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7F7CFC-A220-406D-9C65-21B63B62AE37}"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CEA0BB63-08B8-42D9-B3BD-8BAF1C2A655B}" type="pres">
      <dgm:prSet presAssocID="{5A7F7CFC-A220-406D-9C65-21B63B62AE37}" presName="linear" presStyleCnt="0">
        <dgm:presLayoutVars>
          <dgm:animLvl val="lvl"/>
          <dgm:resizeHandles val="exact"/>
        </dgm:presLayoutVars>
      </dgm:prSet>
      <dgm:spPr/>
    </dgm:pt>
  </dgm:ptLst>
  <dgm:cxnLst>
    <dgm:cxn modelId="{C15AEF67-6F4D-4884-AFDD-D2EFB42E943A}" type="presOf" srcId="{5A7F7CFC-A220-406D-9C65-21B63B62AE37}" destId="{CEA0BB63-08B8-42D9-B3BD-8BAF1C2A655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810826F-7D00-4B03-8479-CDDB7B4AF7AF}" type="doc">
      <dgm:prSet loTypeId="urn:microsoft.com/office/officeart/2005/8/layout/list1" loCatId="list" qsTypeId="urn:microsoft.com/office/officeart/2005/8/quickstyle/simple4" qsCatId="simple" csTypeId="urn:microsoft.com/office/officeart/2005/8/colors/colorful1" csCatId="colorful" phldr="1"/>
      <dgm:spPr/>
      <dgm:t>
        <a:bodyPr/>
        <a:lstStyle/>
        <a:p>
          <a:endParaRPr lang="en-US"/>
        </a:p>
      </dgm:t>
    </dgm:pt>
    <dgm:pt modelId="{1E58E803-0A95-4EEA-87EB-FB93365BA7B3}">
      <dgm:prSet/>
      <dgm:spPr/>
      <dgm:t>
        <a:bodyPr/>
        <a:lstStyle/>
        <a:p>
          <a:pPr rtl="0"/>
          <a:r>
            <a:rPr lang="en-US" dirty="0"/>
            <a:t>CLABSI:</a:t>
          </a:r>
          <a:r>
            <a:rPr lang="en-US" dirty="0">
              <a:latin typeface="Gill Sans MT" panose="020B0502020104020203"/>
            </a:rPr>
            <a:t> 0</a:t>
          </a:r>
          <a:r>
            <a:rPr lang="en-US" dirty="0"/>
            <a:t> for 2026</a:t>
          </a:r>
        </a:p>
      </dgm:t>
    </dgm:pt>
    <dgm:pt modelId="{3A0A8831-98CE-46B7-B171-ABA540AA632F}" type="parTrans" cxnId="{4CC7A1B4-2994-49A5-99BD-6222826533BB}">
      <dgm:prSet/>
      <dgm:spPr/>
      <dgm:t>
        <a:bodyPr/>
        <a:lstStyle/>
        <a:p>
          <a:endParaRPr lang="en-US"/>
        </a:p>
      </dgm:t>
    </dgm:pt>
    <dgm:pt modelId="{C67E6119-850D-4DDB-AE22-AC4076B2B83A}" type="sibTrans" cxnId="{4CC7A1B4-2994-49A5-99BD-6222826533BB}">
      <dgm:prSet/>
      <dgm:spPr/>
      <dgm:t>
        <a:bodyPr/>
        <a:lstStyle/>
        <a:p>
          <a:endParaRPr lang="en-US"/>
        </a:p>
      </dgm:t>
    </dgm:pt>
    <dgm:pt modelId="{0AD87CDF-6E04-4CBB-9137-0953239C55AF}">
      <dgm:prSet/>
      <dgm:spPr/>
      <dgm:t>
        <a:bodyPr/>
        <a:lstStyle/>
        <a:p>
          <a:pPr rtl="0"/>
          <a:r>
            <a:rPr lang="en-US" dirty="0"/>
            <a:t>CAUTI:</a:t>
          </a:r>
          <a:r>
            <a:rPr lang="en-US" dirty="0">
              <a:latin typeface="Gill Sans MT" panose="020B0502020104020203"/>
            </a:rPr>
            <a:t> 0</a:t>
          </a:r>
          <a:r>
            <a:rPr lang="en-US" dirty="0"/>
            <a:t> for 2026</a:t>
          </a:r>
          <a:endParaRPr lang="en-US" dirty="0">
            <a:latin typeface="Gill Sans MT" panose="020B0502020104020203"/>
          </a:endParaRPr>
        </a:p>
      </dgm:t>
    </dgm:pt>
    <dgm:pt modelId="{616264CD-95B3-4BA5-8E3E-A8CABA00FCC2}" type="parTrans" cxnId="{03BC37B5-65F7-46C8-BD4D-096D4FAA70CE}">
      <dgm:prSet/>
      <dgm:spPr/>
      <dgm:t>
        <a:bodyPr/>
        <a:lstStyle/>
        <a:p>
          <a:endParaRPr lang="en-US"/>
        </a:p>
      </dgm:t>
    </dgm:pt>
    <dgm:pt modelId="{D7410A8E-C051-4448-BC13-B4F254284AC3}" type="sibTrans" cxnId="{03BC37B5-65F7-46C8-BD4D-096D4FAA70CE}">
      <dgm:prSet/>
      <dgm:spPr/>
      <dgm:t>
        <a:bodyPr/>
        <a:lstStyle/>
        <a:p>
          <a:endParaRPr lang="en-US"/>
        </a:p>
      </dgm:t>
    </dgm:pt>
    <dgm:pt modelId="{0F61679B-D284-4A91-9332-FE8137634BD1}">
      <dgm:prSet/>
      <dgm:spPr/>
      <dgm:t>
        <a:bodyPr/>
        <a:lstStyle/>
        <a:p>
          <a:r>
            <a:rPr lang="en-US" dirty="0">
              <a:latin typeface="Gill Sans MT" panose="020B0502020104020203"/>
            </a:rPr>
            <a:t>UE: 2 for 2026</a:t>
          </a:r>
        </a:p>
      </dgm:t>
    </dgm:pt>
    <dgm:pt modelId="{DC9F7677-EB9F-43EE-986E-EE8646C9CA0C}" type="parTrans" cxnId="{AFCD5309-A122-43FE-9556-8BAD825DF832}">
      <dgm:prSet/>
      <dgm:spPr/>
      <dgm:t>
        <a:bodyPr/>
        <a:lstStyle/>
        <a:p>
          <a:endParaRPr lang="en-US"/>
        </a:p>
      </dgm:t>
    </dgm:pt>
    <dgm:pt modelId="{4F475D55-F948-43BD-B5BE-8E857416B438}" type="sibTrans" cxnId="{AFCD5309-A122-43FE-9556-8BAD825DF832}">
      <dgm:prSet/>
      <dgm:spPr/>
      <dgm:t>
        <a:bodyPr/>
        <a:lstStyle/>
        <a:p>
          <a:endParaRPr lang="en-US"/>
        </a:p>
      </dgm:t>
    </dgm:pt>
    <dgm:pt modelId="{0D386450-C40F-40F3-ABD6-CC6D52CA11F1}">
      <dgm:prSet/>
      <dgm:spPr/>
      <dgm:t>
        <a:bodyPr/>
        <a:lstStyle/>
        <a:p>
          <a:r>
            <a:rPr lang="en-US" dirty="0">
              <a:latin typeface="Gill Sans MT" panose="020B0502020104020203"/>
            </a:rPr>
            <a:t>UD: 4 for 2026</a:t>
          </a:r>
        </a:p>
      </dgm:t>
    </dgm:pt>
    <dgm:pt modelId="{D0277701-2072-4460-A5AA-E77F8760CC32}" type="parTrans" cxnId="{CFB56AF3-89E7-43DB-906B-8300D3F5F7AF}">
      <dgm:prSet/>
      <dgm:spPr/>
      <dgm:t>
        <a:bodyPr/>
        <a:lstStyle/>
        <a:p>
          <a:endParaRPr lang="en-US"/>
        </a:p>
      </dgm:t>
    </dgm:pt>
    <dgm:pt modelId="{DFE44135-5DA9-483F-8A55-63F335CD24E2}" type="sibTrans" cxnId="{CFB56AF3-89E7-43DB-906B-8300D3F5F7AF}">
      <dgm:prSet/>
      <dgm:spPr/>
      <dgm:t>
        <a:bodyPr/>
        <a:lstStyle/>
        <a:p>
          <a:endParaRPr lang="en-US"/>
        </a:p>
      </dgm:t>
    </dgm:pt>
    <dgm:pt modelId="{85B0D06C-7AA0-4A27-A2F6-B72E02ABE19C}">
      <dgm:prSet/>
      <dgm:spPr/>
      <dgm:t>
        <a:bodyPr/>
        <a:lstStyle/>
        <a:p>
          <a:r>
            <a:rPr lang="en-US" dirty="0">
              <a:latin typeface="Gill Sans MT" panose="020B0502020104020203"/>
            </a:rPr>
            <a:t>HAPI: 11 for 2026</a:t>
          </a:r>
        </a:p>
      </dgm:t>
    </dgm:pt>
    <dgm:pt modelId="{62983494-3D01-46A6-AFF1-E6BC7D5B37E4}" type="parTrans" cxnId="{AA2C298C-CE1E-4C3D-93E2-AFD912807FF0}">
      <dgm:prSet/>
      <dgm:spPr/>
      <dgm:t>
        <a:bodyPr/>
        <a:lstStyle/>
        <a:p>
          <a:endParaRPr lang="en-US"/>
        </a:p>
      </dgm:t>
    </dgm:pt>
    <dgm:pt modelId="{FF7E16FC-8639-4BA3-BAEF-AFC6AF8EE3E6}" type="sibTrans" cxnId="{AA2C298C-CE1E-4C3D-93E2-AFD912807FF0}">
      <dgm:prSet/>
      <dgm:spPr/>
      <dgm:t>
        <a:bodyPr/>
        <a:lstStyle/>
        <a:p>
          <a:endParaRPr lang="en-US"/>
        </a:p>
      </dgm:t>
    </dgm:pt>
    <dgm:pt modelId="{A256230A-46D6-4937-ABFC-D5BFA0F86AAC}">
      <dgm:prSet/>
      <dgm:spPr/>
      <dgm:t>
        <a:bodyPr/>
        <a:lstStyle/>
        <a:p>
          <a:r>
            <a:rPr lang="en-US" dirty="0"/>
            <a:t>Falls: 2 for 2026</a:t>
          </a:r>
        </a:p>
      </dgm:t>
    </dgm:pt>
    <dgm:pt modelId="{343BF71D-6E53-4EF1-9756-B7FCBC1A3D6C}" type="parTrans" cxnId="{C4CB91C8-729A-471B-928C-2FABEFA3F753}">
      <dgm:prSet/>
      <dgm:spPr/>
      <dgm:t>
        <a:bodyPr/>
        <a:lstStyle/>
        <a:p>
          <a:endParaRPr lang="en-US"/>
        </a:p>
      </dgm:t>
    </dgm:pt>
    <dgm:pt modelId="{0DB1DFBE-0DD1-44DB-B348-0B9898F8FC65}" type="sibTrans" cxnId="{C4CB91C8-729A-471B-928C-2FABEFA3F753}">
      <dgm:prSet/>
      <dgm:spPr/>
      <dgm:t>
        <a:bodyPr/>
        <a:lstStyle/>
        <a:p>
          <a:endParaRPr lang="en-US"/>
        </a:p>
      </dgm:t>
    </dgm:pt>
    <dgm:pt modelId="{50C2661A-D9EC-4D45-A634-FEEFF3610FCE}" type="pres">
      <dgm:prSet presAssocID="{D810826F-7D00-4B03-8479-CDDB7B4AF7AF}" presName="linear" presStyleCnt="0">
        <dgm:presLayoutVars>
          <dgm:dir/>
          <dgm:animLvl val="lvl"/>
          <dgm:resizeHandles val="exact"/>
        </dgm:presLayoutVars>
      </dgm:prSet>
      <dgm:spPr/>
    </dgm:pt>
    <dgm:pt modelId="{4E36EFA2-82FF-459D-992C-8BF2064EAF4F}" type="pres">
      <dgm:prSet presAssocID="{1E58E803-0A95-4EEA-87EB-FB93365BA7B3}" presName="parentLin" presStyleCnt="0"/>
      <dgm:spPr/>
    </dgm:pt>
    <dgm:pt modelId="{B8F0EA4C-5F7C-4F39-95F5-BAEF5F66E57C}" type="pres">
      <dgm:prSet presAssocID="{1E58E803-0A95-4EEA-87EB-FB93365BA7B3}" presName="parentLeftMargin" presStyleLbl="node1" presStyleIdx="0" presStyleCnt="6"/>
      <dgm:spPr/>
    </dgm:pt>
    <dgm:pt modelId="{06C8FFAE-1CB8-48AF-A991-597D598E4A28}" type="pres">
      <dgm:prSet presAssocID="{1E58E803-0A95-4EEA-87EB-FB93365BA7B3}" presName="parentText" presStyleLbl="node1" presStyleIdx="0" presStyleCnt="6">
        <dgm:presLayoutVars>
          <dgm:chMax val="0"/>
          <dgm:bulletEnabled val="1"/>
        </dgm:presLayoutVars>
      </dgm:prSet>
      <dgm:spPr/>
    </dgm:pt>
    <dgm:pt modelId="{04E82EA4-F0EF-4B9B-B3EE-E8C5A1E735E4}" type="pres">
      <dgm:prSet presAssocID="{1E58E803-0A95-4EEA-87EB-FB93365BA7B3}" presName="negativeSpace" presStyleCnt="0"/>
      <dgm:spPr/>
    </dgm:pt>
    <dgm:pt modelId="{003220EB-8DF9-4FA3-AF2D-D3F0C452501F}" type="pres">
      <dgm:prSet presAssocID="{1E58E803-0A95-4EEA-87EB-FB93365BA7B3}" presName="childText" presStyleLbl="conFgAcc1" presStyleIdx="0" presStyleCnt="6">
        <dgm:presLayoutVars>
          <dgm:bulletEnabled val="1"/>
        </dgm:presLayoutVars>
      </dgm:prSet>
      <dgm:spPr/>
    </dgm:pt>
    <dgm:pt modelId="{BDA4E2CB-EB84-451D-A965-2667DF9018B8}" type="pres">
      <dgm:prSet presAssocID="{C67E6119-850D-4DDB-AE22-AC4076B2B83A}" presName="spaceBetweenRectangles" presStyleCnt="0"/>
      <dgm:spPr/>
    </dgm:pt>
    <dgm:pt modelId="{A4B4F50A-DC61-453D-828B-A500F8C56AA4}" type="pres">
      <dgm:prSet presAssocID="{0AD87CDF-6E04-4CBB-9137-0953239C55AF}" presName="parentLin" presStyleCnt="0"/>
      <dgm:spPr/>
    </dgm:pt>
    <dgm:pt modelId="{F96B6F8F-CF61-4C94-A976-71BA67F05120}" type="pres">
      <dgm:prSet presAssocID="{0AD87CDF-6E04-4CBB-9137-0953239C55AF}" presName="parentLeftMargin" presStyleLbl="node1" presStyleIdx="0" presStyleCnt="6"/>
      <dgm:spPr/>
    </dgm:pt>
    <dgm:pt modelId="{BCCB34D6-EFDF-48D2-A698-660892364FCC}" type="pres">
      <dgm:prSet presAssocID="{0AD87CDF-6E04-4CBB-9137-0953239C55AF}" presName="parentText" presStyleLbl="node1" presStyleIdx="1" presStyleCnt="6">
        <dgm:presLayoutVars>
          <dgm:chMax val="0"/>
          <dgm:bulletEnabled val="1"/>
        </dgm:presLayoutVars>
      </dgm:prSet>
      <dgm:spPr/>
    </dgm:pt>
    <dgm:pt modelId="{C4FCD106-B3B0-4EEE-9D58-F4DA3AF5FC10}" type="pres">
      <dgm:prSet presAssocID="{0AD87CDF-6E04-4CBB-9137-0953239C55AF}" presName="negativeSpace" presStyleCnt="0"/>
      <dgm:spPr/>
    </dgm:pt>
    <dgm:pt modelId="{51003E88-53F7-47ED-93A0-B460D4DDEF75}" type="pres">
      <dgm:prSet presAssocID="{0AD87CDF-6E04-4CBB-9137-0953239C55AF}" presName="childText" presStyleLbl="conFgAcc1" presStyleIdx="1" presStyleCnt="6">
        <dgm:presLayoutVars>
          <dgm:bulletEnabled val="1"/>
        </dgm:presLayoutVars>
      </dgm:prSet>
      <dgm:spPr/>
    </dgm:pt>
    <dgm:pt modelId="{C9CD4381-D64F-4C70-A573-3BC1E5BF0D32}" type="pres">
      <dgm:prSet presAssocID="{D7410A8E-C051-4448-BC13-B4F254284AC3}" presName="spaceBetweenRectangles" presStyleCnt="0"/>
      <dgm:spPr/>
    </dgm:pt>
    <dgm:pt modelId="{269DFDF0-C6D0-4101-9DC8-F95C8223F539}" type="pres">
      <dgm:prSet presAssocID="{0F61679B-D284-4A91-9332-FE8137634BD1}" presName="parentLin" presStyleCnt="0"/>
      <dgm:spPr/>
    </dgm:pt>
    <dgm:pt modelId="{097BDC14-DB3D-4AEF-92BA-577BE2C00AF0}" type="pres">
      <dgm:prSet presAssocID="{0F61679B-D284-4A91-9332-FE8137634BD1}" presName="parentLeftMargin" presStyleLbl="node1" presStyleIdx="1" presStyleCnt="6"/>
      <dgm:spPr/>
    </dgm:pt>
    <dgm:pt modelId="{41EC8E9B-6217-497B-A07E-EF995ED9E268}" type="pres">
      <dgm:prSet presAssocID="{0F61679B-D284-4A91-9332-FE8137634BD1}" presName="parentText" presStyleLbl="node1" presStyleIdx="2" presStyleCnt="6">
        <dgm:presLayoutVars>
          <dgm:chMax val="0"/>
          <dgm:bulletEnabled val="1"/>
        </dgm:presLayoutVars>
      </dgm:prSet>
      <dgm:spPr/>
    </dgm:pt>
    <dgm:pt modelId="{0164383D-8FEF-404E-9D7B-020D61FD16F0}" type="pres">
      <dgm:prSet presAssocID="{0F61679B-D284-4A91-9332-FE8137634BD1}" presName="negativeSpace" presStyleCnt="0"/>
      <dgm:spPr/>
    </dgm:pt>
    <dgm:pt modelId="{3203BE49-E4BF-4B64-B3DB-D69896CA4535}" type="pres">
      <dgm:prSet presAssocID="{0F61679B-D284-4A91-9332-FE8137634BD1}" presName="childText" presStyleLbl="conFgAcc1" presStyleIdx="2" presStyleCnt="6">
        <dgm:presLayoutVars>
          <dgm:bulletEnabled val="1"/>
        </dgm:presLayoutVars>
      </dgm:prSet>
      <dgm:spPr/>
    </dgm:pt>
    <dgm:pt modelId="{5F6221A6-5B16-4D79-A6A8-18E801030EA7}" type="pres">
      <dgm:prSet presAssocID="{4F475D55-F948-43BD-B5BE-8E857416B438}" presName="spaceBetweenRectangles" presStyleCnt="0"/>
      <dgm:spPr/>
    </dgm:pt>
    <dgm:pt modelId="{4326675F-C5C0-4C49-966E-B902EE756F6A}" type="pres">
      <dgm:prSet presAssocID="{0D386450-C40F-40F3-ABD6-CC6D52CA11F1}" presName="parentLin" presStyleCnt="0"/>
      <dgm:spPr/>
    </dgm:pt>
    <dgm:pt modelId="{DDC14689-2E90-41DB-8092-4B34A5C469F8}" type="pres">
      <dgm:prSet presAssocID="{0D386450-C40F-40F3-ABD6-CC6D52CA11F1}" presName="parentLeftMargin" presStyleLbl="node1" presStyleIdx="2" presStyleCnt="6"/>
      <dgm:spPr/>
    </dgm:pt>
    <dgm:pt modelId="{3F8DDB65-C5AD-4DD4-8967-8FCAA4109D0A}" type="pres">
      <dgm:prSet presAssocID="{0D386450-C40F-40F3-ABD6-CC6D52CA11F1}" presName="parentText" presStyleLbl="node1" presStyleIdx="3" presStyleCnt="6">
        <dgm:presLayoutVars>
          <dgm:chMax val="0"/>
          <dgm:bulletEnabled val="1"/>
        </dgm:presLayoutVars>
      </dgm:prSet>
      <dgm:spPr/>
    </dgm:pt>
    <dgm:pt modelId="{B7175085-8BDF-4043-BEE7-98AB303E5F8F}" type="pres">
      <dgm:prSet presAssocID="{0D386450-C40F-40F3-ABD6-CC6D52CA11F1}" presName="negativeSpace" presStyleCnt="0"/>
      <dgm:spPr/>
    </dgm:pt>
    <dgm:pt modelId="{F4B46662-1E7E-4029-BEC6-A831BDEEB9D7}" type="pres">
      <dgm:prSet presAssocID="{0D386450-C40F-40F3-ABD6-CC6D52CA11F1}" presName="childText" presStyleLbl="conFgAcc1" presStyleIdx="3" presStyleCnt="6">
        <dgm:presLayoutVars>
          <dgm:bulletEnabled val="1"/>
        </dgm:presLayoutVars>
      </dgm:prSet>
      <dgm:spPr/>
    </dgm:pt>
    <dgm:pt modelId="{E95A55CD-3E91-4AFA-AAA4-E6B6436031C3}" type="pres">
      <dgm:prSet presAssocID="{DFE44135-5DA9-483F-8A55-63F335CD24E2}" presName="spaceBetweenRectangles" presStyleCnt="0"/>
      <dgm:spPr/>
    </dgm:pt>
    <dgm:pt modelId="{F41930FB-BE0A-49DD-837C-0C8BEF96EBA9}" type="pres">
      <dgm:prSet presAssocID="{85B0D06C-7AA0-4A27-A2F6-B72E02ABE19C}" presName="parentLin" presStyleCnt="0"/>
      <dgm:spPr/>
    </dgm:pt>
    <dgm:pt modelId="{D55F3A4B-154F-4A68-9620-6BB250B12F2B}" type="pres">
      <dgm:prSet presAssocID="{85B0D06C-7AA0-4A27-A2F6-B72E02ABE19C}" presName="parentLeftMargin" presStyleLbl="node1" presStyleIdx="3" presStyleCnt="6"/>
      <dgm:spPr/>
    </dgm:pt>
    <dgm:pt modelId="{2E83CAE7-111D-4D99-AFD4-C3662D5C0292}" type="pres">
      <dgm:prSet presAssocID="{85B0D06C-7AA0-4A27-A2F6-B72E02ABE19C}" presName="parentText" presStyleLbl="node1" presStyleIdx="4" presStyleCnt="6">
        <dgm:presLayoutVars>
          <dgm:chMax val="0"/>
          <dgm:bulletEnabled val="1"/>
        </dgm:presLayoutVars>
      </dgm:prSet>
      <dgm:spPr/>
    </dgm:pt>
    <dgm:pt modelId="{BEE8C135-497D-48F2-A3EB-8369F7B4915E}" type="pres">
      <dgm:prSet presAssocID="{85B0D06C-7AA0-4A27-A2F6-B72E02ABE19C}" presName="negativeSpace" presStyleCnt="0"/>
      <dgm:spPr/>
    </dgm:pt>
    <dgm:pt modelId="{938C3279-8CB8-4A52-B613-D190BD585F88}" type="pres">
      <dgm:prSet presAssocID="{85B0D06C-7AA0-4A27-A2F6-B72E02ABE19C}" presName="childText" presStyleLbl="conFgAcc1" presStyleIdx="4" presStyleCnt="6">
        <dgm:presLayoutVars>
          <dgm:bulletEnabled val="1"/>
        </dgm:presLayoutVars>
      </dgm:prSet>
      <dgm:spPr/>
    </dgm:pt>
    <dgm:pt modelId="{31CEC2F4-A4CE-4807-80F5-5BA6AAA8A152}" type="pres">
      <dgm:prSet presAssocID="{FF7E16FC-8639-4BA3-BAEF-AFC6AF8EE3E6}" presName="spaceBetweenRectangles" presStyleCnt="0"/>
      <dgm:spPr/>
    </dgm:pt>
    <dgm:pt modelId="{E4FA884D-DD80-45E7-AEB3-617624511D8D}" type="pres">
      <dgm:prSet presAssocID="{A256230A-46D6-4937-ABFC-D5BFA0F86AAC}" presName="parentLin" presStyleCnt="0"/>
      <dgm:spPr/>
    </dgm:pt>
    <dgm:pt modelId="{D8213771-B293-4C13-BE39-F2D7A8C5C64E}" type="pres">
      <dgm:prSet presAssocID="{A256230A-46D6-4937-ABFC-D5BFA0F86AAC}" presName="parentLeftMargin" presStyleLbl="node1" presStyleIdx="4" presStyleCnt="6"/>
      <dgm:spPr/>
    </dgm:pt>
    <dgm:pt modelId="{B9C18B1B-9F87-4C41-B24B-1A6B29D09C82}" type="pres">
      <dgm:prSet presAssocID="{A256230A-46D6-4937-ABFC-D5BFA0F86AAC}" presName="parentText" presStyleLbl="node1" presStyleIdx="5" presStyleCnt="6">
        <dgm:presLayoutVars>
          <dgm:chMax val="0"/>
          <dgm:bulletEnabled val="1"/>
        </dgm:presLayoutVars>
      </dgm:prSet>
      <dgm:spPr/>
    </dgm:pt>
    <dgm:pt modelId="{E0975EBB-807B-4A94-B2F4-D1D1954280E5}" type="pres">
      <dgm:prSet presAssocID="{A256230A-46D6-4937-ABFC-D5BFA0F86AAC}" presName="negativeSpace" presStyleCnt="0"/>
      <dgm:spPr/>
    </dgm:pt>
    <dgm:pt modelId="{A3C6AAC5-1D02-435D-98A1-6E980DB59B92}" type="pres">
      <dgm:prSet presAssocID="{A256230A-46D6-4937-ABFC-D5BFA0F86AAC}" presName="childText" presStyleLbl="conFgAcc1" presStyleIdx="5" presStyleCnt="6">
        <dgm:presLayoutVars>
          <dgm:bulletEnabled val="1"/>
        </dgm:presLayoutVars>
      </dgm:prSet>
      <dgm:spPr/>
    </dgm:pt>
  </dgm:ptLst>
  <dgm:cxnLst>
    <dgm:cxn modelId="{AFCD5309-A122-43FE-9556-8BAD825DF832}" srcId="{D810826F-7D00-4B03-8479-CDDB7B4AF7AF}" destId="{0F61679B-D284-4A91-9332-FE8137634BD1}" srcOrd="2" destOrd="0" parTransId="{DC9F7677-EB9F-43EE-986E-EE8646C9CA0C}" sibTransId="{4F475D55-F948-43BD-B5BE-8E857416B438}"/>
    <dgm:cxn modelId="{F1B1120C-6777-4D4F-9AFE-9DF8CBA280BD}" type="presOf" srcId="{1E58E803-0A95-4EEA-87EB-FB93365BA7B3}" destId="{06C8FFAE-1CB8-48AF-A991-597D598E4A28}" srcOrd="1" destOrd="0" presId="urn:microsoft.com/office/officeart/2005/8/layout/list1"/>
    <dgm:cxn modelId="{F9E62132-8C67-430D-9929-959982A0B226}" type="presOf" srcId="{A256230A-46D6-4937-ABFC-D5BFA0F86AAC}" destId="{B9C18B1B-9F87-4C41-B24B-1A6B29D09C82}" srcOrd="1" destOrd="0" presId="urn:microsoft.com/office/officeart/2005/8/layout/list1"/>
    <dgm:cxn modelId="{352D933A-53CA-4440-9C0F-864025C79D19}" type="presOf" srcId="{0AD87CDF-6E04-4CBB-9137-0953239C55AF}" destId="{BCCB34D6-EFDF-48D2-A698-660892364FCC}" srcOrd="1" destOrd="0" presId="urn:microsoft.com/office/officeart/2005/8/layout/list1"/>
    <dgm:cxn modelId="{7EC1C260-8D59-448F-980D-43E4CF13C56F}" type="presOf" srcId="{0D386450-C40F-40F3-ABD6-CC6D52CA11F1}" destId="{3F8DDB65-C5AD-4DD4-8967-8FCAA4109D0A}" srcOrd="1" destOrd="0" presId="urn:microsoft.com/office/officeart/2005/8/layout/list1"/>
    <dgm:cxn modelId="{1F165662-2E76-43C1-A336-B1DDD7038A35}" type="presOf" srcId="{0F61679B-D284-4A91-9332-FE8137634BD1}" destId="{41EC8E9B-6217-497B-A07E-EF995ED9E268}" srcOrd="1" destOrd="0" presId="urn:microsoft.com/office/officeart/2005/8/layout/list1"/>
    <dgm:cxn modelId="{DF6B416A-A18F-4A40-A893-0E341E371591}" type="presOf" srcId="{1E58E803-0A95-4EEA-87EB-FB93365BA7B3}" destId="{B8F0EA4C-5F7C-4F39-95F5-BAEF5F66E57C}" srcOrd="0" destOrd="0" presId="urn:microsoft.com/office/officeart/2005/8/layout/list1"/>
    <dgm:cxn modelId="{CFB7B653-CBDE-4D84-902C-200BD356452A}" type="presOf" srcId="{85B0D06C-7AA0-4A27-A2F6-B72E02ABE19C}" destId="{D55F3A4B-154F-4A68-9620-6BB250B12F2B}" srcOrd="0" destOrd="0" presId="urn:microsoft.com/office/officeart/2005/8/layout/list1"/>
    <dgm:cxn modelId="{238F8957-B22F-431D-8FF0-CABEC48C4E25}" type="presOf" srcId="{85B0D06C-7AA0-4A27-A2F6-B72E02ABE19C}" destId="{2E83CAE7-111D-4D99-AFD4-C3662D5C0292}" srcOrd="1" destOrd="0" presId="urn:microsoft.com/office/officeart/2005/8/layout/list1"/>
    <dgm:cxn modelId="{AA2C298C-CE1E-4C3D-93E2-AFD912807FF0}" srcId="{D810826F-7D00-4B03-8479-CDDB7B4AF7AF}" destId="{85B0D06C-7AA0-4A27-A2F6-B72E02ABE19C}" srcOrd="4" destOrd="0" parTransId="{62983494-3D01-46A6-AFF1-E6BC7D5B37E4}" sibTransId="{FF7E16FC-8639-4BA3-BAEF-AFC6AF8EE3E6}"/>
    <dgm:cxn modelId="{4CC7A1B4-2994-49A5-99BD-6222826533BB}" srcId="{D810826F-7D00-4B03-8479-CDDB7B4AF7AF}" destId="{1E58E803-0A95-4EEA-87EB-FB93365BA7B3}" srcOrd="0" destOrd="0" parTransId="{3A0A8831-98CE-46B7-B171-ABA540AA632F}" sibTransId="{C67E6119-850D-4DDB-AE22-AC4076B2B83A}"/>
    <dgm:cxn modelId="{03BC37B5-65F7-46C8-BD4D-096D4FAA70CE}" srcId="{D810826F-7D00-4B03-8479-CDDB7B4AF7AF}" destId="{0AD87CDF-6E04-4CBB-9137-0953239C55AF}" srcOrd="1" destOrd="0" parTransId="{616264CD-95B3-4BA5-8E3E-A8CABA00FCC2}" sibTransId="{D7410A8E-C051-4448-BC13-B4F254284AC3}"/>
    <dgm:cxn modelId="{C4CB91C8-729A-471B-928C-2FABEFA3F753}" srcId="{D810826F-7D00-4B03-8479-CDDB7B4AF7AF}" destId="{A256230A-46D6-4937-ABFC-D5BFA0F86AAC}" srcOrd="5" destOrd="0" parTransId="{343BF71D-6E53-4EF1-9756-B7FCBC1A3D6C}" sibTransId="{0DB1DFBE-0DD1-44DB-B348-0B9898F8FC65}"/>
    <dgm:cxn modelId="{0E32FCD4-E112-40DF-8CC6-590A67B87C1B}" type="presOf" srcId="{0AD87CDF-6E04-4CBB-9137-0953239C55AF}" destId="{F96B6F8F-CF61-4C94-A976-71BA67F05120}" srcOrd="0" destOrd="0" presId="urn:microsoft.com/office/officeart/2005/8/layout/list1"/>
    <dgm:cxn modelId="{DB9A6EDF-6EBE-46BB-AE3B-1B9C5F83519A}" type="presOf" srcId="{0F61679B-D284-4A91-9332-FE8137634BD1}" destId="{097BDC14-DB3D-4AEF-92BA-577BE2C00AF0}" srcOrd="0" destOrd="0" presId="urn:microsoft.com/office/officeart/2005/8/layout/list1"/>
    <dgm:cxn modelId="{7C54B0E8-CE6A-4EF3-83FA-D9F86D6B6747}" type="presOf" srcId="{A256230A-46D6-4937-ABFC-D5BFA0F86AAC}" destId="{D8213771-B293-4C13-BE39-F2D7A8C5C64E}" srcOrd="0" destOrd="0" presId="urn:microsoft.com/office/officeart/2005/8/layout/list1"/>
    <dgm:cxn modelId="{631314F0-E7F1-474E-91B6-646ACF2396E8}" type="presOf" srcId="{0D386450-C40F-40F3-ABD6-CC6D52CA11F1}" destId="{DDC14689-2E90-41DB-8092-4B34A5C469F8}" srcOrd="0" destOrd="0" presId="urn:microsoft.com/office/officeart/2005/8/layout/list1"/>
    <dgm:cxn modelId="{CFB56AF3-89E7-43DB-906B-8300D3F5F7AF}" srcId="{D810826F-7D00-4B03-8479-CDDB7B4AF7AF}" destId="{0D386450-C40F-40F3-ABD6-CC6D52CA11F1}" srcOrd="3" destOrd="0" parTransId="{D0277701-2072-4460-A5AA-E77F8760CC32}" sibTransId="{DFE44135-5DA9-483F-8A55-63F335CD24E2}"/>
    <dgm:cxn modelId="{BE684EF4-AB41-43F9-94D4-1F78D30044A9}" type="presOf" srcId="{D810826F-7D00-4B03-8479-CDDB7B4AF7AF}" destId="{50C2661A-D9EC-4D45-A634-FEEFF3610FCE}" srcOrd="0" destOrd="0" presId="urn:microsoft.com/office/officeart/2005/8/layout/list1"/>
    <dgm:cxn modelId="{4028AE1E-4CB9-4457-BB3F-8990BF262DE2}" type="presParOf" srcId="{50C2661A-D9EC-4D45-A634-FEEFF3610FCE}" destId="{4E36EFA2-82FF-459D-992C-8BF2064EAF4F}" srcOrd="0" destOrd="0" presId="urn:microsoft.com/office/officeart/2005/8/layout/list1"/>
    <dgm:cxn modelId="{7EB48005-B484-4187-A22A-D69B930C55C9}" type="presParOf" srcId="{4E36EFA2-82FF-459D-992C-8BF2064EAF4F}" destId="{B8F0EA4C-5F7C-4F39-95F5-BAEF5F66E57C}" srcOrd="0" destOrd="0" presId="urn:microsoft.com/office/officeart/2005/8/layout/list1"/>
    <dgm:cxn modelId="{8C4BD841-63E9-4B8D-8025-AA5382D83F3E}" type="presParOf" srcId="{4E36EFA2-82FF-459D-992C-8BF2064EAF4F}" destId="{06C8FFAE-1CB8-48AF-A991-597D598E4A28}" srcOrd="1" destOrd="0" presId="urn:microsoft.com/office/officeart/2005/8/layout/list1"/>
    <dgm:cxn modelId="{AB007777-7771-4122-A3CE-D76C3026A44E}" type="presParOf" srcId="{50C2661A-D9EC-4D45-A634-FEEFF3610FCE}" destId="{04E82EA4-F0EF-4B9B-B3EE-E8C5A1E735E4}" srcOrd="1" destOrd="0" presId="urn:microsoft.com/office/officeart/2005/8/layout/list1"/>
    <dgm:cxn modelId="{8BC50A1D-2164-40F1-A154-B1A4A0FB21F3}" type="presParOf" srcId="{50C2661A-D9EC-4D45-A634-FEEFF3610FCE}" destId="{003220EB-8DF9-4FA3-AF2D-D3F0C452501F}" srcOrd="2" destOrd="0" presId="urn:microsoft.com/office/officeart/2005/8/layout/list1"/>
    <dgm:cxn modelId="{B1BB053A-43C7-4A20-A9CD-CCE2C978E5C4}" type="presParOf" srcId="{50C2661A-D9EC-4D45-A634-FEEFF3610FCE}" destId="{BDA4E2CB-EB84-451D-A965-2667DF9018B8}" srcOrd="3" destOrd="0" presId="urn:microsoft.com/office/officeart/2005/8/layout/list1"/>
    <dgm:cxn modelId="{DF463B4C-23B1-4FA6-97EA-DFC46532C812}" type="presParOf" srcId="{50C2661A-D9EC-4D45-A634-FEEFF3610FCE}" destId="{A4B4F50A-DC61-453D-828B-A500F8C56AA4}" srcOrd="4" destOrd="0" presId="urn:microsoft.com/office/officeart/2005/8/layout/list1"/>
    <dgm:cxn modelId="{2322E006-7AF3-43E9-9F50-08CCE0BE5196}" type="presParOf" srcId="{A4B4F50A-DC61-453D-828B-A500F8C56AA4}" destId="{F96B6F8F-CF61-4C94-A976-71BA67F05120}" srcOrd="0" destOrd="0" presId="urn:microsoft.com/office/officeart/2005/8/layout/list1"/>
    <dgm:cxn modelId="{577BE383-D2E9-4723-80D3-A879E7CB7A95}" type="presParOf" srcId="{A4B4F50A-DC61-453D-828B-A500F8C56AA4}" destId="{BCCB34D6-EFDF-48D2-A698-660892364FCC}" srcOrd="1" destOrd="0" presId="urn:microsoft.com/office/officeart/2005/8/layout/list1"/>
    <dgm:cxn modelId="{9724CBBA-5C67-4350-8514-5864491323CF}" type="presParOf" srcId="{50C2661A-D9EC-4D45-A634-FEEFF3610FCE}" destId="{C4FCD106-B3B0-4EEE-9D58-F4DA3AF5FC10}" srcOrd="5" destOrd="0" presId="urn:microsoft.com/office/officeart/2005/8/layout/list1"/>
    <dgm:cxn modelId="{BAC3C47F-FB7C-47EB-B952-CBF8D8FDAC18}" type="presParOf" srcId="{50C2661A-D9EC-4D45-A634-FEEFF3610FCE}" destId="{51003E88-53F7-47ED-93A0-B460D4DDEF75}" srcOrd="6" destOrd="0" presId="urn:microsoft.com/office/officeart/2005/8/layout/list1"/>
    <dgm:cxn modelId="{4DE82FD2-BBCB-48FC-9345-8106E16DA298}" type="presParOf" srcId="{50C2661A-D9EC-4D45-A634-FEEFF3610FCE}" destId="{C9CD4381-D64F-4C70-A573-3BC1E5BF0D32}" srcOrd="7" destOrd="0" presId="urn:microsoft.com/office/officeart/2005/8/layout/list1"/>
    <dgm:cxn modelId="{9F9C3A8A-690C-459D-A95D-E8331F7D4187}" type="presParOf" srcId="{50C2661A-D9EC-4D45-A634-FEEFF3610FCE}" destId="{269DFDF0-C6D0-4101-9DC8-F95C8223F539}" srcOrd="8" destOrd="0" presId="urn:microsoft.com/office/officeart/2005/8/layout/list1"/>
    <dgm:cxn modelId="{B2B7EEE4-502C-45C4-B600-8F0103ACC62C}" type="presParOf" srcId="{269DFDF0-C6D0-4101-9DC8-F95C8223F539}" destId="{097BDC14-DB3D-4AEF-92BA-577BE2C00AF0}" srcOrd="0" destOrd="0" presId="urn:microsoft.com/office/officeart/2005/8/layout/list1"/>
    <dgm:cxn modelId="{4A505FAE-5818-4ED3-B205-5FB3BD7A9C84}" type="presParOf" srcId="{269DFDF0-C6D0-4101-9DC8-F95C8223F539}" destId="{41EC8E9B-6217-497B-A07E-EF995ED9E268}" srcOrd="1" destOrd="0" presId="urn:microsoft.com/office/officeart/2005/8/layout/list1"/>
    <dgm:cxn modelId="{4AAF506C-8A60-413E-9C24-1D5DF7F57303}" type="presParOf" srcId="{50C2661A-D9EC-4D45-A634-FEEFF3610FCE}" destId="{0164383D-8FEF-404E-9D7B-020D61FD16F0}" srcOrd="9" destOrd="0" presId="urn:microsoft.com/office/officeart/2005/8/layout/list1"/>
    <dgm:cxn modelId="{B4B94CD9-ECBC-48DE-AA0F-2FE419E93819}" type="presParOf" srcId="{50C2661A-D9EC-4D45-A634-FEEFF3610FCE}" destId="{3203BE49-E4BF-4B64-B3DB-D69896CA4535}" srcOrd="10" destOrd="0" presId="urn:microsoft.com/office/officeart/2005/8/layout/list1"/>
    <dgm:cxn modelId="{9AB49B49-97C0-494D-8AEC-D27B9A63EF90}" type="presParOf" srcId="{50C2661A-D9EC-4D45-A634-FEEFF3610FCE}" destId="{5F6221A6-5B16-4D79-A6A8-18E801030EA7}" srcOrd="11" destOrd="0" presId="urn:microsoft.com/office/officeart/2005/8/layout/list1"/>
    <dgm:cxn modelId="{859ACCA1-EFE8-4A9A-9753-DE8C8CEC2CCE}" type="presParOf" srcId="{50C2661A-D9EC-4D45-A634-FEEFF3610FCE}" destId="{4326675F-C5C0-4C49-966E-B902EE756F6A}" srcOrd="12" destOrd="0" presId="urn:microsoft.com/office/officeart/2005/8/layout/list1"/>
    <dgm:cxn modelId="{E6890442-62BC-40FD-89D3-FC678B538A30}" type="presParOf" srcId="{4326675F-C5C0-4C49-966E-B902EE756F6A}" destId="{DDC14689-2E90-41DB-8092-4B34A5C469F8}" srcOrd="0" destOrd="0" presId="urn:microsoft.com/office/officeart/2005/8/layout/list1"/>
    <dgm:cxn modelId="{BAADE564-43F0-4249-8B17-FC4D62208628}" type="presParOf" srcId="{4326675F-C5C0-4C49-966E-B902EE756F6A}" destId="{3F8DDB65-C5AD-4DD4-8967-8FCAA4109D0A}" srcOrd="1" destOrd="0" presId="urn:microsoft.com/office/officeart/2005/8/layout/list1"/>
    <dgm:cxn modelId="{41ADD361-6F67-459C-AF23-42BD21CB736E}" type="presParOf" srcId="{50C2661A-D9EC-4D45-A634-FEEFF3610FCE}" destId="{B7175085-8BDF-4043-BEE7-98AB303E5F8F}" srcOrd="13" destOrd="0" presId="urn:microsoft.com/office/officeart/2005/8/layout/list1"/>
    <dgm:cxn modelId="{2D8F0E14-443D-472D-9CAC-F243DAEE423B}" type="presParOf" srcId="{50C2661A-D9EC-4D45-A634-FEEFF3610FCE}" destId="{F4B46662-1E7E-4029-BEC6-A831BDEEB9D7}" srcOrd="14" destOrd="0" presId="urn:microsoft.com/office/officeart/2005/8/layout/list1"/>
    <dgm:cxn modelId="{EA3BBB25-1EB3-489F-A8EB-7631F9D26251}" type="presParOf" srcId="{50C2661A-D9EC-4D45-A634-FEEFF3610FCE}" destId="{E95A55CD-3E91-4AFA-AAA4-E6B6436031C3}" srcOrd="15" destOrd="0" presId="urn:microsoft.com/office/officeart/2005/8/layout/list1"/>
    <dgm:cxn modelId="{C6828CFF-197B-4662-AA66-1F84F422FA12}" type="presParOf" srcId="{50C2661A-D9EC-4D45-A634-FEEFF3610FCE}" destId="{F41930FB-BE0A-49DD-837C-0C8BEF96EBA9}" srcOrd="16" destOrd="0" presId="urn:microsoft.com/office/officeart/2005/8/layout/list1"/>
    <dgm:cxn modelId="{19119333-080B-4945-BC97-0EECFE3287D4}" type="presParOf" srcId="{F41930FB-BE0A-49DD-837C-0C8BEF96EBA9}" destId="{D55F3A4B-154F-4A68-9620-6BB250B12F2B}" srcOrd="0" destOrd="0" presId="urn:microsoft.com/office/officeart/2005/8/layout/list1"/>
    <dgm:cxn modelId="{6508B5FB-BD4D-4EDD-8380-812FEC8FF072}" type="presParOf" srcId="{F41930FB-BE0A-49DD-837C-0C8BEF96EBA9}" destId="{2E83CAE7-111D-4D99-AFD4-C3662D5C0292}" srcOrd="1" destOrd="0" presId="urn:microsoft.com/office/officeart/2005/8/layout/list1"/>
    <dgm:cxn modelId="{9C87475C-7C29-42A8-99BA-2E1C578CF81F}" type="presParOf" srcId="{50C2661A-D9EC-4D45-A634-FEEFF3610FCE}" destId="{BEE8C135-497D-48F2-A3EB-8369F7B4915E}" srcOrd="17" destOrd="0" presId="urn:microsoft.com/office/officeart/2005/8/layout/list1"/>
    <dgm:cxn modelId="{B5A51A77-5348-4C9D-B571-5EAD9B2A7FF7}" type="presParOf" srcId="{50C2661A-D9EC-4D45-A634-FEEFF3610FCE}" destId="{938C3279-8CB8-4A52-B613-D190BD585F88}" srcOrd="18" destOrd="0" presId="urn:microsoft.com/office/officeart/2005/8/layout/list1"/>
    <dgm:cxn modelId="{249F6307-9F7C-4CFA-9FF3-2AD0AAC7DEAC}" type="presParOf" srcId="{50C2661A-D9EC-4D45-A634-FEEFF3610FCE}" destId="{31CEC2F4-A4CE-4807-80F5-5BA6AAA8A152}" srcOrd="19" destOrd="0" presId="urn:microsoft.com/office/officeart/2005/8/layout/list1"/>
    <dgm:cxn modelId="{39680988-BFCA-466C-8373-BADEB50BA9EE}" type="presParOf" srcId="{50C2661A-D9EC-4D45-A634-FEEFF3610FCE}" destId="{E4FA884D-DD80-45E7-AEB3-617624511D8D}" srcOrd="20" destOrd="0" presId="urn:microsoft.com/office/officeart/2005/8/layout/list1"/>
    <dgm:cxn modelId="{50EF7300-EE87-45B6-A432-38C87800314E}" type="presParOf" srcId="{E4FA884D-DD80-45E7-AEB3-617624511D8D}" destId="{D8213771-B293-4C13-BE39-F2D7A8C5C64E}" srcOrd="0" destOrd="0" presId="urn:microsoft.com/office/officeart/2005/8/layout/list1"/>
    <dgm:cxn modelId="{027C7024-E191-4974-B327-92446FF0BDDD}" type="presParOf" srcId="{E4FA884D-DD80-45E7-AEB3-617624511D8D}" destId="{B9C18B1B-9F87-4C41-B24B-1A6B29D09C82}" srcOrd="1" destOrd="0" presId="urn:microsoft.com/office/officeart/2005/8/layout/list1"/>
    <dgm:cxn modelId="{763B831B-397E-4E7A-AD6C-15542EEF6D91}" type="presParOf" srcId="{50C2661A-D9EC-4D45-A634-FEEFF3610FCE}" destId="{E0975EBB-807B-4A94-B2F4-D1D1954280E5}" srcOrd="21" destOrd="0" presId="urn:microsoft.com/office/officeart/2005/8/layout/list1"/>
    <dgm:cxn modelId="{65AD122E-01EE-44B0-9899-FF3841C9E98B}" type="presParOf" srcId="{50C2661A-D9EC-4D45-A634-FEEFF3610FCE}" destId="{A3C6AAC5-1D02-435D-98A1-6E980DB59B92}" srcOrd="22" destOrd="0" presId="urn:microsoft.com/office/officeart/2005/8/layout/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03220EB-8DF9-4FA3-AF2D-D3F0C452501F}">
      <dsp:nvSpPr>
        <dsp:cNvPr id="0" name=""/>
        <dsp:cNvSpPr/>
      </dsp:nvSpPr>
      <dsp:spPr>
        <a:xfrm>
          <a:off x="0" y="328639"/>
          <a:ext cx="5607050" cy="4536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6C8FFAE-1CB8-48AF-A991-597D598E4A28}">
      <dsp:nvSpPr>
        <dsp:cNvPr id="0" name=""/>
        <dsp:cNvSpPr/>
      </dsp:nvSpPr>
      <dsp:spPr>
        <a:xfrm>
          <a:off x="280352" y="62959"/>
          <a:ext cx="3924935" cy="531360"/>
        </a:xfrm>
        <a:prstGeom prst="roundRect">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rtl="0">
            <a:lnSpc>
              <a:spcPct val="90000"/>
            </a:lnSpc>
            <a:spcBef>
              <a:spcPct val="0"/>
            </a:spcBef>
            <a:spcAft>
              <a:spcPct val="35000"/>
            </a:spcAft>
            <a:buNone/>
          </a:pPr>
          <a:r>
            <a:rPr lang="en-US" sz="1800" kern="1200" dirty="0"/>
            <a:t>CLABSI:</a:t>
          </a:r>
          <a:r>
            <a:rPr lang="en-US" sz="1800" kern="1200" dirty="0">
              <a:latin typeface="Gill Sans MT" panose="020B0502020104020203"/>
            </a:rPr>
            <a:t> 0</a:t>
          </a:r>
          <a:r>
            <a:rPr lang="en-US" sz="1800" kern="1200" dirty="0"/>
            <a:t> for 2026</a:t>
          </a:r>
        </a:p>
      </dsp:txBody>
      <dsp:txXfrm>
        <a:off x="306291" y="88898"/>
        <a:ext cx="3873057" cy="479482"/>
      </dsp:txXfrm>
    </dsp:sp>
    <dsp:sp modelId="{51003E88-53F7-47ED-93A0-B460D4DDEF75}">
      <dsp:nvSpPr>
        <dsp:cNvPr id="0" name=""/>
        <dsp:cNvSpPr/>
      </dsp:nvSpPr>
      <dsp:spPr>
        <a:xfrm>
          <a:off x="0" y="1145119"/>
          <a:ext cx="5607050" cy="453600"/>
        </a:xfrm>
        <a:prstGeom prst="rect">
          <a:avLst/>
        </a:prstGeom>
        <a:solidFill>
          <a:schemeClr val="lt1">
            <a:alpha val="90000"/>
            <a:hueOff val="0"/>
            <a:satOff val="0"/>
            <a:lumOff val="0"/>
            <a:alphaOff val="0"/>
          </a:schemeClr>
        </a:solidFill>
        <a:ln w="6350" cap="flat" cmpd="sng" algn="ctr">
          <a:solidFill>
            <a:schemeClr val="accent3">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CCB34D6-EFDF-48D2-A698-660892364FCC}">
      <dsp:nvSpPr>
        <dsp:cNvPr id="0" name=""/>
        <dsp:cNvSpPr/>
      </dsp:nvSpPr>
      <dsp:spPr>
        <a:xfrm>
          <a:off x="280352" y="879439"/>
          <a:ext cx="3924935" cy="531360"/>
        </a:xfrm>
        <a:prstGeom prst="roundRect">
          <a:avLst/>
        </a:prstGeom>
        <a:gradFill rotWithShape="0">
          <a:gsLst>
            <a:gs pos="0">
              <a:schemeClr val="accent3">
                <a:hueOff val="0"/>
                <a:satOff val="0"/>
                <a:lumOff val="0"/>
                <a:alphaOff val="0"/>
                <a:tint val="97000"/>
                <a:satMod val="100000"/>
                <a:lumMod val="102000"/>
              </a:schemeClr>
            </a:gs>
            <a:gs pos="50000">
              <a:schemeClr val="accent3">
                <a:hueOff val="0"/>
                <a:satOff val="0"/>
                <a:lumOff val="0"/>
                <a:alphaOff val="0"/>
                <a:shade val="100000"/>
                <a:satMod val="103000"/>
                <a:lumMod val="100000"/>
              </a:schemeClr>
            </a:gs>
            <a:gs pos="100000">
              <a:schemeClr val="accent3">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rtl="0">
            <a:lnSpc>
              <a:spcPct val="90000"/>
            </a:lnSpc>
            <a:spcBef>
              <a:spcPct val="0"/>
            </a:spcBef>
            <a:spcAft>
              <a:spcPct val="35000"/>
            </a:spcAft>
            <a:buNone/>
          </a:pPr>
          <a:r>
            <a:rPr lang="en-US" sz="1800" kern="1200" dirty="0"/>
            <a:t>CAUTI:</a:t>
          </a:r>
          <a:r>
            <a:rPr lang="en-US" sz="1800" kern="1200" dirty="0">
              <a:latin typeface="Gill Sans MT" panose="020B0502020104020203"/>
            </a:rPr>
            <a:t> 0</a:t>
          </a:r>
          <a:r>
            <a:rPr lang="en-US" sz="1800" kern="1200" dirty="0"/>
            <a:t> for 2026</a:t>
          </a:r>
          <a:endParaRPr lang="en-US" sz="1800" kern="1200" dirty="0">
            <a:latin typeface="Gill Sans MT" panose="020B0502020104020203"/>
          </a:endParaRPr>
        </a:p>
      </dsp:txBody>
      <dsp:txXfrm>
        <a:off x="306291" y="905378"/>
        <a:ext cx="3873057" cy="479482"/>
      </dsp:txXfrm>
    </dsp:sp>
    <dsp:sp modelId="{3203BE49-E4BF-4B64-B3DB-D69896CA4535}">
      <dsp:nvSpPr>
        <dsp:cNvPr id="0" name=""/>
        <dsp:cNvSpPr/>
      </dsp:nvSpPr>
      <dsp:spPr>
        <a:xfrm>
          <a:off x="0" y="1961599"/>
          <a:ext cx="5607050" cy="453600"/>
        </a:xfrm>
        <a:prstGeom prst="rect">
          <a:avLst/>
        </a:prstGeom>
        <a:solidFill>
          <a:schemeClr val="lt1">
            <a:alpha val="90000"/>
            <a:hueOff val="0"/>
            <a:satOff val="0"/>
            <a:lumOff val="0"/>
            <a:alphaOff val="0"/>
          </a:schemeClr>
        </a:solidFill>
        <a:ln w="6350" cap="flat" cmpd="sng" algn="ctr">
          <a:solidFill>
            <a:schemeClr val="accent4">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41EC8E9B-6217-497B-A07E-EF995ED9E268}">
      <dsp:nvSpPr>
        <dsp:cNvPr id="0" name=""/>
        <dsp:cNvSpPr/>
      </dsp:nvSpPr>
      <dsp:spPr>
        <a:xfrm>
          <a:off x="280352" y="1695919"/>
          <a:ext cx="3924935" cy="531360"/>
        </a:xfrm>
        <a:prstGeom prst="roundRect">
          <a:avLst/>
        </a:prstGeom>
        <a:gradFill rotWithShape="0">
          <a:gsLst>
            <a:gs pos="0">
              <a:schemeClr val="accent4">
                <a:hueOff val="0"/>
                <a:satOff val="0"/>
                <a:lumOff val="0"/>
                <a:alphaOff val="0"/>
                <a:tint val="97000"/>
                <a:satMod val="100000"/>
                <a:lumMod val="102000"/>
              </a:schemeClr>
            </a:gs>
            <a:gs pos="50000">
              <a:schemeClr val="accent4">
                <a:hueOff val="0"/>
                <a:satOff val="0"/>
                <a:lumOff val="0"/>
                <a:alphaOff val="0"/>
                <a:shade val="100000"/>
                <a:satMod val="103000"/>
                <a:lumMod val="100000"/>
              </a:schemeClr>
            </a:gs>
            <a:gs pos="100000">
              <a:schemeClr val="accent4">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Gill Sans MT" panose="020B0502020104020203"/>
            </a:rPr>
            <a:t>UE: 2 for 2026</a:t>
          </a:r>
        </a:p>
      </dsp:txBody>
      <dsp:txXfrm>
        <a:off x="306291" y="1721858"/>
        <a:ext cx="3873057" cy="479482"/>
      </dsp:txXfrm>
    </dsp:sp>
    <dsp:sp modelId="{F4B46662-1E7E-4029-BEC6-A831BDEEB9D7}">
      <dsp:nvSpPr>
        <dsp:cNvPr id="0" name=""/>
        <dsp:cNvSpPr/>
      </dsp:nvSpPr>
      <dsp:spPr>
        <a:xfrm>
          <a:off x="0" y="2778080"/>
          <a:ext cx="5607050" cy="453600"/>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3F8DDB65-C5AD-4DD4-8967-8FCAA4109D0A}">
      <dsp:nvSpPr>
        <dsp:cNvPr id="0" name=""/>
        <dsp:cNvSpPr/>
      </dsp:nvSpPr>
      <dsp:spPr>
        <a:xfrm>
          <a:off x="280352" y="2512399"/>
          <a:ext cx="3924935" cy="531360"/>
        </a:xfrm>
        <a:prstGeom prst="roundRect">
          <a:avLst/>
        </a:prstGeom>
        <a:gradFill rotWithShape="0">
          <a:gsLst>
            <a:gs pos="0">
              <a:schemeClr val="accent5">
                <a:hueOff val="0"/>
                <a:satOff val="0"/>
                <a:lumOff val="0"/>
                <a:alphaOff val="0"/>
                <a:tint val="97000"/>
                <a:satMod val="100000"/>
                <a:lumMod val="102000"/>
              </a:schemeClr>
            </a:gs>
            <a:gs pos="50000">
              <a:schemeClr val="accent5">
                <a:hueOff val="0"/>
                <a:satOff val="0"/>
                <a:lumOff val="0"/>
                <a:alphaOff val="0"/>
                <a:shade val="100000"/>
                <a:satMod val="103000"/>
                <a:lumMod val="100000"/>
              </a:schemeClr>
            </a:gs>
            <a:gs pos="100000">
              <a:schemeClr val="accent5">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Gill Sans MT" panose="020B0502020104020203"/>
            </a:rPr>
            <a:t>UD: 4 for 2026</a:t>
          </a:r>
        </a:p>
      </dsp:txBody>
      <dsp:txXfrm>
        <a:off x="306291" y="2538338"/>
        <a:ext cx="3873057" cy="479482"/>
      </dsp:txXfrm>
    </dsp:sp>
    <dsp:sp modelId="{938C3279-8CB8-4A52-B613-D190BD585F88}">
      <dsp:nvSpPr>
        <dsp:cNvPr id="0" name=""/>
        <dsp:cNvSpPr/>
      </dsp:nvSpPr>
      <dsp:spPr>
        <a:xfrm>
          <a:off x="0" y="3594560"/>
          <a:ext cx="5607050" cy="453600"/>
        </a:xfrm>
        <a:prstGeom prst="rect">
          <a:avLst/>
        </a:prstGeom>
        <a:solidFill>
          <a:schemeClr val="lt1">
            <a:alpha val="90000"/>
            <a:hueOff val="0"/>
            <a:satOff val="0"/>
            <a:lumOff val="0"/>
            <a:alphaOff val="0"/>
          </a:schemeClr>
        </a:solidFill>
        <a:ln w="6350" cap="flat" cmpd="sng" algn="ctr">
          <a:solidFill>
            <a:schemeClr val="accent6">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2E83CAE7-111D-4D99-AFD4-C3662D5C0292}">
      <dsp:nvSpPr>
        <dsp:cNvPr id="0" name=""/>
        <dsp:cNvSpPr/>
      </dsp:nvSpPr>
      <dsp:spPr>
        <a:xfrm>
          <a:off x="280352" y="3328880"/>
          <a:ext cx="3924935" cy="531360"/>
        </a:xfrm>
        <a:prstGeom prst="roundRect">
          <a:avLst/>
        </a:prstGeom>
        <a:gradFill rotWithShape="0">
          <a:gsLst>
            <a:gs pos="0">
              <a:schemeClr val="accent6">
                <a:hueOff val="0"/>
                <a:satOff val="0"/>
                <a:lumOff val="0"/>
                <a:alphaOff val="0"/>
                <a:tint val="97000"/>
                <a:satMod val="100000"/>
                <a:lumMod val="102000"/>
              </a:schemeClr>
            </a:gs>
            <a:gs pos="50000">
              <a:schemeClr val="accent6">
                <a:hueOff val="0"/>
                <a:satOff val="0"/>
                <a:lumOff val="0"/>
                <a:alphaOff val="0"/>
                <a:shade val="100000"/>
                <a:satMod val="103000"/>
                <a:lumMod val="100000"/>
              </a:schemeClr>
            </a:gs>
            <a:gs pos="100000">
              <a:schemeClr val="accent6">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dirty="0">
              <a:latin typeface="Gill Sans MT" panose="020B0502020104020203"/>
            </a:rPr>
            <a:t>HAPI: 11 for 2026</a:t>
          </a:r>
        </a:p>
      </dsp:txBody>
      <dsp:txXfrm>
        <a:off x="306291" y="3354819"/>
        <a:ext cx="3873057" cy="479482"/>
      </dsp:txXfrm>
    </dsp:sp>
    <dsp:sp modelId="{A3C6AAC5-1D02-435D-98A1-6E980DB59B92}">
      <dsp:nvSpPr>
        <dsp:cNvPr id="0" name=""/>
        <dsp:cNvSpPr/>
      </dsp:nvSpPr>
      <dsp:spPr>
        <a:xfrm>
          <a:off x="0" y="4411040"/>
          <a:ext cx="5607050" cy="453600"/>
        </a:xfrm>
        <a:prstGeom prst="rect">
          <a:avLst/>
        </a:prstGeom>
        <a:solidFill>
          <a:schemeClr val="lt1">
            <a:alpha val="90000"/>
            <a:hueOff val="0"/>
            <a:satOff val="0"/>
            <a:lumOff val="0"/>
            <a:alphaOff val="0"/>
          </a:schemeClr>
        </a:solidFill>
        <a:ln w="6350" cap="flat" cmpd="sng" algn="ctr">
          <a:solidFill>
            <a:schemeClr val="accent2">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B9C18B1B-9F87-4C41-B24B-1A6B29D09C82}">
      <dsp:nvSpPr>
        <dsp:cNvPr id="0" name=""/>
        <dsp:cNvSpPr/>
      </dsp:nvSpPr>
      <dsp:spPr>
        <a:xfrm>
          <a:off x="280352" y="4145360"/>
          <a:ext cx="3924935" cy="531360"/>
        </a:xfrm>
        <a:prstGeom prst="roundRect">
          <a:avLst/>
        </a:prstGeom>
        <a:gradFill rotWithShape="0">
          <a:gsLst>
            <a:gs pos="0">
              <a:schemeClr val="accent2">
                <a:hueOff val="0"/>
                <a:satOff val="0"/>
                <a:lumOff val="0"/>
                <a:alphaOff val="0"/>
                <a:tint val="97000"/>
                <a:satMod val="100000"/>
                <a:lumMod val="102000"/>
              </a:schemeClr>
            </a:gs>
            <a:gs pos="50000">
              <a:schemeClr val="accent2">
                <a:hueOff val="0"/>
                <a:satOff val="0"/>
                <a:lumOff val="0"/>
                <a:alphaOff val="0"/>
                <a:shade val="100000"/>
                <a:satMod val="103000"/>
                <a:lumMod val="100000"/>
              </a:schemeClr>
            </a:gs>
            <a:gs pos="100000">
              <a:schemeClr val="accent2">
                <a:hueOff val="0"/>
                <a:satOff val="0"/>
                <a:lumOff val="0"/>
                <a:alphaOff val="0"/>
                <a:shade val="93000"/>
                <a:satMod val="110000"/>
                <a:lumMod val="99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148353" tIns="0" rIns="148353" bIns="0" numCol="1" spcCol="1270" anchor="ctr" anchorCtr="0">
          <a:noAutofit/>
        </a:bodyPr>
        <a:lstStyle/>
        <a:p>
          <a:pPr marL="0" lvl="0" indent="0" algn="l" defTabSz="800100">
            <a:lnSpc>
              <a:spcPct val="90000"/>
            </a:lnSpc>
            <a:spcBef>
              <a:spcPct val="0"/>
            </a:spcBef>
            <a:spcAft>
              <a:spcPct val="35000"/>
            </a:spcAft>
            <a:buNone/>
          </a:pPr>
          <a:r>
            <a:rPr lang="en-US" sz="1800" kern="1200" dirty="0"/>
            <a:t>Falls: 2 for 2026</a:t>
          </a:r>
        </a:p>
      </dsp:txBody>
      <dsp:txXfrm>
        <a:off x="306291" y="4171299"/>
        <a:ext cx="3873057" cy="47948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1T23:13:20.400"/>
    </inkml:context>
    <inkml:brush xml:id="br0">
      <inkml:brushProperty name="width" value="0.035" units="cm"/>
      <inkml:brushProperty name="height" value="0.035" units="cm"/>
      <inkml:brushProperty name="color" value="#E71224"/>
    </inkml:brush>
  </inkml:definitions>
  <inkml:trace contextRef="#ctx0" brushRef="#br0">460 463 24575,'-1'-4'0,"0"1"0,0 0 0,-1 0 0,1 0 0,-1 1 0,0-1 0,0 0 0,1 1 0,-2-1 0,1 1 0,0-1 0,0 1 0,-1 0 0,-3-2 0,-4-6 0,3 3 0,-20-21 0,0 1 0,-2 1 0,-52-35 0,62 49 0,1-1 0,0 0 0,1-2 0,1 0 0,0 0 0,1-1 0,1-1 0,0-1 0,1 0 0,1-1 0,1 0 0,-10-25 0,19 41 0,1 0 0,-1 0 0,0 0 0,0 0 0,0 0 0,-4-4 0,6 7 0,-1 0 0,1 0 0,0-1 0,0 1 0,-1 0 0,1 0 0,0-1 0,-1 1 0,1 0 0,-1 0 0,1 0 0,0 0 0,-1 0 0,1-1 0,-1 1 0,1 0 0,0 0 0,-1 0 0,1 0 0,-1 0 0,1 0 0,0 0 0,-1 0 0,0 1 0,1-1 0,-1 1 0,0-1 0,1 1 0,-1-1 0,1 1 0,-1 0 0,1-1 0,-1 1 0,1 0 0,-1 0 0,1-1 0,0 1 0,-1 0 0,1 0 0,0-1 0,0 1 0,-1 1 0,-2 21 0,0 0 0,1 0 0,1 1 0,4 36 0,-1-7 0,-1 101-1365,-1-128-5461</inkml:trace>
</inkml:ink>
</file>

<file path=ppt/ink/ink10.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1T19:27:51.944"/>
    </inkml:context>
    <inkml:brush xml:id="br0">
      <inkml:brushProperty name="width" value="0.1" units="cm"/>
      <inkml:brushProperty name="height" value="0.1" units="cm"/>
      <inkml:brushProperty name="color" value="#E71224"/>
    </inkml:brush>
  </inkml:definitions>
  <inkml:trace contextRef="#ctx0" brushRef="#br0">351 0 24575,'-4'0'0,"-6"0"0,-10 5 0,-5 9 0,-4 7 0,-4 9 0,-10 11 0,-2 0 0,-6-4 0,1-3 0,9-8-8191</inkml:trace>
</inkml:ink>
</file>

<file path=ppt/ink/ink1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1T19:27:53.116"/>
    </inkml:context>
    <inkml:brush xml:id="br0">
      <inkml:brushProperty name="width" value="0.1" units="cm"/>
      <inkml:brushProperty name="height" value="0.1" units="cm"/>
      <inkml:brushProperty name="color" value="#E71224"/>
    </inkml:brush>
  </inkml:definitions>
  <inkml:trace contextRef="#ctx0" brushRef="#br0">1 1 24575,'5'0'0,"0"0"0,0 0 0,0 1 0,0-1 0,0 1 0,0 0 0,0 1 0,0-1 0,0 1 0,0 0 0,-1 0 0,1 1 0,6 4 0,-4-1 0,0 1 0,0 0 0,-1 1 0,0-1 0,0 1 0,6 11 0,2 2 0,-1 0 0,-1 2 0,-1-1 0,-1 2 0,-1-1 0,-1 1 0,-1 1 0,-1-1 0,-1 1 0,-1 0 0,-1 0 0,-1 40 0,-4 9-1365,1-53-5461</inkml:trace>
</inkml:ink>
</file>

<file path=ppt/ink/ink1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1T19:27:55.488"/>
    </inkml:context>
    <inkml:brush xml:id="br0">
      <inkml:brushProperty name="width" value="0.1" units="cm"/>
      <inkml:brushProperty name="height" value="0.1" units="cm"/>
      <inkml:brushProperty name="color" value="#E71224"/>
    </inkml:brush>
  </inkml:definitions>
  <inkml:trace contextRef="#ctx0" brushRef="#br0">36 0 24575,'1'0'0,"0"1"0,0-1 0,0 1 0,0-1 0,0 1 0,-1-1 0,1 1 0,0-1 0,0 1 0,0 0 0,0 0 0,-1-1 0,1 1 0,0 0 0,-1 0 0,1 0 0,-1 0 0,1 0 0,-1 0 0,1 0 0,-1 0 0,0 0 0,1 0 0,-1 0 0,0 0 0,0 2 0,5 34 0,-4-32 0,4 347 0,-8-191 0,2-139-127,-2 0-1,0 0 1,-1-1-1,-2 1 1,0-1-1,-17 38 1,18-46-346,-4 9-6353</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1T23:13:22.517"/>
    </inkml:context>
    <inkml:brush xml:id="br0">
      <inkml:brushProperty name="width" value="0.035" units="cm"/>
      <inkml:brushProperty name="height" value="0.035" units="cm"/>
      <inkml:brushProperty name="color" value="#E71224"/>
    </inkml:brush>
  </inkml:definitions>
  <inkml:trace contextRef="#ctx0" brushRef="#br0">0 124 24575,'0'-3'0,"1"-1"0,-1 1 0,1 0 0,-1 0 0,1-1 0,0 1 0,0 0 0,0 0 0,1 0 0,-1 0 0,1 0 0,0 0 0,-1 1 0,1-1 0,1 0 0,-1 1 0,0-1 0,1 1 0,-1 0 0,1 0 0,-1 0 0,1 0 0,0 1 0,4-3 0,7-2 0,1 0 0,0 1 0,31-7 0,-15 5 0,-8 1 0,1 1 0,0 2 0,34-2 0,76 7 0,-49 0 0,35-2-1365,-94 0-5461</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1T23:13:28.478"/>
    </inkml:context>
    <inkml:brush xml:id="br0">
      <inkml:brushProperty name="width" value="0.035" units="cm"/>
      <inkml:brushProperty name="height" value="0.035" units="cm"/>
      <inkml:brushProperty name="color" value="#E71224"/>
    </inkml:brush>
  </inkml:definitions>
  <inkml:trace contextRef="#ctx0" brushRef="#br0">0 1 24575,'0'0'-8191</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1T23:13:51.507"/>
    </inkml:context>
    <inkml:brush xml:id="br0">
      <inkml:brushProperty name="width" value="0.035" units="cm"/>
      <inkml:brushProperty name="height" value="0.035" units="cm"/>
      <inkml:brushProperty name="color" value="#E71224"/>
    </inkml:brush>
  </inkml:definitions>
  <inkml:trace contextRef="#ctx0" brushRef="#br0">1 1 24575</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1T19:27:38.378"/>
    </inkml:context>
    <inkml:brush xml:id="br0">
      <inkml:brushProperty name="width" value="0.1" units="cm"/>
      <inkml:brushProperty name="height" value="0.1" units="cm"/>
      <inkml:brushProperty name="color" value="#E71224"/>
    </inkml:brush>
  </inkml:definitions>
  <inkml:trace contextRef="#ctx0" brushRef="#br0">576 0 24575,'-23'0'0,"0"1"0,0 1 0,0 1 0,-27 7 0,36-6 0,0 1 0,1 0 0,-1 2 0,1-1 0,1 1 0,-1 1 0,-19 16 0,-255 227-1365,265-232-5461</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1T19:27:41.833"/>
    </inkml:context>
    <inkml:brush xml:id="br0">
      <inkml:brushProperty name="width" value="0.1" units="cm"/>
      <inkml:brushProperty name="height" value="0.1" units="cm"/>
      <inkml:brushProperty name="color" value="#E71224"/>
    </inkml:brush>
  </inkml:definitions>
  <inkml:trace contextRef="#ctx0" brushRef="#br0">432 84 24575,'0'-1'0,"-1"0"0,1-1 0,-1 1 0,1 0 0,-1 0 0,1 0 0,-1 0 0,0 0 0,0 0 0,1 1 0,-1-1 0,0 0 0,0 0 0,0 0 0,0 1 0,0-1 0,0 1 0,0-1 0,0 1 0,0-1 0,0 1 0,-1-1 0,1 1 0,0 0 0,0 0 0,0-1 0,-3 1 0,-37-4 0,36 4 0,-99 0 0,71 2 0,1-2 0,-1-1 0,-32-6 0,58 6-97,0-1-1,1 0 1,-1 0-1,1-1 1,0 0-1,0 0 1,0 0-1,0-1 1,0 0-1,1 0 1,0 0-1,0-1 0,-8-9 1</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1T19:27:44.108"/>
    </inkml:context>
    <inkml:brush xml:id="br0">
      <inkml:brushProperty name="width" value="0.1" units="cm"/>
      <inkml:brushProperty name="height" value="0.1" units="cm"/>
      <inkml:brushProperty name="color" value="#E71224"/>
    </inkml:brush>
  </inkml:definitions>
  <inkml:trace contextRef="#ctx0" brushRef="#br0">155 24 24575,'0'-5'0,"-4"0"0,-6-1 0,-5 2 0,-5 0 0,1 7 0,0 10 0,-1 4 0,2 6 0,5 5 0,4 1 0,4 0 0,3 0 0,1-1 0,1-1 0,1-1 0,0-5-8191</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1T19:27:49.650"/>
    </inkml:context>
    <inkml:brush xml:id="br0">
      <inkml:brushProperty name="width" value="0.1" units="cm"/>
      <inkml:brushProperty name="height" value="0.1" units="cm"/>
      <inkml:brushProperty name="color" value="#E71224"/>
    </inkml:brush>
  </inkml:definitions>
  <inkml:trace contextRef="#ctx0" brushRef="#br0">135 1 24575,'0'8'0,"0"8"0,0 5 0,0 3 0,0 2 0,0 0 0,0 1 0,-4 0 0,-6 3 0,-6-2 0,-4-3 0,-3-5 0,3-2 0,0-4 0,-1 0 0</inkml:trace>
</inkml:ink>
</file>

<file path=ppt/ink/ink9.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6-06-01T19:27:49.759"/>
    </inkml:context>
    <inkml:brush xml:id="br0">
      <inkml:brushProperty name="width" value="0.1" units="cm"/>
      <inkml:brushProperty name="height" value="0.1" units="cm"/>
      <inkml:brushProperty name="color" value="#E71224"/>
    </inkml:brush>
  </inkml:definitions>
  <inkml:trace contextRef="#ctx0" brushRef="#br0">0 0 24575,'0'0'-8191</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252ADF-0289-48B5-8237-7B29C0F7E415}" type="datetimeFigureOut">
              <a:rPr lang="en-US" smtClean="0"/>
              <a:t>6/2/2026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F3830F-DCE7-463F-923D-53DB140CB008}" type="slidenum">
              <a:rPr lang="en-US" smtClean="0"/>
              <a:t>‹#›</a:t>
            </a:fld>
            <a:endParaRPr lang="en-US"/>
          </a:p>
        </p:txBody>
      </p:sp>
    </p:spTree>
    <p:extLst>
      <p:ext uri="{BB962C8B-B14F-4D97-AF65-F5344CB8AC3E}">
        <p14:creationId xmlns:p14="http://schemas.microsoft.com/office/powerpoint/2010/main" val="145036464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6</a:t>
            </a:fld>
            <a:endParaRPr lang="en-US"/>
          </a:p>
        </p:txBody>
      </p:sp>
    </p:spTree>
    <p:extLst>
      <p:ext uri="{BB962C8B-B14F-4D97-AF65-F5344CB8AC3E}">
        <p14:creationId xmlns:p14="http://schemas.microsoft.com/office/powerpoint/2010/main" val="398780780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35</a:t>
            </a:fld>
            <a:endParaRPr lang="en-US"/>
          </a:p>
        </p:txBody>
      </p:sp>
    </p:spTree>
    <p:extLst>
      <p:ext uri="{BB962C8B-B14F-4D97-AF65-F5344CB8AC3E}">
        <p14:creationId xmlns:p14="http://schemas.microsoft.com/office/powerpoint/2010/main" val="4775577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39</a:t>
            </a:fld>
            <a:endParaRPr lang="en-US"/>
          </a:p>
        </p:txBody>
      </p:sp>
    </p:spTree>
    <p:extLst>
      <p:ext uri="{BB962C8B-B14F-4D97-AF65-F5344CB8AC3E}">
        <p14:creationId xmlns:p14="http://schemas.microsoft.com/office/powerpoint/2010/main" val="14216353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41</a:t>
            </a:fld>
            <a:endParaRPr lang="en-US"/>
          </a:p>
        </p:txBody>
      </p:sp>
    </p:spTree>
    <p:extLst>
      <p:ext uri="{BB962C8B-B14F-4D97-AF65-F5344CB8AC3E}">
        <p14:creationId xmlns:p14="http://schemas.microsoft.com/office/powerpoint/2010/main" val="19501112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C33C2-BEC4-89AE-4C10-05D665D59B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90F10AC-F4B8-E418-12A4-F0E4AB33056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548C9C-313D-D188-B03F-067E033946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F58AAAD-08A2-C3DC-4836-18D3E2426CC8}"/>
              </a:ext>
            </a:extLst>
          </p:cNvPr>
          <p:cNvSpPr>
            <a:spLocks noGrp="1"/>
          </p:cNvSpPr>
          <p:nvPr>
            <p:ph type="sldNum" sz="quarter" idx="5"/>
          </p:nvPr>
        </p:nvSpPr>
        <p:spPr/>
        <p:txBody>
          <a:bodyPr/>
          <a:lstStyle/>
          <a:p>
            <a:fld id="{FAF3830F-DCE7-463F-923D-53DB140CB008}" type="slidenum">
              <a:rPr lang="en-US" smtClean="0"/>
              <a:t>7</a:t>
            </a:fld>
            <a:endParaRPr lang="en-US"/>
          </a:p>
        </p:txBody>
      </p:sp>
    </p:spTree>
    <p:extLst>
      <p:ext uri="{BB962C8B-B14F-4D97-AF65-F5344CB8AC3E}">
        <p14:creationId xmlns:p14="http://schemas.microsoft.com/office/powerpoint/2010/main" val="16359512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7116BA-D194-4ABF-5252-BD7D5FA5D8B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B005F5-33E0-29B0-CA96-2E89EBDA63A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DBBE76-2162-F1EE-7168-5EBF40522A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363873-65EE-CFEA-C66F-F7D35B79871E}"/>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F3830F-DCE7-463F-923D-53DB140CB0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482421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0B4BE5-3619-6B18-13AF-0124E39BC89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C4FFA9-F03E-6076-F6A1-CA7A4A6E0A7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D6A539D-E2EB-311A-112D-A0852349C24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C609CBD-8571-6BC3-396A-B4AB148C10C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FAF3830F-DCE7-463F-923D-53DB140CB0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718393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13</a:t>
            </a:fld>
            <a:endParaRPr lang="en-US"/>
          </a:p>
        </p:txBody>
      </p:sp>
    </p:spTree>
    <p:extLst>
      <p:ext uri="{BB962C8B-B14F-4D97-AF65-F5344CB8AC3E}">
        <p14:creationId xmlns:p14="http://schemas.microsoft.com/office/powerpoint/2010/main" val="12980224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14</a:t>
            </a:fld>
            <a:endParaRPr lang="en-US"/>
          </a:p>
        </p:txBody>
      </p:sp>
    </p:spTree>
    <p:extLst>
      <p:ext uri="{BB962C8B-B14F-4D97-AF65-F5344CB8AC3E}">
        <p14:creationId xmlns:p14="http://schemas.microsoft.com/office/powerpoint/2010/main" val="20641766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15</a:t>
            </a:fld>
            <a:endParaRPr lang="en-US"/>
          </a:p>
        </p:txBody>
      </p:sp>
    </p:spTree>
    <p:extLst>
      <p:ext uri="{BB962C8B-B14F-4D97-AF65-F5344CB8AC3E}">
        <p14:creationId xmlns:p14="http://schemas.microsoft.com/office/powerpoint/2010/main" val="15702609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A71FB5-A6DC-2D86-D556-DD6ABA11596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5B7680F-29F5-19D2-BB33-53BCAFF5A6C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85C95AC-969B-BF77-2428-ACE359D1A8C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92DBF1-2F41-5DDA-10B7-BC76E79BA90D}"/>
              </a:ext>
            </a:extLst>
          </p:cNvPr>
          <p:cNvSpPr>
            <a:spLocks noGrp="1"/>
          </p:cNvSpPr>
          <p:nvPr>
            <p:ph type="sldNum" sz="quarter" idx="5"/>
          </p:nvPr>
        </p:nvSpPr>
        <p:spPr/>
        <p:txBody>
          <a:bodyPr/>
          <a:lstStyle/>
          <a:p>
            <a:fld id="{FAF3830F-DCE7-463F-923D-53DB140CB008}" type="slidenum">
              <a:rPr lang="en-US" smtClean="0"/>
              <a:t>16</a:t>
            </a:fld>
            <a:endParaRPr lang="en-US"/>
          </a:p>
        </p:txBody>
      </p:sp>
    </p:spTree>
    <p:extLst>
      <p:ext uri="{BB962C8B-B14F-4D97-AF65-F5344CB8AC3E}">
        <p14:creationId xmlns:p14="http://schemas.microsoft.com/office/powerpoint/2010/main" val="416193620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AF3830F-DCE7-463F-923D-53DB140CB008}" type="slidenum">
              <a:rPr lang="en-US" smtClean="0"/>
              <a:t>31</a:t>
            </a:fld>
            <a:endParaRPr lang="en-US"/>
          </a:p>
        </p:txBody>
      </p:sp>
    </p:spTree>
    <p:extLst>
      <p:ext uri="{BB962C8B-B14F-4D97-AF65-F5344CB8AC3E}">
        <p14:creationId xmlns:p14="http://schemas.microsoft.com/office/powerpoint/2010/main" val="18521258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7" name="Date Placeholder 6"/>
          <p:cNvSpPr>
            <a:spLocks noGrp="1"/>
          </p:cNvSpPr>
          <p:nvPr>
            <p:ph type="dt" sz="half" idx="10"/>
          </p:nvPr>
        </p:nvSpPr>
        <p:spPr/>
        <p:txBody>
          <a:bodyPr/>
          <a:lstStyle/>
          <a:p>
            <a:fld id="{48A87A34-81AB-432B-8DAE-1953F412C126}" type="datetimeFigureOut">
              <a:rPr lang="en-US" smtClean="0"/>
              <a:t>6/2/2026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91277854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9054611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8A87A34-81AB-432B-8DAE-1953F412C126}" type="datetimeFigureOut">
              <a:rPr lang="en-US" smtClean="0"/>
              <a:t>6/2/2026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3400855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8A87A34-81AB-432B-8DAE-1953F412C126}" type="datetimeFigureOut">
              <a:rPr lang="en-US" smtClean="0"/>
              <a:t>6/2/2026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176113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48A87A34-81AB-432B-8DAE-1953F412C126}" type="datetimeFigureOut">
              <a:rPr lang="en-US" smtClean="0"/>
              <a:t>6/2/2026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781884797"/>
      </p:ext>
    </p:extLst>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Date Placeholder 7"/>
          <p:cNvSpPr>
            <a:spLocks noGrp="1"/>
          </p:cNvSpPr>
          <p:nvPr>
            <p:ph type="dt" sz="half" idx="10"/>
          </p:nvPr>
        </p:nvSpPr>
        <p:spPr/>
        <p:txBody>
          <a:bodyPr/>
          <a:lstStyle/>
          <a:p>
            <a:fld id="{48A87A34-81AB-432B-8DAE-1953F412C126}" type="datetimeFigureOut">
              <a:rPr lang="en-US" smtClean="0"/>
              <a:t>6/2/2026</a:t>
            </a:fld>
            <a:endParaRPr lang="en-US"/>
          </a:p>
        </p:txBody>
      </p:sp>
      <p:sp>
        <p:nvSpPr>
          <p:cNvPr id="9" name="Footer Placeholder 8"/>
          <p:cNvSpPr>
            <a:spLocks noGrp="1"/>
          </p:cNvSpPr>
          <p:nvPr>
            <p:ph type="ftr" sz="quarter" idx="11"/>
          </p:nvPr>
        </p:nvSpPr>
        <p:spPr/>
        <p:txBody>
          <a:bodyPr/>
          <a:lstStyle/>
          <a:p>
            <a:endParaRPr lang="en-US"/>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4160877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48A87A34-81AB-432B-8DAE-1953F412C126}" type="datetimeFigureOut">
              <a:rPr lang="en-US" smtClean="0"/>
              <a:pPr/>
              <a:t>6/2/2026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D22F896-40B5-4ADD-8801-0D06FADFA095}" type="slidenum">
              <a:rPr lang="en-US" smtClean="0"/>
              <a:pPr/>
              <a:t>‹#›</a:t>
            </a:fld>
            <a:endParaRPr lang="en-US"/>
          </a:p>
        </p:txBody>
      </p:sp>
      <p:sp>
        <p:nvSpPr>
          <p:cNvPr id="10" name="Title 9"/>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2790306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8A87A34-81AB-432B-8DAE-1953F412C126}" type="datetimeFigureOut">
              <a:rPr lang="en-US" smtClean="0"/>
              <a:t>6/2/2026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1434573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6/2/2026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3358513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48A87A34-81AB-432B-8DAE-1953F412C126}" type="datetimeFigureOut">
              <a:rPr lang="en-US" smtClean="0"/>
              <a:t>6/2/2026</a:t>
            </a:fld>
            <a:endParaRPr lang="en-US"/>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1" name="Slide Number Placeholder 10"/>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6626875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48A87A34-81AB-432B-8DAE-1953F412C126}" type="datetimeFigureOut">
              <a:rPr lang="en-US" smtClean="0"/>
              <a:pPr/>
              <a:t>6/2/2026</a:t>
            </a:fld>
            <a:endParaRPr lang="en-US"/>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endParaRPr lang="en-US"/>
          </a:p>
        </p:txBody>
      </p:sp>
      <p:sp>
        <p:nvSpPr>
          <p:cNvPr id="10" name="Slide Number Placeholder 9"/>
          <p:cNvSpPr>
            <a:spLocks noGrp="1"/>
          </p:cNvSpPr>
          <p:nvPr>
            <p:ph type="sldNum" sz="quarter" idx="12"/>
          </p:nvPr>
        </p:nvSpPr>
        <p:spPr/>
        <p:txBody>
          <a:bodyPr/>
          <a:lstStyle/>
          <a:p>
            <a:fld id="{6D22F896-40B5-4ADD-8801-0D06FADFA095}" type="slidenum">
              <a:rPr lang="en-US" smtClean="0"/>
              <a:t>‹#›</a:t>
            </a:fld>
            <a:endParaRPr lang="en-US"/>
          </a:p>
        </p:txBody>
      </p:sp>
    </p:spTree>
    <p:extLst>
      <p:ext uri="{BB962C8B-B14F-4D97-AF65-F5344CB8AC3E}">
        <p14:creationId xmlns:p14="http://schemas.microsoft.com/office/powerpoint/2010/main" val="28967950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48A87A34-81AB-432B-8DAE-1953F412C126}" type="datetimeFigureOut">
              <a:rPr lang="en-US" smtClean="0"/>
              <a:pPr/>
              <a:t>6/2/2026</a:t>
            </a:fld>
            <a:endParaRPr lang="en-US"/>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endParaRPr lang="en-US"/>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6D22F896-40B5-4ADD-8801-0D06FADFA095}" type="slidenum">
              <a:rPr lang="en-US" smtClean="0"/>
              <a:pPr/>
              <a:t>‹#›</a:t>
            </a:fld>
            <a:endParaRPr lang="en-US"/>
          </a:p>
        </p:txBody>
      </p:sp>
    </p:spTree>
    <p:extLst>
      <p:ext uri="{BB962C8B-B14F-4D97-AF65-F5344CB8AC3E}">
        <p14:creationId xmlns:p14="http://schemas.microsoft.com/office/powerpoint/2010/main" val="2470533553"/>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customXml" Target="../ink/ink9.xml"/><Relationship Id="rId18" Type="http://schemas.openxmlformats.org/officeDocument/2006/relationships/image" Target="../media/image9.png"/><Relationship Id="rId3" Type="http://schemas.openxmlformats.org/officeDocument/2006/relationships/image" Target="../media/image5.png"/><Relationship Id="rId7" Type="http://schemas.openxmlformats.org/officeDocument/2006/relationships/customXml" Target="../ink/ink6.xml"/><Relationship Id="rId12" Type="http://schemas.openxmlformats.org/officeDocument/2006/relationships/image" Target="../media/image60.png"/><Relationship Id="rId17" Type="http://schemas.openxmlformats.org/officeDocument/2006/relationships/customXml" Target="../ink/ink11.xml"/><Relationship Id="rId2" Type="http://schemas.openxmlformats.org/officeDocument/2006/relationships/notesSlide" Target="../notesSlides/notesSlide5.xml"/><Relationship Id="rId16" Type="http://schemas.openxmlformats.org/officeDocument/2006/relationships/image" Target="../media/image8.png"/><Relationship Id="rId20"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30.png"/><Relationship Id="rId11" Type="http://schemas.openxmlformats.org/officeDocument/2006/relationships/customXml" Target="../ink/ink8.xml"/><Relationship Id="rId5" Type="http://schemas.openxmlformats.org/officeDocument/2006/relationships/customXml" Target="../ink/ink5.xml"/><Relationship Id="rId15" Type="http://schemas.openxmlformats.org/officeDocument/2006/relationships/customXml" Target="../ink/ink10.xml"/><Relationship Id="rId10" Type="http://schemas.openxmlformats.org/officeDocument/2006/relationships/image" Target="../media/image50.png"/><Relationship Id="rId19" Type="http://schemas.openxmlformats.org/officeDocument/2006/relationships/customXml" Target="../ink/ink12.xml"/><Relationship Id="rId4" Type="http://schemas.openxmlformats.org/officeDocument/2006/relationships/image" Target="../media/image6.png"/><Relationship Id="rId9" Type="http://schemas.openxmlformats.org/officeDocument/2006/relationships/customXml" Target="../ink/ink7.xml"/><Relationship Id="rId14" Type="http://schemas.openxmlformats.org/officeDocument/2006/relationships/image" Target="../media/image7.pn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9.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sv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png"/><Relationship Id="rId5" Type="http://schemas.openxmlformats.org/officeDocument/2006/relationships/customXml" Target="../ink/ink2.xml"/><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customXml" Target="../ink/ink4.xml"/><Relationship Id="rId2" Type="http://schemas.openxmlformats.org/officeDocument/2006/relationships/notesSlide" Target="../notesSlides/notesSlide3.xml"/><Relationship Id="rId1" Type="http://schemas.openxmlformats.org/officeDocument/2006/relationships/slideLayout" Target="../slideLayouts/slideLayout5.xm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AEFFFF2-9EB4-4B6C-B9F8-2BA3EF89A2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307017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0D65299F-028F-4AFC-B46A-8DB33E20FE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70172" y="0"/>
            <a:ext cx="9121828"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a:extLst>
              <a:ext uri="{FF2B5EF4-FFF2-40B4-BE49-F238E27FC236}">
                <a16:creationId xmlns:a16="http://schemas.microsoft.com/office/drawing/2014/main" id="{BAC87F6E-526A-49B5-995D-42DB656594C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17423" y="1443035"/>
            <a:ext cx="3971932" cy="3971930"/>
          </a:xfrm>
          <a:prstGeom prst="ellipse">
            <a:avLst/>
          </a:prstGeom>
          <a:solidFill>
            <a:srgbClr val="FFFFFF"/>
          </a:solidFill>
          <a:ln w="3175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1260873" y="1586484"/>
            <a:ext cx="3685032" cy="3685032"/>
          </a:xfrm>
          <a:prstGeom prst="ellipse">
            <a:avLst/>
          </a:prstGeom>
          <a:solidFill>
            <a:schemeClr val="accent2">
              <a:lumMod val="75000"/>
            </a:schemeClr>
          </a:solidFill>
          <a:ln>
            <a:noFill/>
          </a:ln>
        </p:spPr>
        <p:txBody>
          <a:bodyPr vert="horz" lIns="182880" tIns="182880" rIns="182880" bIns="182880" rtlCol="0" anchor="ctr">
            <a:normAutofit/>
          </a:bodyPr>
          <a:lstStyle/>
          <a:p>
            <a:r>
              <a:rPr lang="en-US" sz="3000" kern="1200" cap="all" spc="200" baseline="0">
                <a:solidFill>
                  <a:srgbClr val="FFFFFF"/>
                </a:solidFill>
                <a:latin typeface="+mj-lt"/>
                <a:ea typeface="+mj-ea"/>
                <a:cs typeface="+mj-cs"/>
              </a:rPr>
              <a:t>M&amp;M </a:t>
            </a:r>
          </a:p>
        </p:txBody>
      </p:sp>
      <p:sp>
        <p:nvSpPr>
          <p:cNvPr id="3" name="Subtitle 2"/>
          <p:cNvSpPr>
            <a:spLocks noGrp="1"/>
          </p:cNvSpPr>
          <p:nvPr>
            <p:ph type="subTitle" idx="1"/>
          </p:nvPr>
        </p:nvSpPr>
        <p:spPr>
          <a:xfrm>
            <a:off x="5591695" y="1402080"/>
            <a:ext cx="6327778" cy="4053840"/>
          </a:xfrm>
        </p:spPr>
        <p:txBody>
          <a:bodyPr vert="horz" lIns="91440" tIns="45720" rIns="91440" bIns="45720" rtlCol="0" anchor="ctr">
            <a:normAutofit/>
          </a:bodyPr>
          <a:lstStyle/>
          <a:p>
            <a:r>
              <a:rPr lang="en-US" sz="2400" dirty="0">
                <a:solidFill>
                  <a:schemeClr val="tx1">
                    <a:lumMod val="85000"/>
                    <a:lumOff val="15000"/>
                  </a:schemeClr>
                </a:solidFill>
              </a:rPr>
              <a:t>Nisha Agasthya, MD, Neha Longani, MD, Kareen Jones, MD Jennifer Nestor, MD</a:t>
            </a:r>
          </a:p>
          <a:p>
            <a:r>
              <a:rPr lang="en-US" sz="2800" dirty="0">
                <a:solidFill>
                  <a:schemeClr val="tx1">
                    <a:lumMod val="85000"/>
                    <a:lumOff val="15000"/>
                  </a:schemeClr>
                </a:solidFill>
              </a:rPr>
              <a:t>June 2, 2026</a:t>
            </a:r>
          </a:p>
        </p:txBody>
      </p:sp>
    </p:spTree>
    <p:extLst>
      <p:ext uri="{BB962C8B-B14F-4D97-AF65-F5344CB8AC3E}">
        <p14:creationId xmlns:p14="http://schemas.microsoft.com/office/powerpoint/2010/main" val="2070265535"/>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E3A7A2-D453-0628-ADBD-4978DA86741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DCE3811-7873-BF22-6D55-313A5B52E1B1}"/>
              </a:ext>
            </a:extLst>
          </p:cNvPr>
          <p:cNvSpPr>
            <a:spLocks noGrp="1"/>
          </p:cNvSpPr>
          <p:nvPr>
            <p:ph type="title"/>
          </p:nvPr>
        </p:nvSpPr>
        <p:spPr/>
        <p:txBody>
          <a:bodyPr/>
          <a:lstStyle/>
          <a:p>
            <a:r>
              <a:rPr lang="en-US" dirty="0"/>
              <a:t>Unplanned </a:t>
            </a:r>
            <a:r>
              <a:rPr lang="en-US" dirty="0" err="1"/>
              <a:t>Extubation</a:t>
            </a:r>
            <a:r>
              <a:rPr lang="en-US" dirty="0"/>
              <a:t> </a:t>
            </a:r>
          </a:p>
        </p:txBody>
      </p:sp>
      <p:sp>
        <p:nvSpPr>
          <p:cNvPr id="7" name="Content Placeholder 6">
            <a:extLst>
              <a:ext uri="{FF2B5EF4-FFF2-40B4-BE49-F238E27FC236}">
                <a16:creationId xmlns:a16="http://schemas.microsoft.com/office/drawing/2014/main" id="{A81F1530-3D96-9588-7699-6682A74B1B54}"/>
              </a:ext>
            </a:extLst>
          </p:cNvPr>
          <p:cNvSpPr>
            <a:spLocks noGrp="1"/>
          </p:cNvSpPr>
          <p:nvPr>
            <p:ph idx="1"/>
          </p:nvPr>
        </p:nvSpPr>
        <p:spPr/>
        <p:txBody>
          <a:bodyPr>
            <a:normAutofit lnSpcReduction="10000"/>
          </a:bodyPr>
          <a:lstStyle/>
          <a:p>
            <a:r>
              <a:rPr lang="en-US" dirty="0"/>
              <a:t>Patient: </a:t>
            </a:r>
            <a:r>
              <a:rPr lang="en-US" dirty="0">
                <a:solidFill>
                  <a:schemeClr val="tx1"/>
                </a:solidFill>
              </a:rPr>
              <a:t>9 </a:t>
            </a:r>
            <a:r>
              <a:rPr lang="en-US" dirty="0" err="1">
                <a:solidFill>
                  <a:schemeClr val="tx1"/>
                </a:solidFill>
              </a:rPr>
              <a:t>yo</a:t>
            </a:r>
            <a:r>
              <a:rPr lang="en-US" dirty="0">
                <a:solidFill>
                  <a:schemeClr val="tx1"/>
                </a:solidFill>
              </a:rPr>
              <a:t> male, ex-23-weeker, HD 35 with complex chronic respiratory, neurologic, and GI comorbidities with acute hypoxic and hypercapnic respiratory failure with recurrent mucous plugging and atelectasis requiring invasive mechanical ventilation</a:t>
            </a:r>
          </a:p>
          <a:p>
            <a:r>
              <a:rPr lang="en-US" dirty="0">
                <a:solidFill>
                  <a:schemeClr val="tx1"/>
                </a:solidFill>
              </a:rPr>
              <a:t>Event:  A nasally intubated patient with a 5.0 ETT </a:t>
            </a:r>
            <a:r>
              <a:rPr lang="en-US" dirty="0" err="1">
                <a:solidFill>
                  <a:schemeClr val="tx1"/>
                </a:solidFill>
              </a:rPr>
              <a:t>hubbed</a:t>
            </a:r>
            <a:r>
              <a:rPr lang="en-US" dirty="0">
                <a:solidFill>
                  <a:schemeClr val="tx1"/>
                </a:solidFill>
              </a:rPr>
              <a:t> at the right </a:t>
            </a:r>
            <a:r>
              <a:rPr lang="en-US" dirty="0" err="1">
                <a:solidFill>
                  <a:schemeClr val="tx1"/>
                </a:solidFill>
              </a:rPr>
              <a:t>nare</a:t>
            </a:r>
            <a:r>
              <a:rPr lang="en-US" dirty="0">
                <a:solidFill>
                  <a:schemeClr val="tx1"/>
                </a:solidFill>
              </a:rPr>
              <a:t> required a 5.5 ETT connector to extend the length for ventilator circuit connection. The larger connector progressively dilated the ETT, causing repeated circuit dislodgement.  The tube became trapped in the </a:t>
            </a:r>
            <a:r>
              <a:rPr lang="en-US" dirty="0" err="1">
                <a:solidFill>
                  <a:schemeClr val="tx1"/>
                </a:solidFill>
              </a:rPr>
              <a:t>nare</a:t>
            </a:r>
            <a:r>
              <a:rPr lang="en-US" dirty="0">
                <a:solidFill>
                  <a:schemeClr val="tx1"/>
                </a:solidFill>
              </a:rPr>
              <a:t> and could not be removed or reconnected. ETT was removed orally.  The left </a:t>
            </a:r>
            <a:r>
              <a:rPr lang="en-US" dirty="0" err="1">
                <a:solidFill>
                  <a:schemeClr val="tx1"/>
                </a:solidFill>
              </a:rPr>
              <a:t>nare</a:t>
            </a:r>
            <a:r>
              <a:rPr lang="en-US" dirty="0">
                <a:solidFill>
                  <a:schemeClr val="tx1"/>
                </a:solidFill>
              </a:rPr>
              <a:t> was found non-patent, could not pass a 10F catheter. The patient required oral re-intubation.</a:t>
            </a:r>
          </a:p>
          <a:p>
            <a:endParaRPr lang="en-US" dirty="0"/>
          </a:p>
        </p:txBody>
      </p:sp>
    </p:spTree>
    <p:extLst>
      <p:ext uri="{BB962C8B-B14F-4D97-AF65-F5344CB8AC3E}">
        <p14:creationId xmlns:p14="http://schemas.microsoft.com/office/powerpoint/2010/main" val="26911198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3CABA-EF5A-9E19-4E53-2EC06C4A7D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5511BC15-2FE9-490A-755A-6E5E6A999CEE}"/>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40ACD774-58A8-072D-1C39-5BA653D69454}"/>
              </a:ext>
            </a:extLst>
          </p:cNvPr>
          <p:cNvSpPr>
            <a:spLocks noGrp="1"/>
          </p:cNvSpPr>
          <p:nvPr>
            <p:ph sz="half" idx="2"/>
          </p:nvPr>
        </p:nvSpPr>
        <p:spPr/>
        <p:txBody>
          <a:bodyPr>
            <a:normAutofit fontScale="92500"/>
          </a:bodyPr>
          <a:lstStyle/>
          <a:p>
            <a:r>
              <a:rPr lang="en-US" dirty="0"/>
              <a:t>Team recognized the problem and escalated quickly</a:t>
            </a:r>
          </a:p>
          <a:p>
            <a:r>
              <a:rPr lang="en-US" dirty="0"/>
              <a:t>Successful oral reintubation with glideslope</a:t>
            </a:r>
          </a:p>
          <a:p>
            <a:r>
              <a:rPr lang="en-US" dirty="0"/>
              <a:t>Patient did not suffer prolonged loss of airway, hypoxia, or atelectasis</a:t>
            </a:r>
          </a:p>
        </p:txBody>
      </p:sp>
      <p:sp>
        <p:nvSpPr>
          <p:cNvPr id="4" name="Content Placeholder 3">
            <a:extLst>
              <a:ext uri="{FF2B5EF4-FFF2-40B4-BE49-F238E27FC236}">
                <a16:creationId xmlns:a16="http://schemas.microsoft.com/office/drawing/2014/main" id="{265D0CB6-BD6F-0BE2-396D-087962AB4DBB}"/>
              </a:ext>
            </a:extLst>
          </p:cNvPr>
          <p:cNvSpPr>
            <a:spLocks noGrp="1"/>
          </p:cNvSpPr>
          <p:nvPr>
            <p:ph sz="quarter" idx="4"/>
          </p:nvPr>
        </p:nvSpPr>
        <p:spPr/>
        <p:txBody>
          <a:bodyPr>
            <a:normAutofit fontScale="92500"/>
          </a:bodyPr>
          <a:lstStyle/>
          <a:p>
            <a:r>
              <a:rPr lang="en-US" dirty="0"/>
              <a:t>Shared mental model and team communication regarding tube length and connection issues</a:t>
            </a:r>
          </a:p>
          <a:p>
            <a:r>
              <a:rPr lang="en-US" dirty="0"/>
              <a:t>Use of a workaround without anticipation of downstream consequences</a:t>
            </a:r>
          </a:p>
          <a:p>
            <a:r>
              <a:rPr lang="en-US" dirty="0"/>
              <a:t>Standardize taping of nasal tubes</a:t>
            </a:r>
          </a:p>
          <a:p>
            <a:r>
              <a:rPr lang="en-US" dirty="0"/>
              <a:t>Magill access in D pod cart – assess what’s readily available</a:t>
            </a:r>
          </a:p>
        </p:txBody>
      </p:sp>
      <p:sp>
        <p:nvSpPr>
          <p:cNvPr id="5" name="Text Placeholder 4">
            <a:extLst>
              <a:ext uri="{FF2B5EF4-FFF2-40B4-BE49-F238E27FC236}">
                <a16:creationId xmlns:a16="http://schemas.microsoft.com/office/drawing/2014/main" id="{F1607770-F34E-2B93-5E94-1A68B2BF2CB5}"/>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CEDDF8F9-353B-23F0-F4BF-70CE7976FA71}"/>
              </a:ext>
            </a:extLst>
          </p:cNvPr>
          <p:cNvSpPr>
            <a:spLocks noGrp="1"/>
          </p:cNvSpPr>
          <p:nvPr>
            <p:ph type="title"/>
          </p:nvPr>
        </p:nvSpPr>
        <p:spPr/>
        <p:txBody>
          <a:bodyPr/>
          <a:lstStyle/>
          <a:p>
            <a:r>
              <a:rPr lang="en-US" dirty="0"/>
              <a:t>Analysis</a:t>
            </a:r>
          </a:p>
        </p:txBody>
      </p:sp>
    </p:spTree>
    <p:extLst>
      <p:ext uri="{BB962C8B-B14F-4D97-AF65-F5344CB8AC3E}">
        <p14:creationId xmlns:p14="http://schemas.microsoft.com/office/powerpoint/2010/main" val="3740174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0" end="0"/>
                                            </p:txEl>
                                          </p:spTgt>
                                        </p:tgtEl>
                                        <p:attrNameLst>
                                          <p:attrName>style.visibility</p:attrName>
                                        </p:attrNameLst>
                                      </p:cBhvr>
                                      <p:to>
                                        <p:strVal val="visible"/>
                                      </p:to>
                                    </p:set>
                                    <p:animEffect transition="in" filter="fade">
                                      <p:cBhvr>
                                        <p:cTn id="22" dur="500"/>
                                        <p:tgtEl>
                                          <p:spTgt spid="4">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1" end="1"/>
                                            </p:txEl>
                                          </p:spTgt>
                                        </p:tgtEl>
                                        <p:attrNameLst>
                                          <p:attrName>style.visibility</p:attrName>
                                        </p:attrNameLst>
                                      </p:cBhvr>
                                      <p:to>
                                        <p:strVal val="visible"/>
                                      </p:to>
                                    </p:set>
                                    <p:animEffect transition="in" filter="fade">
                                      <p:cBhvr>
                                        <p:cTn id="27" dur="500"/>
                                        <p:tgtEl>
                                          <p:spTgt spid="4">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2" end="2"/>
                                            </p:txEl>
                                          </p:spTgt>
                                        </p:tgtEl>
                                        <p:attrNameLst>
                                          <p:attrName>style.visibility</p:attrName>
                                        </p:attrNameLst>
                                      </p:cBhvr>
                                      <p:to>
                                        <p:strVal val="visible"/>
                                      </p:to>
                                    </p:set>
                                    <p:animEffect transition="in" filter="fade">
                                      <p:cBhvr>
                                        <p:cTn id="32" dur="500"/>
                                        <p:tgtEl>
                                          <p:spTgt spid="4">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3" end="3"/>
                                            </p:txEl>
                                          </p:spTgt>
                                        </p:tgtEl>
                                        <p:attrNameLst>
                                          <p:attrName>style.visibility</p:attrName>
                                        </p:attrNameLst>
                                      </p:cBhvr>
                                      <p:to>
                                        <p:strVal val="visible"/>
                                      </p:to>
                                    </p:set>
                                    <p:animEffect transition="in" filter="fade">
                                      <p:cBhvr>
                                        <p:cTn id="37"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D73ABA-BA1F-E4E5-C2B6-2B9A876B469F}"/>
              </a:ext>
            </a:extLst>
          </p:cNvPr>
          <p:cNvSpPr>
            <a:spLocks noGrp="1"/>
          </p:cNvSpPr>
          <p:nvPr>
            <p:ph type="title"/>
          </p:nvPr>
        </p:nvSpPr>
        <p:spPr/>
        <p:txBody>
          <a:bodyPr/>
          <a:lstStyle/>
          <a:p>
            <a:r>
              <a:rPr lang="en-US" dirty="0"/>
              <a:t>Unplanned line removals</a:t>
            </a:r>
          </a:p>
        </p:txBody>
      </p:sp>
      <p:sp>
        <p:nvSpPr>
          <p:cNvPr id="3" name="Content Placeholder 2">
            <a:extLst>
              <a:ext uri="{FF2B5EF4-FFF2-40B4-BE49-F238E27FC236}">
                <a16:creationId xmlns:a16="http://schemas.microsoft.com/office/drawing/2014/main" id="{EEE91302-B545-E3DE-98E9-CAFC870A2C68}"/>
              </a:ext>
            </a:extLst>
          </p:cNvPr>
          <p:cNvSpPr>
            <a:spLocks noGrp="1"/>
          </p:cNvSpPr>
          <p:nvPr>
            <p:ph idx="1"/>
          </p:nvPr>
        </p:nvSpPr>
        <p:spPr/>
        <p:txBody>
          <a:bodyPr/>
          <a:lstStyle/>
          <a:p>
            <a:r>
              <a:rPr lang="en-US" dirty="0"/>
              <a:t>Patient: 6 </a:t>
            </a:r>
            <a:r>
              <a:rPr lang="en-US" dirty="0" err="1"/>
              <a:t>mo</a:t>
            </a:r>
            <a:r>
              <a:rPr lang="en-US" dirty="0"/>
              <a:t> ex-premature infant, chronic respiratory failure, pulmonary HTN, PV stenosis s/p balloon angioplasty/septoplasty, on sirolimus with ongoing acute on chronic respiratory failure needing invasive mechanical ventilation</a:t>
            </a:r>
          </a:p>
          <a:p>
            <a:pPr marL="0" indent="0">
              <a:buNone/>
            </a:pPr>
            <a:endParaRPr lang="en-US" dirty="0"/>
          </a:p>
          <a:p>
            <a:r>
              <a:rPr lang="en-US" dirty="0"/>
              <a:t>Event: Sutured CVL noted to have significantly migrated out on exam and noted to be in the neck on CXR</a:t>
            </a:r>
            <a:r>
              <a:rPr lang="en-US" dirty="0">
                <a:sym typeface="Wingdings" panose="05000000000000000000" pitchFamily="2" charset="2"/>
              </a:rPr>
              <a:t> required removal</a:t>
            </a:r>
            <a:endParaRPr lang="en-US" dirty="0"/>
          </a:p>
        </p:txBody>
      </p:sp>
    </p:spTree>
    <p:extLst>
      <p:ext uri="{BB962C8B-B14F-4D97-AF65-F5344CB8AC3E}">
        <p14:creationId xmlns:p14="http://schemas.microsoft.com/office/powerpoint/2010/main" val="4060123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D19FC0-F095-2A72-7DC1-7CFB9EBA48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C823C4-E916-EFFD-E2ED-4B09A3D4B311}"/>
              </a:ext>
            </a:extLst>
          </p:cNvPr>
          <p:cNvSpPr>
            <a:spLocks noGrp="1"/>
          </p:cNvSpPr>
          <p:nvPr>
            <p:ph type="title"/>
          </p:nvPr>
        </p:nvSpPr>
        <p:spPr/>
        <p:txBody>
          <a:bodyPr/>
          <a:lstStyle/>
          <a:p>
            <a:r>
              <a:rPr lang="en-US" dirty="0"/>
              <a:t>Unplanned line removals</a:t>
            </a:r>
          </a:p>
        </p:txBody>
      </p:sp>
      <p:pic>
        <p:nvPicPr>
          <p:cNvPr id="5" name="Content Placeholder 4">
            <a:extLst>
              <a:ext uri="{FF2B5EF4-FFF2-40B4-BE49-F238E27FC236}">
                <a16:creationId xmlns:a16="http://schemas.microsoft.com/office/drawing/2014/main" id="{3BC172F4-6EB6-3805-1030-17F7B7C6F7D7}"/>
              </a:ext>
            </a:extLst>
          </p:cNvPr>
          <p:cNvPicPr>
            <a:picLocks noGrp="1" noChangeAspect="1"/>
          </p:cNvPicPr>
          <p:nvPr>
            <p:ph idx="1"/>
          </p:nvPr>
        </p:nvPicPr>
        <p:blipFill>
          <a:blip r:embed="rId3"/>
          <a:srcRect l="41439" t="20686" r="20770" b="17383"/>
          <a:stretch>
            <a:fillRect/>
          </a:stretch>
        </p:blipFill>
        <p:spPr>
          <a:xfrm>
            <a:off x="2231135" y="2335576"/>
            <a:ext cx="3445387" cy="3757405"/>
          </a:xfrm>
          <a:prstGeom prst="rect">
            <a:avLst/>
          </a:prstGeom>
        </p:spPr>
      </p:pic>
      <p:pic>
        <p:nvPicPr>
          <p:cNvPr id="7" name="Picture 6">
            <a:extLst>
              <a:ext uri="{FF2B5EF4-FFF2-40B4-BE49-F238E27FC236}">
                <a16:creationId xmlns:a16="http://schemas.microsoft.com/office/drawing/2014/main" id="{DB0D5715-3CDF-46BE-0CE3-9CA0948D71BF}"/>
              </a:ext>
            </a:extLst>
          </p:cNvPr>
          <p:cNvPicPr>
            <a:picLocks noChangeAspect="1"/>
          </p:cNvPicPr>
          <p:nvPr/>
        </p:nvPicPr>
        <p:blipFill>
          <a:blip r:embed="rId4"/>
          <a:srcRect l="47079" t="20400" r="21476" b="26105"/>
          <a:stretch>
            <a:fillRect/>
          </a:stretch>
        </p:blipFill>
        <p:spPr>
          <a:xfrm>
            <a:off x="5805889" y="2335576"/>
            <a:ext cx="3833870" cy="3668617"/>
          </a:xfrm>
          <a:prstGeom prst="rect">
            <a:avLst/>
          </a:prstGeom>
        </p:spPr>
      </p:pic>
      <p:sp>
        <p:nvSpPr>
          <p:cNvPr id="8" name="TextBox 7">
            <a:extLst>
              <a:ext uri="{FF2B5EF4-FFF2-40B4-BE49-F238E27FC236}">
                <a16:creationId xmlns:a16="http://schemas.microsoft.com/office/drawing/2014/main" id="{4DE6D36C-F74C-5FE2-9AEB-045B2DC7C36E}"/>
              </a:ext>
            </a:extLst>
          </p:cNvPr>
          <p:cNvSpPr txBox="1"/>
          <p:nvPr/>
        </p:nvSpPr>
        <p:spPr>
          <a:xfrm>
            <a:off x="3073706" y="5144877"/>
            <a:ext cx="889987" cy="369332"/>
          </a:xfrm>
          <a:prstGeom prst="rect">
            <a:avLst/>
          </a:prstGeom>
          <a:noFill/>
        </p:spPr>
        <p:txBody>
          <a:bodyPr wrap="none" rtlCol="0">
            <a:spAutoFit/>
          </a:bodyPr>
          <a:lstStyle/>
          <a:p>
            <a:r>
              <a:rPr lang="en-US" dirty="0"/>
              <a:t>5/15/26</a:t>
            </a:r>
          </a:p>
        </p:txBody>
      </p:sp>
      <p:sp>
        <p:nvSpPr>
          <p:cNvPr id="9" name="TextBox 8">
            <a:extLst>
              <a:ext uri="{FF2B5EF4-FFF2-40B4-BE49-F238E27FC236}">
                <a16:creationId xmlns:a16="http://schemas.microsoft.com/office/drawing/2014/main" id="{0A7A6B3E-A082-75B4-0CCD-99CAD7D9E928}"/>
              </a:ext>
            </a:extLst>
          </p:cNvPr>
          <p:cNvSpPr txBox="1"/>
          <p:nvPr/>
        </p:nvSpPr>
        <p:spPr>
          <a:xfrm>
            <a:off x="6885542" y="6186357"/>
            <a:ext cx="1211855" cy="369332"/>
          </a:xfrm>
          <a:prstGeom prst="rect">
            <a:avLst/>
          </a:prstGeom>
          <a:noFill/>
        </p:spPr>
        <p:txBody>
          <a:bodyPr wrap="square" rtlCol="0">
            <a:spAutoFit/>
          </a:bodyPr>
          <a:lstStyle/>
          <a:p>
            <a:r>
              <a:rPr lang="en-US" dirty="0"/>
              <a:t>5/17/26</a:t>
            </a:r>
          </a:p>
        </p:txBody>
      </p:sp>
      <mc:AlternateContent xmlns:mc="http://schemas.openxmlformats.org/markup-compatibility/2006" xmlns:p14="http://schemas.microsoft.com/office/powerpoint/2010/main">
        <mc:Choice Requires="p14">
          <p:contentPart p14:bwMode="auto" r:id="rId5">
            <p14:nvContentPartPr>
              <p14:cNvPr id="3" name="Ink 2">
                <a:extLst>
                  <a:ext uri="{FF2B5EF4-FFF2-40B4-BE49-F238E27FC236}">
                    <a16:creationId xmlns:a16="http://schemas.microsoft.com/office/drawing/2014/main" id="{7FA74719-7A93-57E2-0E92-018C08A5B061}"/>
                  </a:ext>
                </a:extLst>
              </p14:cNvPr>
              <p14:cNvContentPartPr/>
              <p14:nvPr/>
            </p14:nvContentPartPr>
            <p14:xfrm>
              <a:off x="3912010" y="3132424"/>
              <a:ext cx="207720" cy="126720"/>
            </p14:xfrm>
          </p:contentPart>
        </mc:Choice>
        <mc:Fallback xmlns="">
          <p:pic>
            <p:nvPicPr>
              <p:cNvPr id="3" name="Ink 2">
                <a:extLst>
                  <a:ext uri="{FF2B5EF4-FFF2-40B4-BE49-F238E27FC236}">
                    <a16:creationId xmlns:a16="http://schemas.microsoft.com/office/drawing/2014/main" id="{7FA74719-7A93-57E2-0E92-018C08A5B061}"/>
                  </a:ext>
                </a:extLst>
              </p:cNvPr>
              <p:cNvPicPr/>
              <p:nvPr/>
            </p:nvPicPr>
            <p:blipFill>
              <a:blip r:embed="rId6"/>
              <a:stretch>
                <a:fillRect/>
              </a:stretch>
            </p:blipFill>
            <p:spPr>
              <a:xfrm>
                <a:off x="3894010" y="3114424"/>
                <a:ext cx="243360" cy="162360"/>
              </a:xfrm>
              <a:prstGeom prst="rect">
                <a:avLst/>
              </a:prstGeom>
            </p:spPr>
          </p:pic>
        </mc:Fallback>
      </mc:AlternateContent>
      <p:grpSp>
        <p:nvGrpSpPr>
          <p:cNvPr id="10" name="Group 9">
            <a:extLst>
              <a:ext uri="{FF2B5EF4-FFF2-40B4-BE49-F238E27FC236}">
                <a16:creationId xmlns:a16="http://schemas.microsoft.com/office/drawing/2014/main" id="{485F4DD7-759E-5217-DA9D-6E91F73E0703}"/>
              </a:ext>
            </a:extLst>
          </p:cNvPr>
          <p:cNvGrpSpPr/>
          <p:nvPr/>
        </p:nvGrpSpPr>
        <p:grpSpPr>
          <a:xfrm>
            <a:off x="3981850" y="3093184"/>
            <a:ext cx="155880" cy="147240"/>
            <a:chOff x="3981850" y="3093184"/>
            <a:chExt cx="155880" cy="147240"/>
          </a:xfrm>
        </p:grpSpPr>
        <mc:AlternateContent xmlns:mc="http://schemas.openxmlformats.org/markup-compatibility/2006" xmlns:p14="http://schemas.microsoft.com/office/powerpoint/2010/main">
          <mc:Choice Requires="p14">
            <p:contentPart p14:bwMode="auto" r:id="rId7">
              <p14:nvContentPartPr>
                <p14:cNvPr id="4" name="Ink 3">
                  <a:extLst>
                    <a:ext uri="{FF2B5EF4-FFF2-40B4-BE49-F238E27FC236}">
                      <a16:creationId xmlns:a16="http://schemas.microsoft.com/office/drawing/2014/main" id="{2E316026-60A9-9663-B7EB-9B5278642A6C}"/>
                    </a:ext>
                  </a:extLst>
                </p14:cNvPr>
                <p14:cNvContentPartPr/>
                <p14:nvPr/>
              </p14:nvContentPartPr>
              <p14:xfrm>
                <a:off x="3981850" y="3093184"/>
                <a:ext cx="155880" cy="30600"/>
              </p14:xfrm>
            </p:contentPart>
          </mc:Choice>
          <mc:Fallback xmlns="">
            <p:pic>
              <p:nvPicPr>
                <p:cNvPr id="4" name="Ink 3">
                  <a:extLst>
                    <a:ext uri="{FF2B5EF4-FFF2-40B4-BE49-F238E27FC236}">
                      <a16:creationId xmlns:a16="http://schemas.microsoft.com/office/drawing/2014/main" id="{2E316026-60A9-9663-B7EB-9B5278642A6C}"/>
                    </a:ext>
                  </a:extLst>
                </p:cNvPr>
                <p:cNvPicPr/>
                <p:nvPr/>
              </p:nvPicPr>
              <p:blipFill>
                <a:blip r:embed="rId8"/>
                <a:stretch>
                  <a:fillRect/>
                </a:stretch>
              </p:blipFill>
              <p:spPr>
                <a:xfrm>
                  <a:off x="3964210" y="3075184"/>
                  <a:ext cx="191520" cy="662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6" name="Ink 5">
                  <a:extLst>
                    <a:ext uri="{FF2B5EF4-FFF2-40B4-BE49-F238E27FC236}">
                      <a16:creationId xmlns:a16="http://schemas.microsoft.com/office/drawing/2014/main" id="{5895E862-0F18-9133-F84A-E805F96206F3}"/>
                    </a:ext>
                  </a:extLst>
                </p14:cNvPr>
                <p14:cNvContentPartPr/>
                <p14:nvPr/>
              </p14:nvContentPartPr>
              <p14:xfrm>
                <a:off x="4081570" y="3142144"/>
                <a:ext cx="56160" cy="98280"/>
              </p14:xfrm>
            </p:contentPart>
          </mc:Choice>
          <mc:Fallback xmlns="">
            <p:pic>
              <p:nvPicPr>
                <p:cNvPr id="6" name="Ink 5">
                  <a:extLst>
                    <a:ext uri="{FF2B5EF4-FFF2-40B4-BE49-F238E27FC236}">
                      <a16:creationId xmlns:a16="http://schemas.microsoft.com/office/drawing/2014/main" id="{5895E862-0F18-9133-F84A-E805F96206F3}"/>
                    </a:ext>
                  </a:extLst>
                </p:cNvPr>
                <p:cNvPicPr/>
                <p:nvPr/>
              </p:nvPicPr>
              <p:blipFill>
                <a:blip r:embed="rId10"/>
                <a:stretch>
                  <a:fillRect/>
                </a:stretch>
              </p:blipFill>
              <p:spPr>
                <a:xfrm>
                  <a:off x="4063570" y="3124144"/>
                  <a:ext cx="91800" cy="133920"/>
                </a:xfrm>
                <a:prstGeom prst="rect">
                  <a:avLst/>
                </a:prstGeom>
              </p:spPr>
            </p:pic>
          </mc:Fallback>
        </mc:AlternateContent>
      </p:grpSp>
      <p:grpSp>
        <p:nvGrpSpPr>
          <p:cNvPr id="18" name="Group 17">
            <a:extLst>
              <a:ext uri="{FF2B5EF4-FFF2-40B4-BE49-F238E27FC236}">
                <a16:creationId xmlns:a16="http://schemas.microsoft.com/office/drawing/2014/main" id="{1ACB3262-330A-16F9-9E85-AB07D8B15617}"/>
              </a:ext>
            </a:extLst>
          </p:cNvPr>
          <p:cNvGrpSpPr/>
          <p:nvPr/>
        </p:nvGrpSpPr>
        <p:grpSpPr>
          <a:xfrm>
            <a:off x="7044010" y="2661544"/>
            <a:ext cx="227160" cy="361800"/>
            <a:chOff x="7044010" y="2661544"/>
            <a:chExt cx="227160" cy="361800"/>
          </a:xfrm>
        </p:grpSpPr>
        <mc:AlternateContent xmlns:mc="http://schemas.openxmlformats.org/markup-compatibility/2006" xmlns:p14="http://schemas.microsoft.com/office/powerpoint/2010/main">
          <mc:Choice Requires="p14">
            <p:contentPart p14:bwMode="auto" r:id="rId11">
              <p14:nvContentPartPr>
                <p14:cNvPr id="11" name="Ink 10">
                  <a:extLst>
                    <a:ext uri="{FF2B5EF4-FFF2-40B4-BE49-F238E27FC236}">
                      <a16:creationId xmlns:a16="http://schemas.microsoft.com/office/drawing/2014/main" id="{C0AAB021-C337-3A35-68F5-E1C0B7B8D671}"/>
                    </a:ext>
                  </a:extLst>
                </p14:cNvPr>
                <p14:cNvContentPartPr/>
                <p14:nvPr/>
              </p14:nvContentPartPr>
              <p14:xfrm>
                <a:off x="7103770" y="2661544"/>
                <a:ext cx="48600" cy="117360"/>
              </p14:xfrm>
            </p:contentPart>
          </mc:Choice>
          <mc:Fallback xmlns="">
            <p:pic>
              <p:nvPicPr>
                <p:cNvPr id="11" name="Ink 10">
                  <a:extLst>
                    <a:ext uri="{FF2B5EF4-FFF2-40B4-BE49-F238E27FC236}">
                      <a16:creationId xmlns:a16="http://schemas.microsoft.com/office/drawing/2014/main" id="{C0AAB021-C337-3A35-68F5-E1C0B7B8D671}"/>
                    </a:ext>
                  </a:extLst>
                </p:cNvPr>
                <p:cNvPicPr/>
                <p:nvPr/>
              </p:nvPicPr>
              <p:blipFill>
                <a:blip r:embed="rId12"/>
                <a:stretch>
                  <a:fillRect/>
                </a:stretch>
              </p:blipFill>
              <p:spPr>
                <a:xfrm>
                  <a:off x="7086130" y="2643904"/>
                  <a:ext cx="84240" cy="153000"/>
                </a:xfrm>
                <a:prstGeom prst="rect">
                  <a:avLst/>
                </a:prstGeom>
              </p:spPr>
            </p:pic>
          </mc:Fallback>
        </mc:AlternateContent>
        <mc:AlternateContent xmlns:mc="http://schemas.openxmlformats.org/markup-compatibility/2006" xmlns:p14="http://schemas.microsoft.com/office/powerpoint/2010/main">
          <mc:Choice Requires="p14">
            <p:contentPart p14:bwMode="auto" r:id="rId13">
              <p14:nvContentPartPr>
                <p14:cNvPr id="12" name="Ink 11">
                  <a:extLst>
                    <a:ext uri="{FF2B5EF4-FFF2-40B4-BE49-F238E27FC236}">
                      <a16:creationId xmlns:a16="http://schemas.microsoft.com/office/drawing/2014/main" id="{972C0608-04FD-CB11-405A-FC09D06150C1}"/>
                    </a:ext>
                  </a:extLst>
                </p14:cNvPr>
                <p14:cNvContentPartPr/>
                <p14:nvPr/>
              </p14:nvContentPartPr>
              <p14:xfrm>
                <a:off x="7088650" y="2788264"/>
                <a:ext cx="360" cy="360"/>
              </p14:xfrm>
            </p:contentPart>
          </mc:Choice>
          <mc:Fallback xmlns="">
            <p:pic>
              <p:nvPicPr>
                <p:cNvPr id="12" name="Ink 11">
                  <a:extLst>
                    <a:ext uri="{FF2B5EF4-FFF2-40B4-BE49-F238E27FC236}">
                      <a16:creationId xmlns:a16="http://schemas.microsoft.com/office/drawing/2014/main" id="{972C0608-04FD-CB11-405A-FC09D06150C1}"/>
                    </a:ext>
                  </a:extLst>
                </p:cNvPr>
                <p:cNvPicPr/>
                <p:nvPr/>
              </p:nvPicPr>
              <p:blipFill>
                <a:blip r:embed="rId14"/>
                <a:stretch>
                  <a:fillRect/>
                </a:stretch>
              </p:blipFill>
              <p:spPr>
                <a:xfrm>
                  <a:off x="7070650" y="2770264"/>
                  <a:ext cx="36000" cy="36000"/>
                </a:xfrm>
                <a:prstGeom prst="rect">
                  <a:avLst/>
                </a:prstGeom>
              </p:spPr>
            </p:pic>
          </mc:Fallback>
        </mc:AlternateContent>
        <mc:AlternateContent xmlns:mc="http://schemas.openxmlformats.org/markup-compatibility/2006" xmlns:p14="http://schemas.microsoft.com/office/powerpoint/2010/main">
          <mc:Choice Requires="p14">
            <p:contentPart p14:bwMode="auto" r:id="rId15">
              <p14:nvContentPartPr>
                <p14:cNvPr id="14" name="Ink 13">
                  <a:extLst>
                    <a:ext uri="{FF2B5EF4-FFF2-40B4-BE49-F238E27FC236}">
                      <a16:creationId xmlns:a16="http://schemas.microsoft.com/office/drawing/2014/main" id="{BB5E0738-7ED1-562D-CACC-7C79247E88FE}"/>
                    </a:ext>
                  </a:extLst>
                </p14:cNvPr>
                <p14:cNvContentPartPr/>
                <p14:nvPr/>
              </p14:nvContentPartPr>
              <p14:xfrm>
                <a:off x="7044010" y="2670544"/>
                <a:ext cx="126720" cy="89640"/>
              </p14:xfrm>
            </p:contentPart>
          </mc:Choice>
          <mc:Fallback xmlns="">
            <p:pic>
              <p:nvPicPr>
                <p:cNvPr id="14" name="Ink 13">
                  <a:extLst>
                    <a:ext uri="{FF2B5EF4-FFF2-40B4-BE49-F238E27FC236}">
                      <a16:creationId xmlns:a16="http://schemas.microsoft.com/office/drawing/2014/main" id="{BB5E0738-7ED1-562D-CACC-7C79247E88FE}"/>
                    </a:ext>
                  </a:extLst>
                </p:cNvPr>
                <p:cNvPicPr/>
                <p:nvPr/>
              </p:nvPicPr>
              <p:blipFill>
                <a:blip r:embed="rId16"/>
                <a:stretch>
                  <a:fillRect/>
                </a:stretch>
              </p:blipFill>
              <p:spPr>
                <a:xfrm>
                  <a:off x="7026010" y="2652544"/>
                  <a:ext cx="162360" cy="125280"/>
                </a:xfrm>
                <a:prstGeom prst="rect">
                  <a:avLst/>
                </a:prstGeom>
              </p:spPr>
            </p:pic>
          </mc:Fallback>
        </mc:AlternateContent>
        <mc:AlternateContent xmlns:mc="http://schemas.openxmlformats.org/markup-compatibility/2006" xmlns:p14="http://schemas.microsoft.com/office/powerpoint/2010/main">
          <mc:Choice Requires="p14">
            <p:contentPart p14:bwMode="auto" r:id="rId17">
              <p14:nvContentPartPr>
                <p14:cNvPr id="16" name="Ink 15">
                  <a:extLst>
                    <a:ext uri="{FF2B5EF4-FFF2-40B4-BE49-F238E27FC236}">
                      <a16:creationId xmlns:a16="http://schemas.microsoft.com/office/drawing/2014/main" id="{9906C0F8-3B34-E4B5-C762-8C191E1AA312}"/>
                    </a:ext>
                  </a:extLst>
                </p14:cNvPr>
                <p14:cNvContentPartPr/>
                <p14:nvPr/>
              </p14:nvContentPartPr>
              <p14:xfrm>
                <a:off x="7188010" y="2706544"/>
                <a:ext cx="83160" cy="189720"/>
              </p14:xfrm>
            </p:contentPart>
          </mc:Choice>
          <mc:Fallback xmlns="">
            <p:pic>
              <p:nvPicPr>
                <p:cNvPr id="16" name="Ink 15">
                  <a:extLst>
                    <a:ext uri="{FF2B5EF4-FFF2-40B4-BE49-F238E27FC236}">
                      <a16:creationId xmlns:a16="http://schemas.microsoft.com/office/drawing/2014/main" id="{9906C0F8-3B34-E4B5-C762-8C191E1AA312}"/>
                    </a:ext>
                  </a:extLst>
                </p:cNvPr>
                <p:cNvPicPr/>
                <p:nvPr/>
              </p:nvPicPr>
              <p:blipFill>
                <a:blip r:embed="rId18"/>
                <a:stretch>
                  <a:fillRect/>
                </a:stretch>
              </p:blipFill>
              <p:spPr>
                <a:xfrm>
                  <a:off x="7170370" y="2688904"/>
                  <a:ext cx="118800" cy="225360"/>
                </a:xfrm>
                <a:prstGeom prst="rect">
                  <a:avLst/>
                </a:prstGeom>
              </p:spPr>
            </p:pic>
          </mc:Fallback>
        </mc:AlternateContent>
        <mc:AlternateContent xmlns:mc="http://schemas.openxmlformats.org/markup-compatibility/2006" xmlns:p14="http://schemas.microsoft.com/office/powerpoint/2010/main">
          <mc:Choice Requires="p14">
            <p:contentPart p14:bwMode="auto" r:id="rId19">
              <p14:nvContentPartPr>
                <p14:cNvPr id="17" name="Ink 16">
                  <a:extLst>
                    <a:ext uri="{FF2B5EF4-FFF2-40B4-BE49-F238E27FC236}">
                      <a16:creationId xmlns:a16="http://schemas.microsoft.com/office/drawing/2014/main" id="{661B3CC6-9822-7692-8F13-B0386BE655F1}"/>
                    </a:ext>
                  </a:extLst>
                </p14:cNvPr>
                <p14:cNvContentPartPr/>
                <p14:nvPr/>
              </p14:nvContentPartPr>
              <p14:xfrm>
                <a:off x="7175410" y="2734264"/>
                <a:ext cx="23040" cy="289080"/>
              </p14:xfrm>
            </p:contentPart>
          </mc:Choice>
          <mc:Fallback xmlns="">
            <p:pic>
              <p:nvPicPr>
                <p:cNvPr id="17" name="Ink 16">
                  <a:extLst>
                    <a:ext uri="{FF2B5EF4-FFF2-40B4-BE49-F238E27FC236}">
                      <a16:creationId xmlns:a16="http://schemas.microsoft.com/office/drawing/2014/main" id="{661B3CC6-9822-7692-8F13-B0386BE655F1}"/>
                    </a:ext>
                  </a:extLst>
                </p:cNvPr>
                <p:cNvPicPr/>
                <p:nvPr/>
              </p:nvPicPr>
              <p:blipFill>
                <a:blip r:embed="rId20"/>
                <a:stretch>
                  <a:fillRect/>
                </a:stretch>
              </p:blipFill>
              <p:spPr>
                <a:xfrm>
                  <a:off x="7157770" y="2716264"/>
                  <a:ext cx="58680" cy="324720"/>
                </a:xfrm>
                <a:prstGeom prst="rect">
                  <a:avLst/>
                </a:prstGeom>
              </p:spPr>
            </p:pic>
          </mc:Fallback>
        </mc:AlternateContent>
      </p:grpSp>
    </p:spTree>
    <p:extLst>
      <p:ext uri="{BB962C8B-B14F-4D97-AF65-F5344CB8AC3E}">
        <p14:creationId xmlns:p14="http://schemas.microsoft.com/office/powerpoint/2010/main" val="152971034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A87E948-50B1-6A1F-B695-75D5B157BF90}"/>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69E0846A-87A3-D067-E0C0-04615A230111}"/>
              </a:ext>
            </a:extLst>
          </p:cNvPr>
          <p:cNvSpPr>
            <a:spLocks noGrp="1"/>
          </p:cNvSpPr>
          <p:nvPr>
            <p:ph sz="half" idx="2"/>
          </p:nvPr>
        </p:nvSpPr>
        <p:spPr/>
        <p:txBody>
          <a:bodyPr/>
          <a:lstStyle/>
          <a:p>
            <a:r>
              <a:rPr lang="en-US" dirty="0"/>
              <a:t>Prompt recognition and removal</a:t>
            </a:r>
          </a:p>
          <a:p>
            <a:r>
              <a:rPr lang="en-US" dirty="0"/>
              <a:t>Communication with mom</a:t>
            </a:r>
          </a:p>
          <a:p>
            <a:endParaRPr lang="en-US" dirty="0"/>
          </a:p>
        </p:txBody>
      </p:sp>
      <p:sp>
        <p:nvSpPr>
          <p:cNvPr id="4" name="Content Placeholder 3">
            <a:extLst>
              <a:ext uri="{FF2B5EF4-FFF2-40B4-BE49-F238E27FC236}">
                <a16:creationId xmlns:a16="http://schemas.microsoft.com/office/drawing/2014/main" id="{2F809429-100E-A1A7-A55E-BE695F75E0F9}"/>
              </a:ext>
            </a:extLst>
          </p:cNvPr>
          <p:cNvSpPr>
            <a:spLocks noGrp="1"/>
          </p:cNvSpPr>
          <p:nvPr>
            <p:ph sz="quarter" idx="4"/>
          </p:nvPr>
        </p:nvSpPr>
        <p:spPr/>
        <p:txBody>
          <a:bodyPr/>
          <a:lstStyle/>
          <a:p>
            <a:r>
              <a:rPr lang="en-US" dirty="0"/>
              <a:t>Daily </a:t>
            </a:r>
            <a:r>
              <a:rPr lang="en-US" dirty="0" err="1"/>
              <a:t>cxr</a:t>
            </a:r>
            <a:r>
              <a:rPr lang="en-US" dirty="0"/>
              <a:t>?</a:t>
            </a:r>
          </a:p>
        </p:txBody>
      </p:sp>
      <p:sp>
        <p:nvSpPr>
          <p:cNvPr id="5" name="Text Placeholder 4">
            <a:extLst>
              <a:ext uri="{FF2B5EF4-FFF2-40B4-BE49-F238E27FC236}">
                <a16:creationId xmlns:a16="http://schemas.microsoft.com/office/drawing/2014/main" id="{DF5FD54E-9481-FC52-8BC7-B9E13826CA8E}"/>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528F47C5-F60F-D49C-8A75-DF1E15FFA613}"/>
              </a:ext>
            </a:extLst>
          </p:cNvPr>
          <p:cNvSpPr>
            <a:spLocks noGrp="1"/>
          </p:cNvSpPr>
          <p:nvPr>
            <p:ph type="title"/>
          </p:nvPr>
        </p:nvSpPr>
        <p:spPr/>
        <p:txBody>
          <a:bodyPr/>
          <a:lstStyle/>
          <a:p>
            <a:r>
              <a:rPr lang="en-US" dirty="0"/>
              <a:t>Analysis</a:t>
            </a:r>
          </a:p>
        </p:txBody>
      </p:sp>
    </p:spTree>
    <p:extLst>
      <p:ext uri="{BB962C8B-B14F-4D97-AF65-F5344CB8AC3E}">
        <p14:creationId xmlns:p14="http://schemas.microsoft.com/office/powerpoint/2010/main" val="38645148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5AEDD653-132D-AD2D-44BB-B62183E92AC9}"/>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1660E788-AFA9-4A1B-9991-6AA74632A1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67D4867-5BA7-4462-B2F6-A23F4A622A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D309AFF-DD58-C796-0E80-F0F685B630F8}"/>
              </a:ext>
            </a:extLst>
          </p:cNvPr>
          <p:cNvSpPr>
            <a:spLocks noGrp="1"/>
          </p:cNvSpPr>
          <p:nvPr>
            <p:ph type="title"/>
          </p:nvPr>
        </p:nvSpPr>
        <p:spPr>
          <a:xfrm>
            <a:off x="643467" y="643467"/>
            <a:ext cx="3363974" cy="1728044"/>
          </a:xfrm>
          <a:noFill/>
          <a:ln>
            <a:solidFill>
              <a:schemeClr val="bg1"/>
            </a:solidFill>
          </a:ln>
        </p:spPr>
        <p:txBody>
          <a:bodyPr wrap="square">
            <a:normAutofit/>
          </a:bodyPr>
          <a:lstStyle/>
          <a:p>
            <a:r>
              <a:rPr lang="en-US">
                <a:solidFill>
                  <a:schemeClr val="bg1"/>
                </a:solidFill>
              </a:rPr>
              <a:t>Unplanned line removals</a:t>
            </a:r>
          </a:p>
        </p:txBody>
      </p:sp>
      <p:sp>
        <p:nvSpPr>
          <p:cNvPr id="3" name="Content Placeholder 2">
            <a:extLst>
              <a:ext uri="{FF2B5EF4-FFF2-40B4-BE49-F238E27FC236}">
                <a16:creationId xmlns:a16="http://schemas.microsoft.com/office/drawing/2014/main" id="{7819D105-C1AF-BB2B-2022-DEA687F513FB}"/>
              </a:ext>
            </a:extLst>
          </p:cNvPr>
          <p:cNvSpPr>
            <a:spLocks noGrp="1"/>
          </p:cNvSpPr>
          <p:nvPr>
            <p:ph idx="1"/>
          </p:nvPr>
        </p:nvSpPr>
        <p:spPr>
          <a:xfrm>
            <a:off x="643468" y="2638044"/>
            <a:ext cx="3363974" cy="3415622"/>
          </a:xfrm>
        </p:spPr>
        <p:txBody>
          <a:bodyPr>
            <a:normAutofit/>
          </a:bodyPr>
          <a:lstStyle/>
          <a:p>
            <a:r>
              <a:rPr lang="en-US" sz="1700" dirty="0">
                <a:solidFill>
                  <a:schemeClr val="bg1"/>
                </a:solidFill>
              </a:rPr>
              <a:t>Patient: 9 </a:t>
            </a:r>
            <a:r>
              <a:rPr lang="en-US" sz="1700" dirty="0" err="1">
                <a:solidFill>
                  <a:schemeClr val="bg1"/>
                </a:solidFill>
              </a:rPr>
              <a:t>yo</a:t>
            </a:r>
            <a:r>
              <a:rPr lang="en-US" sz="1700" dirty="0">
                <a:solidFill>
                  <a:schemeClr val="bg1"/>
                </a:solidFill>
              </a:rPr>
              <a:t> male, ex-23 </a:t>
            </a:r>
            <a:r>
              <a:rPr lang="en-US" sz="1700" dirty="0" err="1">
                <a:solidFill>
                  <a:schemeClr val="bg1"/>
                </a:solidFill>
              </a:rPr>
              <a:t>weeker</a:t>
            </a:r>
            <a:r>
              <a:rPr lang="en-US" sz="1700" dirty="0">
                <a:solidFill>
                  <a:schemeClr val="bg1"/>
                </a:solidFill>
              </a:rPr>
              <a:t>, HD 35 with complex chronic respiratory, neurologic, and GI comorbidities with acute hypoxic and hypercapnic respiratory failure with recurrent mucous plugging and atelectasis requiring invasive mechanical ventilation</a:t>
            </a:r>
          </a:p>
          <a:p>
            <a:endParaRPr lang="en-US" sz="1700" dirty="0">
              <a:solidFill>
                <a:schemeClr val="bg1"/>
              </a:solidFill>
            </a:endParaRPr>
          </a:p>
          <a:p>
            <a:r>
              <a:rPr lang="en-US" sz="1700" dirty="0">
                <a:solidFill>
                  <a:schemeClr val="bg1"/>
                </a:solidFill>
              </a:rPr>
              <a:t>Event: PICC line inadvertently removed during a diaper change</a:t>
            </a:r>
          </a:p>
        </p:txBody>
      </p:sp>
      <p:pic>
        <p:nvPicPr>
          <p:cNvPr id="5" name="Picture 4">
            <a:extLst>
              <a:ext uri="{FF2B5EF4-FFF2-40B4-BE49-F238E27FC236}">
                <a16:creationId xmlns:a16="http://schemas.microsoft.com/office/drawing/2014/main" id="{08097A25-A989-236C-D3A7-32E2362AF918}"/>
              </a:ext>
            </a:extLst>
          </p:cNvPr>
          <p:cNvPicPr>
            <a:picLocks noChangeAspect="1"/>
          </p:cNvPicPr>
          <p:nvPr/>
        </p:nvPicPr>
        <p:blipFill>
          <a:blip r:embed="rId3"/>
          <a:srcRect l="45729" t="21748" r="16626" b="17670"/>
          <a:stretch>
            <a:fillRect/>
          </a:stretch>
        </p:blipFill>
        <p:spPr>
          <a:xfrm>
            <a:off x="5434847" y="643467"/>
            <a:ext cx="5976601" cy="5410199"/>
          </a:xfrm>
          <a:prstGeom prst="rect">
            <a:avLst/>
          </a:prstGeom>
        </p:spPr>
      </p:pic>
    </p:spTree>
    <p:extLst>
      <p:ext uri="{BB962C8B-B14F-4D97-AF65-F5344CB8AC3E}">
        <p14:creationId xmlns:p14="http://schemas.microsoft.com/office/powerpoint/2010/main" val="3303480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429459-1D9E-9C2F-A146-E8217AEC2AEC}"/>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862E133-65C5-6468-C270-896954EEFAA1}"/>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223B5757-FBD2-ECC7-A181-BE5BF067DC6B}"/>
              </a:ext>
            </a:extLst>
          </p:cNvPr>
          <p:cNvSpPr>
            <a:spLocks noGrp="1"/>
          </p:cNvSpPr>
          <p:nvPr>
            <p:ph sz="half" idx="2"/>
          </p:nvPr>
        </p:nvSpPr>
        <p:spPr/>
        <p:txBody>
          <a:bodyPr/>
          <a:lstStyle/>
          <a:p>
            <a:r>
              <a:rPr lang="en-US" dirty="0"/>
              <a:t>Communication with mom</a:t>
            </a:r>
          </a:p>
          <a:p>
            <a:endParaRPr lang="en-US" dirty="0"/>
          </a:p>
        </p:txBody>
      </p:sp>
      <p:sp>
        <p:nvSpPr>
          <p:cNvPr id="4" name="Content Placeholder 3">
            <a:extLst>
              <a:ext uri="{FF2B5EF4-FFF2-40B4-BE49-F238E27FC236}">
                <a16:creationId xmlns:a16="http://schemas.microsoft.com/office/drawing/2014/main" id="{4C70FDB0-101E-DEB0-9129-F5C558207FDA}"/>
              </a:ext>
            </a:extLst>
          </p:cNvPr>
          <p:cNvSpPr>
            <a:spLocks noGrp="1"/>
          </p:cNvSpPr>
          <p:nvPr>
            <p:ph sz="quarter" idx="4"/>
          </p:nvPr>
        </p:nvSpPr>
        <p:spPr/>
        <p:txBody>
          <a:bodyPr/>
          <a:lstStyle/>
          <a:p>
            <a:r>
              <a:rPr lang="en-US" dirty="0"/>
              <a:t>Alternative to </a:t>
            </a:r>
            <a:r>
              <a:rPr lang="en-US" dirty="0" err="1"/>
              <a:t>Opsite</a:t>
            </a:r>
            <a:r>
              <a:rPr lang="en-US" dirty="0"/>
              <a:t>?</a:t>
            </a:r>
          </a:p>
          <a:p>
            <a:r>
              <a:rPr lang="en-US" dirty="0"/>
              <a:t>Proactive safety huddle opportunity</a:t>
            </a:r>
          </a:p>
        </p:txBody>
      </p:sp>
      <p:sp>
        <p:nvSpPr>
          <p:cNvPr id="5" name="Text Placeholder 4">
            <a:extLst>
              <a:ext uri="{FF2B5EF4-FFF2-40B4-BE49-F238E27FC236}">
                <a16:creationId xmlns:a16="http://schemas.microsoft.com/office/drawing/2014/main" id="{E66BAD72-4B5C-1F1E-B769-F5353BFA5A30}"/>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6375942E-0CB2-7E41-7CD5-A26423CA004A}"/>
              </a:ext>
            </a:extLst>
          </p:cNvPr>
          <p:cNvSpPr>
            <a:spLocks noGrp="1"/>
          </p:cNvSpPr>
          <p:nvPr>
            <p:ph type="title"/>
          </p:nvPr>
        </p:nvSpPr>
        <p:spPr/>
        <p:txBody>
          <a:bodyPr/>
          <a:lstStyle/>
          <a:p>
            <a:r>
              <a:rPr lang="en-US" dirty="0"/>
              <a:t>Analysis</a:t>
            </a:r>
          </a:p>
        </p:txBody>
      </p:sp>
    </p:spTree>
    <p:extLst>
      <p:ext uri="{BB962C8B-B14F-4D97-AF65-F5344CB8AC3E}">
        <p14:creationId xmlns:p14="http://schemas.microsoft.com/office/powerpoint/2010/main" val="388899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fade">
                                      <p:cBhvr>
                                        <p:cTn id="1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2FD7CA-8AE6-6249-8AAF-FB46D3741D03}"/>
              </a:ext>
            </a:extLst>
          </p:cNvPr>
          <p:cNvSpPr>
            <a:spLocks noGrp="1"/>
          </p:cNvSpPr>
          <p:nvPr>
            <p:ph type="title"/>
          </p:nvPr>
        </p:nvSpPr>
        <p:spPr/>
        <p:txBody>
          <a:bodyPr/>
          <a:lstStyle/>
          <a:p>
            <a:r>
              <a:rPr lang="en-US" dirty="0"/>
              <a:t>EVD Clamping error</a:t>
            </a:r>
          </a:p>
        </p:txBody>
      </p:sp>
      <p:sp>
        <p:nvSpPr>
          <p:cNvPr id="3" name="Content Placeholder 2">
            <a:extLst>
              <a:ext uri="{FF2B5EF4-FFF2-40B4-BE49-F238E27FC236}">
                <a16:creationId xmlns:a16="http://schemas.microsoft.com/office/drawing/2014/main" id="{241A8805-23AE-0661-0A14-6FFAF4DCE96A}"/>
              </a:ext>
            </a:extLst>
          </p:cNvPr>
          <p:cNvSpPr>
            <a:spLocks noGrp="1"/>
          </p:cNvSpPr>
          <p:nvPr>
            <p:ph idx="1"/>
          </p:nvPr>
        </p:nvSpPr>
        <p:spPr>
          <a:xfrm>
            <a:off x="2231136" y="2309800"/>
            <a:ext cx="7729728" cy="3101983"/>
          </a:xfrm>
        </p:spPr>
        <p:txBody>
          <a:bodyPr>
            <a:noAutofit/>
          </a:bodyPr>
          <a:lstStyle/>
          <a:p>
            <a:r>
              <a:rPr lang="en-US" sz="2000" dirty="0"/>
              <a:t>3 year old with resected medulloblastoma with concern for meningitis, CSF leak from scalp </a:t>
            </a:r>
          </a:p>
          <a:p>
            <a:r>
              <a:rPr lang="en-US" sz="2000" dirty="0"/>
              <a:t>Transferred as RRT on 5/1 </a:t>
            </a:r>
          </a:p>
          <a:p>
            <a:r>
              <a:rPr lang="en-US" sz="2000" dirty="0"/>
              <a:t>5/4 EVD placed and IV antibiotics </a:t>
            </a:r>
          </a:p>
          <a:p>
            <a:r>
              <a:rPr lang="en-US" sz="2000" dirty="0"/>
              <a:t>5/11 order placed to clamp EVD which occurred , however no ICP monitoring occurred </a:t>
            </a:r>
          </a:p>
          <a:p>
            <a:r>
              <a:rPr lang="en-US" sz="2000" dirty="0"/>
              <a:t>5/12 MRI completed and ICP monitoring initiated </a:t>
            </a:r>
          </a:p>
          <a:p>
            <a:r>
              <a:rPr lang="en-US" sz="2000" dirty="0"/>
              <a:t>5/13 EVD was removed</a:t>
            </a:r>
          </a:p>
        </p:txBody>
      </p:sp>
    </p:spTree>
    <p:extLst>
      <p:ext uri="{BB962C8B-B14F-4D97-AF65-F5344CB8AC3E}">
        <p14:creationId xmlns:p14="http://schemas.microsoft.com/office/powerpoint/2010/main" val="18499871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1531DAB-63D3-6182-BFD3-2ECCD22CB6B7}"/>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40F004B0-0694-0595-A277-3972D2E3EE4D}"/>
              </a:ext>
            </a:extLst>
          </p:cNvPr>
          <p:cNvSpPr>
            <a:spLocks noGrp="1"/>
          </p:cNvSpPr>
          <p:nvPr>
            <p:ph sz="half" idx="2"/>
          </p:nvPr>
        </p:nvSpPr>
        <p:spPr/>
        <p:txBody>
          <a:bodyPr/>
          <a:lstStyle/>
          <a:p>
            <a:endParaRPr lang="en-US" dirty="0"/>
          </a:p>
        </p:txBody>
      </p:sp>
      <p:sp>
        <p:nvSpPr>
          <p:cNvPr id="4" name="Content Placeholder 3">
            <a:extLst>
              <a:ext uri="{FF2B5EF4-FFF2-40B4-BE49-F238E27FC236}">
                <a16:creationId xmlns:a16="http://schemas.microsoft.com/office/drawing/2014/main" id="{F55C06D0-C743-9171-8418-B7F38CF94C52}"/>
              </a:ext>
            </a:extLst>
          </p:cNvPr>
          <p:cNvSpPr>
            <a:spLocks noGrp="1"/>
          </p:cNvSpPr>
          <p:nvPr>
            <p:ph sz="quarter" idx="4"/>
          </p:nvPr>
        </p:nvSpPr>
        <p:spPr/>
        <p:txBody>
          <a:bodyPr/>
          <a:lstStyle/>
          <a:p>
            <a:r>
              <a:rPr lang="en-US" dirty="0"/>
              <a:t>Standardize clamping practices</a:t>
            </a:r>
          </a:p>
          <a:p>
            <a:pPr lvl="1"/>
            <a:r>
              <a:rPr lang="en-US" dirty="0"/>
              <a:t>Should be at the drainage system</a:t>
            </a:r>
          </a:p>
          <a:p>
            <a:pPr lvl="1"/>
            <a:r>
              <a:rPr lang="en-US" dirty="0"/>
              <a:t>Nursing policy/EVD training</a:t>
            </a:r>
          </a:p>
          <a:p>
            <a:pPr lvl="1"/>
            <a:r>
              <a:rPr lang="en-US" dirty="0"/>
              <a:t>Order clarity</a:t>
            </a:r>
          </a:p>
          <a:p>
            <a:pPr lvl="1"/>
            <a:r>
              <a:rPr lang="en-US" dirty="0"/>
              <a:t>Order set?</a:t>
            </a:r>
          </a:p>
        </p:txBody>
      </p:sp>
      <p:sp>
        <p:nvSpPr>
          <p:cNvPr id="5" name="Text Placeholder 4">
            <a:extLst>
              <a:ext uri="{FF2B5EF4-FFF2-40B4-BE49-F238E27FC236}">
                <a16:creationId xmlns:a16="http://schemas.microsoft.com/office/drawing/2014/main" id="{01AC029B-4BDC-17D0-6F3C-C90F473C0E45}"/>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4B45F2DA-4E4A-FBB2-4F4C-A299CFF1CBF6}"/>
              </a:ext>
            </a:extLst>
          </p:cNvPr>
          <p:cNvSpPr>
            <a:spLocks noGrp="1"/>
          </p:cNvSpPr>
          <p:nvPr>
            <p:ph type="title"/>
          </p:nvPr>
        </p:nvSpPr>
        <p:spPr/>
        <p:txBody>
          <a:bodyPr/>
          <a:lstStyle/>
          <a:p>
            <a:r>
              <a:rPr lang="en-US" dirty="0"/>
              <a:t>analysis</a:t>
            </a:r>
          </a:p>
        </p:txBody>
      </p:sp>
    </p:spTree>
    <p:extLst>
      <p:ext uri="{BB962C8B-B14F-4D97-AF65-F5344CB8AC3E}">
        <p14:creationId xmlns:p14="http://schemas.microsoft.com/office/powerpoint/2010/main" val="15697505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1CA38358-2CBB-5168-A709-0E74CE7D64AA}"/>
              </a:ext>
            </a:extLst>
          </p:cNvPr>
          <p:cNvPicPr>
            <a:picLocks noChangeAspect="1"/>
          </p:cNvPicPr>
          <p:nvPr/>
        </p:nvPicPr>
        <p:blipFill>
          <a:blip r:embed="rId2"/>
          <a:stretch>
            <a:fillRect/>
          </a:stretch>
        </p:blipFill>
        <p:spPr>
          <a:xfrm>
            <a:off x="647205" y="3377509"/>
            <a:ext cx="4020651" cy="2734043"/>
          </a:xfrm>
          <a:prstGeom prst="rect">
            <a:avLst/>
          </a:prstGeom>
        </p:spPr>
      </p:pic>
      <p:sp>
        <p:nvSpPr>
          <p:cNvPr id="18" name="Rectangle 17">
            <a:extLst>
              <a:ext uri="{FF2B5EF4-FFF2-40B4-BE49-F238E27FC236}">
                <a16:creationId xmlns:a16="http://schemas.microsoft.com/office/drawing/2014/main" id="{DCD3F51F-E0F2-41F0-9EAD-111C87DFF5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B637C5D-7AB7-68C3-06F5-FE65D77EA79B}"/>
              </a:ext>
            </a:extLst>
          </p:cNvPr>
          <p:cNvSpPr>
            <a:spLocks noGrp="1"/>
          </p:cNvSpPr>
          <p:nvPr>
            <p:ph type="title"/>
          </p:nvPr>
        </p:nvSpPr>
        <p:spPr>
          <a:xfrm>
            <a:off x="6119732" y="1290025"/>
            <a:ext cx="5291327" cy="1188720"/>
          </a:xfrm>
          <a:solidFill>
            <a:srgbClr val="FFFFFF"/>
          </a:solidFill>
          <a:ln>
            <a:solidFill>
              <a:srgbClr val="404040"/>
            </a:solidFill>
          </a:ln>
        </p:spPr>
        <p:txBody>
          <a:bodyPr vert="horz" lIns="182880" tIns="182880" rIns="182880" bIns="182880" rtlCol="0" anchor="ctr">
            <a:normAutofit/>
          </a:bodyPr>
          <a:lstStyle/>
          <a:p>
            <a:r>
              <a:rPr lang="en-US"/>
              <a:t>Near herniation with posterior fossa tumor</a:t>
            </a:r>
          </a:p>
        </p:txBody>
      </p:sp>
      <p:pic>
        <p:nvPicPr>
          <p:cNvPr id="8" name="Picture 7">
            <a:extLst>
              <a:ext uri="{FF2B5EF4-FFF2-40B4-BE49-F238E27FC236}">
                <a16:creationId xmlns:a16="http://schemas.microsoft.com/office/drawing/2014/main" id="{8D0BECE3-34DF-63F7-D5EB-3E99072AAECB}"/>
              </a:ext>
            </a:extLst>
          </p:cNvPr>
          <p:cNvPicPr>
            <a:picLocks noChangeAspect="1"/>
          </p:cNvPicPr>
          <p:nvPr/>
        </p:nvPicPr>
        <p:blipFill>
          <a:blip r:embed="rId3"/>
          <a:stretch>
            <a:fillRect/>
          </a:stretch>
        </p:blipFill>
        <p:spPr>
          <a:xfrm>
            <a:off x="162560" y="1594825"/>
            <a:ext cx="5338791" cy="1094451"/>
          </a:xfrm>
          <a:prstGeom prst="rect">
            <a:avLst/>
          </a:prstGeom>
        </p:spPr>
      </p:pic>
      <p:sp>
        <p:nvSpPr>
          <p:cNvPr id="3" name="Content Placeholder 2">
            <a:extLst>
              <a:ext uri="{FF2B5EF4-FFF2-40B4-BE49-F238E27FC236}">
                <a16:creationId xmlns:a16="http://schemas.microsoft.com/office/drawing/2014/main" id="{C67D3D21-F24D-63FD-3F33-C8746DA4F335}"/>
              </a:ext>
            </a:extLst>
          </p:cNvPr>
          <p:cNvSpPr>
            <a:spLocks noGrp="1"/>
          </p:cNvSpPr>
          <p:nvPr>
            <p:ph sz="half" idx="1"/>
          </p:nvPr>
        </p:nvSpPr>
        <p:spPr>
          <a:xfrm>
            <a:off x="6119732" y="2858703"/>
            <a:ext cx="5285791" cy="3042547"/>
          </a:xfrm>
        </p:spPr>
        <p:txBody>
          <a:bodyPr vert="horz" lIns="91440" tIns="45720" rIns="91440" bIns="45720" rtlCol="0">
            <a:normAutofit lnSpcReduction="10000"/>
          </a:bodyPr>
          <a:lstStyle/>
          <a:p>
            <a:r>
              <a:rPr lang="en-US" dirty="0">
                <a:solidFill>
                  <a:schemeClr val="bg1"/>
                </a:solidFill>
              </a:rPr>
              <a:t>18 month </a:t>
            </a:r>
            <a:r>
              <a:rPr lang="en-US">
                <a:solidFill>
                  <a:schemeClr val="bg1"/>
                </a:solidFill>
              </a:rPr>
              <a:t>old F previously </a:t>
            </a:r>
            <a:r>
              <a:rPr lang="en-US" dirty="0">
                <a:solidFill>
                  <a:schemeClr val="bg1"/>
                </a:solidFill>
              </a:rPr>
              <a:t>healthy presenting on 5/28 with 1-2 weeks of ataxia, refusal to bear weight, several episodes of vomiting </a:t>
            </a:r>
          </a:p>
          <a:p>
            <a:r>
              <a:rPr lang="en-US" dirty="0">
                <a:solidFill>
                  <a:schemeClr val="bg1"/>
                </a:solidFill>
              </a:rPr>
              <a:t>PCP </a:t>
            </a:r>
            <a:r>
              <a:rPr lang="en-US" dirty="0">
                <a:solidFill>
                  <a:schemeClr val="bg1"/>
                </a:solidFill>
                <a:sym typeface="Wingdings" panose="05000000000000000000" pitchFamily="2" charset="2"/>
              </a:rPr>
              <a:t> ER</a:t>
            </a:r>
          </a:p>
          <a:p>
            <a:r>
              <a:rPr lang="en-US" dirty="0">
                <a:solidFill>
                  <a:schemeClr val="bg1"/>
                </a:solidFill>
                <a:sym typeface="Wingdings" panose="05000000000000000000" pitchFamily="2" charset="2"/>
              </a:rPr>
              <a:t>CTH obtained in ER revealing large posterior fossa mass, admitted to PICU for close neuromonitoring, facilitate brain MRI on 5/29 with anesthesia</a:t>
            </a:r>
          </a:p>
          <a:p>
            <a:r>
              <a:rPr lang="en-US" dirty="0">
                <a:solidFill>
                  <a:schemeClr val="bg1"/>
                </a:solidFill>
                <a:sym typeface="Wingdings" panose="05000000000000000000" pitchFamily="2" charset="2"/>
              </a:rPr>
              <a:t>6x6x5cm, likely pilocytic astrocytoma</a:t>
            </a:r>
          </a:p>
          <a:p>
            <a:r>
              <a:rPr lang="en-US" dirty="0">
                <a:solidFill>
                  <a:schemeClr val="bg1"/>
                </a:solidFill>
                <a:sym typeface="Wingdings" panose="05000000000000000000" pitchFamily="2" charset="2"/>
              </a:rPr>
              <a:t>Initiated on </a:t>
            </a:r>
            <a:r>
              <a:rPr lang="en-US" dirty="0" err="1">
                <a:solidFill>
                  <a:schemeClr val="bg1"/>
                </a:solidFill>
                <a:sym typeface="Wingdings" panose="05000000000000000000" pitchFamily="2" charset="2"/>
              </a:rPr>
              <a:t>decadron</a:t>
            </a:r>
            <a:r>
              <a:rPr lang="en-US" dirty="0">
                <a:solidFill>
                  <a:schemeClr val="bg1"/>
                </a:solidFill>
                <a:sym typeface="Wingdings" panose="05000000000000000000" pitchFamily="2" charset="2"/>
              </a:rPr>
              <a:t> per neurosurgery</a:t>
            </a:r>
            <a:endParaRPr lang="en-US" dirty="0">
              <a:solidFill>
                <a:schemeClr val="bg1"/>
              </a:solidFill>
            </a:endParaRPr>
          </a:p>
        </p:txBody>
      </p:sp>
    </p:spTree>
    <p:extLst>
      <p:ext uri="{BB962C8B-B14F-4D97-AF65-F5344CB8AC3E}">
        <p14:creationId xmlns:p14="http://schemas.microsoft.com/office/powerpoint/2010/main" val="349430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5" name="Title 4"/>
          <p:cNvSpPr>
            <a:spLocks noGrp="1"/>
          </p:cNvSpPr>
          <p:nvPr>
            <p:ph type="title"/>
          </p:nvPr>
        </p:nvSpPr>
        <p:spPr>
          <a:xfrm>
            <a:off x="829781" y="2708804"/>
            <a:ext cx="3698803" cy="1440394"/>
          </a:xfrm>
          <a:noFill/>
          <a:ln>
            <a:solidFill>
              <a:schemeClr val="tx1"/>
            </a:solidFill>
          </a:ln>
        </p:spPr>
        <p:txBody>
          <a:bodyPr>
            <a:normAutofit/>
          </a:bodyPr>
          <a:lstStyle/>
          <a:p>
            <a:r>
              <a:rPr lang="en-US" altLang="en-US" sz="5400">
                <a:solidFill>
                  <a:schemeClr val="tx1"/>
                </a:solidFill>
              </a:rPr>
              <a:t>CME</a:t>
            </a:r>
            <a:br>
              <a:rPr lang="en-US" altLang="en-US" sz="5400">
                <a:solidFill>
                  <a:schemeClr val="tx1"/>
                </a:solidFill>
              </a:rPr>
            </a:br>
            <a:r>
              <a:rPr lang="en-US" altLang="en-US" sz="2200">
                <a:solidFill>
                  <a:schemeClr val="tx1"/>
                </a:solidFill>
              </a:rPr>
              <a:t>Text 1(904)506-7609</a:t>
            </a:r>
            <a:endParaRPr lang="en-US" sz="5400">
              <a:solidFill>
                <a:schemeClr val="tx1"/>
              </a:solidFill>
            </a:endParaRPr>
          </a:p>
        </p:txBody>
      </p:sp>
      <p:sp>
        <p:nvSpPr>
          <p:cNvPr id="11" name="Rectangle 10">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Content Placeholder 5"/>
          <p:cNvSpPr>
            <a:spLocks noGrp="1"/>
          </p:cNvSpPr>
          <p:nvPr>
            <p:ph idx="1"/>
          </p:nvPr>
        </p:nvSpPr>
        <p:spPr>
          <a:xfrm>
            <a:off x="6049182" y="802638"/>
            <a:ext cx="5408696" cy="5252722"/>
          </a:xfrm>
        </p:spPr>
        <p:txBody>
          <a:bodyPr anchor="ctr">
            <a:normAutofit/>
          </a:bodyPr>
          <a:lstStyle/>
          <a:p>
            <a:r>
              <a:rPr lang="en-US" altLang="en-US" sz="2000" dirty="0">
                <a:solidFill>
                  <a:schemeClr val="bg1"/>
                </a:solidFill>
              </a:rPr>
              <a:t>Successful completion of this CME activity, which includes participation in the activity, with individual assessments of the participant and feedback to the participant, enables the participant to earn 1.0 MOC Part 2 points in the American Board of Pediatrics (ABP) Maintenance of Certification (MOC) program. It is the CME activity provider's responsibility) to submit participant completion information to ACCME for the purpose of granting ABP MOC credit.</a:t>
            </a:r>
          </a:p>
          <a:p>
            <a:pPr marL="685800" lvl="3" indent="0">
              <a:buNone/>
            </a:pPr>
            <a:endParaRPr lang="en-US" altLang="en-US" sz="4000" b="1" dirty="0">
              <a:solidFill>
                <a:srgbClr val="2F2F2F"/>
              </a:solidFill>
              <a:highlight>
                <a:srgbClr val="FFFF00"/>
              </a:highlight>
              <a:latin typeface="Montserrat"/>
            </a:endParaRPr>
          </a:p>
          <a:p>
            <a:endParaRPr lang="en-US" dirty="0">
              <a:solidFill>
                <a:schemeClr val="bg1"/>
              </a:solidFill>
            </a:endParaRPr>
          </a:p>
        </p:txBody>
      </p:sp>
      <p:sp>
        <p:nvSpPr>
          <p:cNvPr id="2" name="TextBox 1">
            <a:extLst>
              <a:ext uri="{FF2B5EF4-FFF2-40B4-BE49-F238E27FC236}">
                <a16:creationId xmlns:a16="http://schemas.microsoft.com/office/drawing/2014/main" id="{C1BB6E97-C905-5161-9042-D9BF5BC0E068}"/>
              </a:ext>
            </a:extLst>
          </p:cNvPr>
          <p:cNvSpPr txBox="1"/>
          <p:nvPr/>
        </p:nvSpPr>
        <p:spPr>
          <a:xfrm>
            <a:off x="1423196" y="4624551"/>
            <a:ext cx="2511972" cy="861774"/>
          </a:xfrm>
          <a:prstGeom prst="rect">
            <a:avLst/>
          </a:prstGeom>
          <a:noFill/>
        </p:spPr>
        <p:txBody>
          <a:bodyPr wrap="square" rtlCol="0">
            <a:spAutoFit/>
          </a:bodyPr>
          <a:lstStyle/>
          <a:p>
            <a:pPr algn="ctr"/>
            <a:r>
              <a:rPr lang="en-US" dirty="0"/>
              <a:t>Today’s code</a:t>
            </a:r>
            <a:r>
              <a:rPr lang="en-US"/>
              <a:t>: DAQYAV</a:t>
            </a:r>
            <a:endParaRPr lang="en-US" dirty="0"/>
          </a:p>
          <a:p>
            <a:pPr algn="ctr"/>
            <a:endParaRPr lang="en-US" sz="3200" dirty="0">
              <a:solidFill>
                <a:schemeClr val="bg1"/>
              </a:solidFill>
              <a:highlight>
                <a:srgbClr val="FFFF00"/>
              </a:highlight>
            </a:endParaRPr>
          </a:p>
        </p:txBody>
      </p:sp>
    </p:spTree>
    <p:extLst>
      <p:ext uri="{BB962C8B-B14F-4D97-AF65-F5344CB8AC3E}">
        <p14:creationId xmlns:p14="http://schemas.microsoft.com/office/powerpoint/2010/main" val="217197104"/>
      </p:ext>
    </p:extLst>
  </p:cSld>
  <p:clrMapOvr>
    <a:overrideClrMapping bg1="dk1" tx1="lt1" bg2="dk2" tx2="lt2" accent1="accent1" accent2="accent2" accent3="accent3" accent4="accent4" accent5="accent5" accent6="accent6" hlink="hlink" folHlink="folHlink"/>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6D4C62-6AD6-81A6-2EA7-7F0E0972A4BC}"/>
              </a:ext>
            </a:extLst>
          </p:cNvPr>
          <p:cNvSpPr>
            <a:spLocks noGrp="1"/>
          </p:cNvSpPr>
          <p:nvPr>
            <p:ph type="title"/>
          </p:nvPr>
        </p:nvSpPr>
        <p:spPr/>
        <p:txBody>
          <a:bodyPr/>
          <a:lstStyle/>
          <a:p>
            <a:r>
              <a:rPr lang="en-US" dirty="0"/>
              <a:t>Near herniation</a:t>
            </a:r>
          </a:p>
        </p:txBody>
      </p:sp>
      <p:sp>
        <p:nvSpPr>
          <p:cNvPr id="3" name="Content Placeholder 2">
            <a:extLst>
              <a:ext uri="{FF2B5EF4-FFF2-40B4-BE49-F238E27FC236}">
                <a16:creationId xmlns:a16="http://schemas.microsoft.com/office/drawing/2014/main" id="{65966DC2-A56C-4330-CF3F-8B0EA0848F1A}"/>
              </a:ext>
            </a:extLst>
          </p:cNvPr>
          <p:cNvSpPr>
            <a:spLocks noGrp="1"/>
          </p:cNvSpPr>
          <p:nvPr>
            <p:ph idx="1"/>
          </p:nvPr>
        </p:nvSpPr>
        <p:spPr/>
        <p:txBody>
          <a:bodyPr>
            <a:normAutofit fontScale="92500" lnSpcReduction="20000"/>
          </a:bodyPr>
          <a:lstStyle/>
          <a:p>
            <a:r>
              <a:rPr lang="en-US" dirty="0"/>
              <a:t>Remained at baseline mental status with normal VS, tolerating PO post anesthesia on 5/29, plan for de-bulking on 6/3 (earliest available for neurosurgeon?)</a:t>
            </a:r>
          </a:p>
          <a:p>
            <a:r>
              <a:rPr lang="en-US" dirty="0"/>
              <a:t>Overnight 5/30 – 5/31, developed back arching, irritability and bradypnea without apnea</a:t>
            </a:r>
          </a:p>
          <a:p>
            <a:r>
              <a:rPr lang="en-US" dirty="0"/>
              <a:t>Acutely on 5/31 @ 11am, developed severe bradycardia to 40s, BPs to 120/90 , AMS (moaning, crying only with painful stimuli)</a:t>
            </a:r>
          </a:p>
          <a:p>
            <a:r>
              <a:rPr lang="en-US" dirty="0"/>
              <a:t>Hypertonic saline given, patient intubated and hyperventilated; repeat CTH obtained with increased hydrocephalus and worsening mass effect on brain stem</a:t>
            </a:r>
          </a:p>
          <a:p>
            <a:r>
              <a:rPr lang="en-US" dirty="0"/>
              <a:t>OR with neurosurgery for placement of R EVD, aspiration of cystic portion of mass, insertion of drain into cystic lesion, posterior fossa pressure monitor</a:t>
            </a:r>
          </a:p>
          <a:p>
            <a:r>
              <a:rPr lang="en-US" dirty="0"/>
              <a:t>Remains in PICU awaiting OR for complete debulking on 6/3</a:t>
            </a:r>
          </a:p>
        </p:txBody>
      </p:sp>
    </p:spTree>
    <p:extLst>
      <p:ext uri="{BB962C8B-B14F-4D97-AF65-F5344CB8AC3E}">
        <p14:creationId xmlns:p14="http://schemas.microsoft.com/office/powerpoint/2010/main" val="257003522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C62476-030A-20E4-3B59-6C891EEC13A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8D9DD0D-0336-7AD9-952B-7D42B40E803F}"/>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2227C8DF-B5EB-6FA7-C4E7-414AF28CCC1F}"/>
              </a:ext>
            </a:extLst>
          </p:cNvPr>
          <p:cNvSpPr>
            <a:spLocks noGrp="1"/>
          </p:cNvSpPr>
          <p:nvPr>
            <p:ph sz="half" idx="2"/>
          </p:nvPr>
        </p:nvSpPr>
        <p:spPr/>
        <p:txBody>
          <a:bodyPr/>
          <a:lstStyle/>
          <a:p>
            <a:r>
              <a:rPr lang="en-US" dirty="0"/>
              <a:t>Rapid identification of emergent change in status with appropriate management of increased ICP</a:t>
            </a:r>
          </a:p>
          <a:p>
            <a:r>
              <a:rPr lang="en-US" dirty="0"/>
              <a:t>Engagement with on call neurosurgeon to get to OR</a:t>
            </a:r>
          </a:p>
        </p:txBody>
      </p:sp>
      <p:sp>
        <p:nvSpPr>
          <p:cNvPr id="4" name="Content Placeholder 3">
            <a:extLst>
              <a:ext uri="{FF2B5EF4-FFF2-40B4-BE49-F238E27FC236}">
                <a16:creationId xmlns:a16="http://schemas.microsoft.com/office/drawing/2014/main" id="{304C7E1A-2229-EF65-5945-6905BA11DEBC}"/>
              </a:ext>
            </a:extLst>
          </p:cNvPr>
          <p:cNvSpPr>
            <a:spLocks noGrp="1"/>
          </p:cNvSpPr>
          <p:nvPr>
            <p:ph sz="quarter" idx="4"/>
          </p:nvPr>
        </p:nvSpPr>
        <p:spPr/>
        <p:txBody>
          <a:bodyPr/>
          <a:lstStyle/>
          <a:p>
            <a:r>
              <a:rPr lang="en-US" dirty="0"/>
              <a:t>Delayed debulking of tumor leading to significant morbidity and near mortality</a:t>
            </a:r>
          </a:p>
        </p:txBody>
      </p:sp>
      <p:sp>
        <p:nvSpPr>
          <p:cNvPr id="5" name="Text Placeholder 4">
            <a:extLst>
              <a:ext uri="{FF2B5EF4-FFF2-40B4-BE49-F238E27FC236}">
                <a16:creationId xmlns:a16="http://schemas.microsoft.com/office/drawing/2014/main" id="{E95C737F-E420-F335-0B1D-451C3979E8F3}"/>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712D7DCB-9273-1014-6063-4FD1715474DF}"/>
              </a:ext>
            </a:extLst>
          </p:cNvPr>
          <p:cNvSpPr>
            <a:spLocks noGrp="1"/>
          </p:cNvSpPr>
          <p:nvPr>
            <p:ph type="title"/>
          </p:nvPr>
        </p:nvSpPr>
        <p:spPr/>
        <p:txBody>
          <a:bodyPr/>
          <a:lstStyle/>
          <a:p>
            <a:r>
              <a:rPr lang="en-US" dirty="0"/>
              <a:t>analysis</a:t>
            </a:r>
          </a:p>
        </p:txBody>
      </p:sp>
    </p:spTree>
    <p:extLst>
      <p:ext uri="{BB962C8B-B14F-4D97-AF65-F5344CB8AC3E}">
        <p14:creationId xmlns:p14="http://schemas.microsoft.com/office/powerpoint/2010/main" val="13376182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a:extLst>
            <a:ext uri="{FF2B5EF4-FFF2-40B4-BE49-F238E27FC236}">
              <a16:creationId xmlns:a16="http://schemas.microsoft.com/office/drawing/2014/main" id="{D56AAA7A-0F80-6675-0C5A-4BB7C23A78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2F432E-7E44-E00A-0F50-90B65E459C88}"/>
              </a:ext>
            </a:extLst>
          </p:cNvPr>
          <p:cNvSpPr>
            <a:spLocks noGrp="1"/>
          </p:cNvSpPr>
          <p:nvPr>
            <p:ph type="title"/>
          </p:nvPr>
        </p:nvSpPr>
        <p:spPr>
          <a:xfrm>
            <a:off x="2231136" y="964692"/>
            <a:ext cx="7729728" cy="1188720"/>
          </a:xfrm>
        </p:spPr>
        <p:txBody>
          <a:bodyPr>
            <a:normAutofit/>
          </a:bodyPr>
          <a:lstStyle/>
          <a:p>
            <a:r>
              <a:rPr lang="en-US" sz="6000" b="1" dirty="0">
                <a:effectLst>
                  <a:outerShdw blurRad="38100" dist="38100" dir="2700000" algn="tl">
                    <a:srgbClr val="000000">
                      <a:alpha val="43137"/>
                    </a:srgbClr>
                  </a:outerShdw>
                </a:effectLst>
              </a:rPr>
              <a:t>Mortalities</a:t>
            </a:r>
          </a:p>
        </p:txBody>
      </p:sp>
      <p:graphicFrame>
        <p:nvGraphicFramePr>
          <p:cNvPr id="5" name="Content Placeholder 2">
            <a:extLst>
              <a:ext uri="{FF2B5EF4-FFF2-40B4-BE49-F238E27FC236}">
                <a16:creationId xmlns:a16="http://schemas.microsoft.com/office/drawing/2014/main" id="{06227684-0EE2-A630-5776-C256A0C61350}"/>
              </a:ext>
            </a:extLst>
          </p:cNvPr>
          <p:cNvGraphicFramePr>
            <a:graphicFrameLocks noGrp="1"/>
          </p:cNvGraphicFramePr>
          <p:nvPr>
            <p:ph idx="1"/>
          </p:nvPr>
        </p:nvGraphicFramePr>
        <p:xfrm>
          <a:off x="965200" y="2638425"/>
          <a:ext cx="10261600" cy="310774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a:extLst>
              <a:ext uri="{FF2B5EF4-FFF2-40B4-BE49-F238E27FC236}">
                <a16:creationId xmlns:a16="http://schemas.microsoft.com/office/drawing/2014/main" id="{85908953-4641-28CD-67C5-A2D8B193BEAF}"/>
              </a:ext>
            </a:extLst>
          </p:cNvPr>
          <p:cNvSpPr txBox="1"/>
          <p:nvPr/>
        </p:nvSpPr>
        <p:spPr>
          <a:xfrm>
            <a:off x="2231136" y="2841171"/>
            <a:ext cx="7729728" cy="1200329"/>
          </a:xfrm>
          <a:prstGeom prst="rect">
            <a:avLst/>
          </a:prstGeom>
          <a:noFill/>
        </p:spPr>
        <p:txBody>
          <a:bodyPr wrap="square" rtlCol="0">
            <a:spAutoFit/>
          </a:bodyPr>
          <a:lstStyle/>
          <a:p>
            <a:pPr marL="285750" indent="-285750">
              <a:buFont typeface="Arial" panose="020B0604020202020204" pitchFamily="34" charset="0"/>
              <a:buChar char="•"/>
            </a:pPr>
            <a:r>
              <a:rPr lang="en-US" dirty="0"/>
              <a:t>Post cardiac arrest (+ IO use and compartment syndrome)</a:t>
            </a:r>
          </a:p>
          <a:p>
            <a:pPr marL="285750" indent="-285750">
              <a:buFont typeface="Arial" panose="020B0604020202020204" pitchFamily="34" charset="0"/>
              <a:buChar char="•"/>
            </a:pPr>
            <a:r>
              <a:rPr lang="en-US" dirty="0"/>
              <a:t>Leukemia, liver failure secondary to VOD, fungemia</a:t>
            </a:r>
          </a:p>
          <a:p>
            <a:pPr marL="285750" indent="-285750">
              <a:buFont typeface="Arial" panose="020B0604020202020204" pitchFamily="34" charset="0"/>
              <a:buChar char="•"/>
            </a:pPr>
            <a:r>
              <a:rPr lang="en-US" dirty="0"/>
              <a:t>Submersion</a:t>
            </a:r>
          </a:p>
          <a:p>
            <a:pPr marL="285750" indent="-285750">
              <a:buFont typeface="Arial" panose="020B0604020202020204" pitchFamily="34" charset="0"/>
              <a:buChar char="•"/>
            </a:pPr>
            <a:r>
              <a:rPr lang="en-US" dirty="0" err="1"/>
              <a:t>Pineoblastoma</a:t>
            </a:r>
            <a:endParaRPr lang="en-US" dirty="0"/>
          </a:p>
        </p:txBody>
      </p:sp>
    </p:spTree>
    <p:extLst>
      <p:ext uri="{BB962C8B-B14F-4D97-AF65-F5344CB8AC3E}">
        <p14:creationId xmlns:p14="http://schemas.microsoft.com/office/powerpoint/2010/main" val="295032806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3316A8-70C4-4595-03D8-EF3ECEEAF4FA}"/>
              </a:ext>
            </a:extLst>
          </p:cNvPr>
          <p:cNvSpPr>
            <a:spLocks noGrp="1"/>
          </p:cNvSpPr>
          <p:nvPr>
            <p:ph type="title"/>
          </p:nvPr>
        </p:nvSpPr>
        <p:spPr/>
        <p:txBody>
          <a:bodyPr>
            <a:normAutofit fontScale="90000"/>
          </a:bodyPr>
          <a:lstStyle/>
          <a:p>
            <a:r>
              <a:rPr lang="en-US" dirty="0"/>
              <a:t>Post-cardiac arrest, io infiltration with compartment syndrome</a:t>
            </a:r>
          </a:p>
        </p:txBody>
      </p:sp>
      <p:sp>
        <p:nvSpPr>
          <p:cNvPr id="3" name="Content Placeholder 2">
            <a:extLst>
              <a:ext uri="{FF2B5EF4-FFF2-40B4-BE49-F238E27FC236}">
                <a16:creationId xmlns:a16="http://schemas.microsoft.com/office/drawing/2014/main" id="{0CD17C0A-7C4C-8DB1-C82B-66E9F11A2A12}"/>
              </a:ext>
            </a:extLst>
          </p:cNvPr>
          <p:cNvSpPr>
            <a:spLocks noGrp="1"/>
          </p:cNvSpPr>
          <p:nvPr>
            <p:ph idx="1"/>
          </p:nvPr>
        </p:nvSpPr>
        <p:spPr/>
        <p:txBody>
          <a:bodyPr/>
          <a:lstStyle/>
          <a:p>
            <a:r>
              <a:rPr lang="en-US" dirty="0"/>
              <a:t>Patient: 2-year-old ex-premature infant, grade IV IVH, developmental delays, bronchopulmonary dysplasia, chronic respiratory failure with baseline oxygen requirement, and epilepsy, admitted to PICU s/p cardiac arrest following severe dehydration with associated metabolic derangements due to Rotavirus enterocolitis on 5/8. </a:t>
            </a:r>
          </a:p>
          <a:p>
            <a:r>
              <a:rPr lang="en-US" dirty="0"/>
              <a:t>Cardiac arrest occurred at OSH following intubation with ROSC achieved after 20 min CPR. Resuscitation was performed via IO</a:t>
            </a:r>
          </a:p>
          <a:p>
            <a:r>
              <a:rPr lang="en-US" dirty="0"/>
              <a:t>Patient arrived with 4.5 uncuffed ETT and IO infusing vasoactive infusions</a:t>
            </a:r>
          </a:p>
          <a:p>
            <a:pPr marL="0" indent="0">
              <a:buNone/>
            </a:pPr>
            <a:endParaRPr lang="en-US" dirty="0"/>
          </a:p>
          <a:p>
            <a:endParaRPr lang="en-US" dirty="0"/>
          </a:p>
          <a:p>
            <a:endParaRPr lang="en-US" dirty="0"/>
          </a:p>
        </p:txBody>
      </p:sp>
    </p:spTree>
    <p:extLst>
      <p:ext uri="{BB962C8B-B14F-4D97-AF65-F5344CB8AC3E}">
        <p14:creationId xmlns:p14="http://schemas.microsoft.com/office/powerpoint/2010/main" val="123174509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3D754A-6271-9EDF-7E27-119B9635D7E4}"/>
              </a:ext>
            </a:extLst>
          </p:cNvPr>
          <p:cNvSpPr>
            <a:spLocks noGrp="1"/>
          </p:cNvSpPr>
          <p:nvPr>
            <p:ph type="title"/>
          </p:nvPr>
        </p:nvSpPr>
        <p:spPr/>
        <p:txBody>
          <a:bodyPr>
            <a:normAutofit fontScale="90000"/>
          </a:bodyPr>
          <a:lstStyle/>
          <a:p>
            <a:r>
              <a:rPr lang="en-US" dirty="0"/>
              <a:t>Post-cardiac arrest, io infiltration with compartment syndrome</a:t>
            </a:r>
          </a:p>
        </p:txBody>
      </p:sp>
      <p:sp>
        <p:nvSpPr>
          <p:cNvPr id="3" name="Content Placeholder 2">
            <a:extLst>
              <a:ext uri="{FF2B5EF4-FFF2-40B4-BE49-F238E27FC236}">
                <a16:creationId xmlns:a16="http://schemas.microsoft.com/office/drawing/2014/main" id="{0438994A-C11F-FBA0-2412-31C637F59CBB}"/>
              </a:ext>
            </a:extLst>
          </p:cNvPr>
          <p:cNvSpPr>
            <a:spLocks noGrp="1"/>
          </p:cNvSpPr>
          <p:nvPr>
            <p:ph idx="1"/>
          </p:nvPr>
        </p:nvSpPr>
        <p:spPr/>
        <p:txBody>
          <a:bodyPr>
            <a:normAutofit fontScale="92500" lnSpcReduction="10000"/>
          </a:bodyPr>
          <a:lstStyle/>
          <a:p>
            <a:r>
              <a:rPr lang="en-US" dirty="0"/>
              <a:t>Event: severe IO infiltration with compartment syndrome</a:t>
            </a:r>
          </a:p>
          <a:p>
            <a:pPr lvl="1"/>
            <a:r>
              <a:rPr lang="en-US" dirty="0"/>
              <a:t>Patient required ETT exchanged to a cuffed ETT due to a large leak. Upon medication administration through IO, it was noted not to be working as the patient was still moving, and the leg was noted to be significantly swollen. Both legs were notably poorly perfused. Epi is still infusing through the IO line.</a:t>
            </a:r>
          </a:p>
          <a:p>
            <a:pPr lvl="1"/>
            <a:r>
              <a:rPr lang="en-US" dirty="0"/>
              <a:t>Another IO was placed for intermittent medications for the intubation. Subsequently, an arterial line and a CVL were placed, and epinephrine, norepinephrine, and vasopressin infusions were started through the new line. Prior IO is still being used up to this point (~1 hour).</a:t>
            </a:r>
          </a:p>
          <a:p>
            <a:pPr lvl="1"/>
            <a:r>
              <a:rPr lang="en-US" dirty="0"/>
              <a:t>Ongoing leg swelling/mottling</a:t>
            </a:r>
            <a:r>
              <a:rPr lang="en-US" dirty="0">
                <a:sym typeface="Wingdings" panose="05000000000000000000" pitchFamily="2" charset="2"/>
              </a:rPr>
              <a:t> IO removed and Ortho consulted </a:t>
            </a:r>
            <a:r>
              <a:rPr lang="en-US" dirty="0"/>
              <a:t>Ortho found child with compartment syndrome and performed fasciotomy with wound vac placement at bedside. </a:t>
            </a:r>
          </a:p>
          <a:p>
            <a:pPr lvl="1"/>
            <a:endParaRPr lang="en-US" dirty="0"/>
          </a:p>
          <a:p>
            <a:pPr lvl="1"/>
            <a:endParaRPr lang="en-US" dirty="0"/>
          </a:p>
        </p:txBody>
      </p:sp>
    </p:spTree>
    <p:extLst>
      <p:ext uri="{BB962C8B-B14F-4D97-AF65-F5344CB8AC3E}">
        <p14:creationId xmlns:p14="http://schemas.microsoft.com/office/powerpoint/2010/main" val="2818543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9FA4A1-5733-5231-9E9A-608ED2829D6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C57EC08-8853-2D28-C8AA-2E289E15B750}"/>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E5DAE9E7-985C-C570-0863-E7AC3C093409}"/>
              </a:ext>
            </a:extLst>
          </p:cNvPr>
          <p:cNvSpPr>
            <a:spLocks noGrp="1"/>
          </p:cNvSpPr>
          <p:nvPr>
            <p:ph sz="half" idx="2"/>
          </p:nvPr>
        </p:nvSpPr>
        <p:spPr/>
        <p:txBody>
          <a:bodyPr/>
          <a:lstStyle/>
          <a:p>
            <a:r>
              <a:rPr lang="en-US" dirty="0"/>
              <a:t>Diagnosis and management</a:t>
            </a:r>
          </a:p>
          <a:p>
            <a:r>
              <a:rPr lang="en-US" dirty="0"/>
              <a:t>Ortho response</a:t>
            </a:r>
          </a:p>
        </p:txBody>
      </p:sp>
      <p:sp>
        <p:nvSpPr>
          <p:cNvPr id="4" name="Content Placeholder 3">
            <a:extLst>
              <a:ext uri="{FF2B5EF4-FFF2-40B4-BE49-F238E27FC236}">
                <a16:creationId xmlns:a16="http://schemas.microsoft.com/office/drawing/2014/main" id="{0725FC25-8E66-D663-ED14-3BEBC2B0BE01}"/>
              </a:ext>
            </a:extLst>
          </p:cNvPr>
          <p:cNvSpPr>
            <a:spLocks noGrp="1"/>
          </p:cNvSpPr>
          <p:nvPr>
            <p:ph sz="quarter" idx="4"/>
          </p:nvPr>
        </p:nvSpPr>
        <p:spPr/>
        <p:txBody>
          <a:bodyPr/>
          <a:lstStyle/>
          <a:p>
            <a:endParaRPr lang="en-US" dirty="0"/>
          </a:p>
        </p:txBody>
      </p:sp>
      <p:sp>
        <p:nvSpPr>
          <p:cNvPr id="5" name="Text Placeholder 4">
            <a:extLst>
              <a:ext uri="{FF2B5EF4-FFF2-40B4-BE49-F238E27FC236}">
                <a16:creationId xmlns:a16="http://schemas.microsoft.com/office/drawing/2014/main" id="{3E0E2889-FC41-E258-A585-FF55D2AAD9EC}"/>
              </a:ext>
            </a:extLst>
          </p:cNvPr>
          <p:cNvSpPr>
            <a:spLocks noGrp="1"/>
          </p:cNvSpPr>
          <p:nvPr>
            <p:ph type="body" sz="quarter" idx="13"/>
          </p:nvPr>
        </p:nvSpPr>
        <p:spPr/>
        <p:txBody>
          <a:bodyPr/>
          <a:lstStyle/>
          <a:p>
            <a:r>
              <a:rPr lang="en-US" dirty="0"/>
              <a:t>Where can we improve?</a:t>
            </a:r>
          </a:p>
        </p:txBody>
      </p:sp>
      <p:sp>
        <p:nvSpPr>
          <p:cNvPr id="6" name="Title 5">
            <a:extLst>
              <a:ext uri="{FF2B5EF4-FFF2-40B4-BE49-F238E27FC236}">
                <a16:creationId xmlns:a16="http://schemas.microsoft.com/office/drawing/2014/main" id="{B3C300F5-0D14-40BA-1B44-0395068F7C53}"/>
              </a:ext>
            </a:extLst>
          </p:cNvPr>
          <p:cNvSpPr>
            <a:spLocks noGrp="1"/>
          </p:cNvSpPr>
          <p:nvPr>
            <p:ph type="title"/>
          </p:nvPr>
        </p:nvSpPr>
        <p:spPr/>
        <p:txBody>
          <a:bodyPr/>
          <a:lstStyle/>
          <a:p>
            <a:r>
              <a:rPr lang="en-US" dirty="0"/>
              <a:t>analysis</a:t>
            </a:r>
          </a:p>
        </p:txBody>
      </p:sp>
    </p:spTree>
    <p:extLst>
      <p:ext uri="{BB962C8B-B14F-4D97-AF65-F5344CB8AC3E}">
        <p14:creationId xmlns:p14="http://schemas.microsoft.com/office/powerpoint/2010/main" val="17626960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186E42-8A6E-BBEA-C6C8-E1E883AD03D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4E0DA9-CDEA-BA7A-7AFC-328DA2C14958}"/>
              </a:ext>
            </a:extLst>
          </p:cNvPr>
          <p:cNvSpPr>
            <a:spLocks noGrp="1"/>
          </p:cNvSpPr>
          <p:nvPr>
            <p:ph type="title"/>
          </p:nvPr>
        </p:nvSpPr>
        <p:spPr/>
        <p:txBody>
          <a:bodyPr>
            <a:normAutofit fontScale="90000"/>
          </a:bodyPr>
          <a:lstStyle/>
          <a:p>
            <a:r>
              <a:rPr lang="en-US" dirty="0"/>
              <a:t>Post-cardiac arrest, io infiltration with compartment syndrome</a:t>
            </a:r>
          </a:p>
        </p:txBody>
      </p:sp>
      <p:sp>
        <p:nvSpPr>
          <p:cNvPr id="3" name="Content Placeholder 2">
            <a:extLst>
              <a:ext uri="{FF2B5EF4-FFF2-40B4-BE49-F238E27FC236}">
                <a16:creationId xmlns:a16="http://schemas.microsoft.com/office/drawing/2014/main" id="{73C04C8F-DD00-BC5E-C178-B37B49650CEB}"/>
              </a:ext>
            </a:extLst>
          </p:cNvPr>
          <p:cNvSpPr>
            <a:spLocks noGrp="1"/>
          </p:cNvSpPr>
          <p:nvPr>
            <p:ph idx="1"/>
          </p:nvPr>
        </p:nvSpPr>
        <p:spPr/>
        <p:txBody>
          <a:bodyPr>
            <a:normAutofit lnSpcReduction="10000"/>
          </a:bodyPr>
          <a:lstStyle/>
          <a:p>
            <a:r>
              <a:rPr lang="en-US" dirty="0"/>
              <a:t>Patient’s clinical condition continued to worsen with catastrophic hypoxic-ischemic brain injury with tonsillar herniation confirmed on head CT on 5/12 and the development of DI.</a:t>
            </a:r>
          </a:p>
          <a:p>
            <a:r>
              <a:rPr lang="en-US" dirty="0"/>
              <a:t>Neurologic exam was grim, and he progressed to clinical brain death. Brain death testing was aborted due to spontaneous patient movement. EEG was severely depressed with a nonreactive background and no EEG correlate to spontaneous upper extremity movement</a:t>
            </a:r>
          </a:p>
          <a:p>
            <a:r>
              <a:rPr lang="en-US" dirty="0"/>
              <a:t>On 5/13, a nuclear medicine cerebral blood flow study confirmed the absence of intracranial blood flow, consistent with brain death. A singular formal brain death test was completed, without an apnea test, with all prerequisites met and no confounding factors. </a:t>
            </a:r>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690080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E81E76-147A-B8D5-DC13-55061E5FDFA1}"/>
              </a:ext>
            </a:extLst>
          </p:cNvPr>
          <p:cNvSpPr>
            <a:spLocks noGrp="1"/>
          </p:cNvSpPr>
          <p:nvPr>
            <p:ph type="title"/>
          </p:nvPr>
        </p:nvSpPr>
        <p:spPr/>
        <p:txBody>
          <a:bodyPr>
            <a:normAutofit fontScale="90000"/>
          </a:bodyPr>
          <a:lstStyle/>
          <a:p>
            <a:r>
              <a:rPr lang="en-US" dirty="0"/>
              <a:t>Post-cardiac arrest, io infiltration with compartment syndrome</a:t>
            </a:r>
          </a:p>
        </p:txBody>
      </p:sp>
      <p:sp>
        <p:nvSpPr>
          <p:cNvPr id="3" name="Content Placeholder 2">
            <a:extLst>
              <a:ext uri="{FF2B5EF4-FFF2-40B4-BE49-F238E27FC236}">
                <a16:creationId xmlns:a16="http://schemas.microsoft.com/office/drawing/2014/main" id="{2AE57F67-F806-F2AF-8F8B-2880AB6A52D5}"/>
              </a:ext>
            </a:extLst>
          </p:cNvPr>
          <p:cNvSpPr>
            <a:spLocks noGrp="1"/>
          </p:cNvSpPr>
          <p:nvPr>
            <p:ph idx="1"/>
          </p:nvPr>
        </p:nvSpPr>
        <p:spPr/>
        <p:txBody>
          <a:bodyPr/>
          <a:lstStyle/>
          <a:p>
            <a:r>
              <a:rPr lang="en-US" dirty="0"/>
              <a:t>Family elected to make patient DNR/DNI </a:t>
            </a:r>
          </a:p>
          <a:p>
            <a:r>
              <a:rPr lang="en-US" dirty="0"/>
              <a:t>He was pronounced dead on 5/13/2026 at 18:26 after withdrawal of life-sustaining support. </a:t>
            </a:r>
          </a:p>
          <a:p>
            <a:endParaRPr lang="en-US" dirty="0"/>
          </a:p>
        </p:txBody>
      </p:sp>
    </p:spTree>
    <p:extLst>
      <p:ext uri="{BB962C8B-B14F-4D97-AF65-F5344CB8AC3E}">
        <p14:creationId xmlns:p14="http://schemas.microsoft.com/office/powerpoint/2010/main" val="295438932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941EA9-4C85-9837-062A-4ED611CC677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E56A6D6-6F20-8B0D-869F-AE156CEA5375}"/>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5D3B952A-3245-858F-C203-21E1BD566311}"/>
              </a:ext>
            </a:extLst>
          </p:cNvPr>
          <p:cNvSpPr>
            <a:spLocks noGrp="1"/>
          </p:cNvSpPr>
          <p:nvPr>
            <p:ph sz="half" idx="2"/>
          </p:nvPr>
        </p:nvSpPr>
        <p:spPr/>
        <p:txBody>
          <a:bodyPr/>
          <a:lstStyle/>
          <a:p>
            <a:r>
              <a:rPr lang="en-US" dirty="0"/>
              <a:t>Ability to get a nuclear medicine study quickly</a:t>
            </a:r>
          </a:p>
          <a:p>
            <a:r>
              <a:rPr lang="en-US" dirty="0"/>
              <a:t>Family communication/family needs met</a:t>
            </a:r>
          </a:p>
          <a:p>
            <a:r>
              <a:rPr lang="en-US" dirty="0"/>
              <a:t>In person Haitian Creole interpreter</a:t>
            </a:r>
          </a:p>
        </p:txBody>
      </p:sp>
      <p:sp>
        <p:nvSpPr>
          <p:cNvPr id="4" name="Content Placeholder 3">
            <a:extLst>
              <a:ext uri="{FF2B5EF4-FFF2-40B4-BE49-F238E27FC236}">
                <a16:creationId xmlns:a16="http://schemas.microsoft.com/office/drawing/2014/main" id="{F2062524-6E29-9FEB-D019-4D2D0F62EB40}"/>
              </a:ext>
            </a:extLst>
          </p:cNvPr>
          <p:cNvSpPr>
            <a:spLocks noGrp="1"/>
          </p:cNvSpPr>
          <p:nvPr>
            <p:ph sz="quarter" idx="4"/>
          </p:nvPr>
        </p:nvSpPr>
        <p:spPr/>
        <p:txBody>
          <a:bodyPr/>
          <a:lstStyle/>
          <a:p>
            <a:r>
              <a:rPr lang="en-US" dirty="0"/>
              <a:t>Autopsy form?</a:t>
            </a:r>
          </a:p>
          <a:p>
            <a:pPr lvl="1"/>
            <a:r>
              <a:rPr lang="en-US" dirty="0"/>
              <a:t>Accidental use of DE valley form</a:t>
            </a:r>
          </a:p>
          <a:p>
            <a:r>
              <a:rPr lang="en-US" dirty="0"/>
              <a:t>Concern about delayed Our Legacy approach</a:t>
            </a:r>
          </a:p>
          <a:p>
            <a:pPr lvl="1"/>
            <a:r>
              <a:rPr lang="en-US" dirty="0"/>
              <a:t>What are best practices? What should approach be?</a:t>
            </a:r>
          </a:p>
        </p:txBody>
      </p:sp>
      <p:sp>
        <p:nvSpPr>
          <p:cNvPr id="5" name="Text Placeholder 4">
            <a:extLst>
              <a:ext uri="{FF2B5EF4-FFF2-40B4-BE49-F238E27FC236}">
                <a16:creationId xmlns:a16="http://schemas.microsoft.com/office/drawing/2014/main" id="{5350AF81-E1FE-9866-78BC-C8C4D13638A8}"/>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91B4FAD3-C261-F390-99F4-75EE3071881C}"/>
              </a:ext>
            </a:extLst>
          </p:cNvPr>
          <p:cNvSpPr>
            <a:spLocks noGrp="1"/>
          </p:cNvSpPr>
          <p:nvPr>
            <p:ph type="title"/>
          </p:nvPr>
        </p:nvSpPr>
        <p:spPr/>
        <p:txBody>
          <a:bodyPr/>
          <a:lstStyle/>
          <a:p>
            <a:r>
              <a:rPr lang="en-US" dirty="0"/>
              <a:t>analysis</a:t>
            </a:r>
          </a:p>
        </p:txBody>
      </p:sp>
    </p:spTree>
    <p:extLst>
      <p:ext uri="{BB962C8B-B14F-4D97-AF65-F5344CB8AC3E}">
        <p14:creationId xmlns:p14="http://schemas.microsoft.com/office/powerpoint/2010/main" val="332493148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5D2397-06F6-0EA7-3E1A-E18483DF800F}"/>
              </a:ext>
            </a:extLst>
          </p:cNvPr>
          <p:cNvSpPr>
            <a:spLocks noGrp="1"/>
          </p:cNvSpPr>
          <p:nvPr>
            <p:ph type="title"/>
          </p:nvPr>
        </p:nvSpPr>
        <p:spPr/>
        <p:txBody>
          <a:bodyPr/>
          <a:lstStyle/>
          <a:p>
            <a:r>
              <a:rPr lang="en-US" dirty="0"/>
              <a:t>Leukemia, liver failure secondary to </a:t>
            </a:r>
            <a:r>
              <a:rPr lang="en-US" dirty="0" err="1"/>
              <a:t>vod</a:t>
            </a:r>
            <a:r>
              <a:rPr lang="en-US" dirty="0"/>
              <a:t>, fungemia</a:t>
            </a:r>
          </a:p>
        </p:txBody>
      </p:sp>
      <p:sp>
        <p:nvSpPr>
          <p:cNvPr id="3" name="Content Placeholder 2">
            <a:extLst>
              <a:ext uri="{FF2B5EF4-FFF2-40B4-BE49-F238E27FC236}">
                <a16:creationId xmlns:a16="http://schemas.microsoft.com/office/drawing/2014/main" id="{5F1BA13D-5224-978A-027C-189A16383AF3}"/>
              </a:ext>
            </a:extLst>
          </p:cNvPr>
          <p:cNvSpPr>
            <a:spLocks noGrp="1"/>
          </p:cNvSpPr>
          <p:nvPr>
            <p:ph idx="1"/>
          </p:nvPr>
        </p:nvSpPr>
        <p:spPr/>
        <p:txBody>
          <a:bodyPr>
            <a:normAutofit/>
          </a:bodyPr>
          <a:lstStyle/>
          <a:p>
            <a:r>
              <a:rPr lang="en-US" dirty="0"/>
              <a:t>10yM with precursor B cell ALL on consolidation chemotherapy, history of vincristine-induced SIADH, non-TB mycobacterium infection of port-a-</a:t>
            </a:r>
            <a:r>
              <a:rPr lang="en-US" dirty="0" err="1"/>
              <a:t>cath</a:t>
            </a:r>
            <a:r>
              <a:rPr lang="en-US" dirty="0"/>
              <a:t> site and cellulitis admitted with fever, neutropenia to heme-</a:t>
            </a:r>
            <a:r>
              <a:rPr lang="en-US" dirty="0" err="1"/>
              <a:t>onc</a:t>
            </a:r>
            <a:r>
              <a:rPr lang="en-US" dirty="0"/>
              <a:t> floor on 4/30</a:t>
            </a:r>
          </a:p>
          <a:p>
            <a:r>
              <a:rPr lang="en-US" dirty="0"/>
              <a:t>Sepsis work-up completed, initiated on meropenem and vancomycin</a:t>
            </a:r>
          </a:p>
          <a:p>
            <a:pPr lvl="1"/>
            <a:r>
              <a:rPr lang="en-US" dirty="0"/>
              <a:t>+REV, giardia in stool, pseudomonas in blood culture</a:t>
            </a:r>
          </a:p>
          <a:p>
            <a:pPr lvl="1"/>
            <a:r>
              <a:rPr lang="en-US" dirty="0"/>
              <a:t>Oncology team noted patient to be hiding home oral therapies in shoe (linezolid, </a:t>
            </a:r>
            <a:r>
              <a:rPr lang="en-US" dirty="0" err="1"/>
              <a:t>azithro</a:t>
            </a:r>
            <a:r>
              <a:rPr lang="en-US" dirty="0"/>
              <a:t>, Na, Bactrim, </a:t>
            </a:r>
            <a:r>
              <a:rPr lang="en-US" dirty="0" err="1"/>
              <a:t>augmentin</a:t>
            </a:r>
            <a:r>
              <a:rPr lang="en-US" dirty="0"/>
              <a:t>, mercaptopurine)</a:t>
            </a:r>
          </a:p>
        </p:txBody>
      </p:sp>
    </p:spTree>
    <p:extLst>
      <p:ext uri="{BB962C8B-B14F-4D97-AF65-F5344CB8AC3E}">
        <p14:creationId xmlns:p14="http://schemas.microsoft.com/office/powerpoint/2010/main" val="24946301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29781" y="2708804"/>
            <a:ext cx="3698803" cy="1440394"/>
          </a:xfrm>
          <a:noFill/>
          <a:ln>
            <a:solidFill>
              <a:schemeClr val="tx1"/>
            </a:solidFill>
          </a:ln>
        </p:spPr>
        <p:txBody>
          <a:bodyPr>
            <a:normAutofit/>
          </a:bodyPr>
          <a:lstStyle/>
          <a:p>
            <a:r>
              <a:rPr lang="en-US" altLang="en-US" sz="2400">
                <a:solidFill>
                  <a:schemeClr val="tx1"/>
                </a:solidFill>
              </a:rPr>
              <a:t>CONFIDENTIAL PATIENT SAFETY WORK PRODUCT</a:t>
            </a:r>
            <a:endParaRPr lang="en-US" sz="2400">
              <a:solidFill>
                <a:schemeClr val="tx1"/>
              </a:solidFill>
            </a:endParaRPr>
          </a:p>
        </p:txBody>
      </p:sp>
      <p:sp>
        <p:nvSpPr>
          <p:cNvPr id="8" name="Rectangle 7">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49182" y="802638"/>
            <a:ext cx="5408696" cy="5252722"/>
          </a:xfrm>
        </p:spPr>
        <p:txBody>
          <a:bodyPr anchor="ctr">
            <a:normAutofit fontScale="92500"/>
          </a:bodyPr>
          <a:lstStyle/>
          <a:p>
            <a:endParaRPr lang="en-US" altLang="en-US">
              <a:solidFill>
                <a:schemeClr val="bg1"/>
              </a:solidFill>
            </a:endParaRPr>
          </a:p>
          <a:p>
            <a:endParaRPr lang="en-US" altLang="en-US" sz="2400">
              <a:solidFill>
                <a:schemeClr val="bg1"/>
              </a:solidFill>
            </a:endParaRPr>
          </a:p>
          <a:p>
            <a:r>
              <a:rPr lang="en-US" altLang="en-US" sz="2400">
                <a:solidFill>
                  <a:schemeClr val="bg1"/>
                </a:solidFill>
              </a:rPr>
              <a:t>Quality Assurance Information – Protected under Florida Statute #766.101	</a:t>
            </a:r>
          </a:p>
          <a:p>
            <a:r>
              <a:rPr lang="en-US" altLang="en-US" sz="2400">
                <a:solidFill>
                  <a:schemeClr val="bg1"/>
                </a:solidFill>
              </a:rPr>
              <a:t>Protected under the Patient Safety and Quality Improvement Act.  Do not disclose unless authorized by the Nemours Vice President for Quality &amp; Safety or his/her designee.</a:t>
            </a:r>
          </a:p>
          <a:p>
            <a:r>
              <a:rPr lang="en-US" altLang="en-US" sz="2400">
                <a:solidFill>
                  <a:schemeClr val="bg1"/>
                </a:solidFill>
              </a:rPr>
              <a:t>All patient-identifying information is confidential and may not be disseminated outside of the committee setting, except as permitted by state or federal law</a:t>
            </a:r>
          </a:p>
          <a:p>
            <a:endParaRPr lang="en-US">
              <a:solidFill>
                <a:schemeClr val="bg1"/>
              </a:solidFill>
            </a:endParaRPr>
          </a:p>
        </p:txBody>
      </p:sp>
    </p:spTree>
    <p:extLst>
      <p:ext uri="{BB962C8B-B14F-4D97-AF65-F5344CB8AC3E}">
        <p14:creationId xmlns:p14="http://schemas.microsoft.com/office/powerpoint/2010/main" val="153869190"/>
      </p:ext>
    </p:extLst>
  </p:cSld>
  <p:clrMapOvr>
    <a:overrideClrMapping bg1="dk1" tx1="lt1" bg2="dk2" tx2="lt2" accent1="accent1" accent2="accent2" accent3="accent3" accent4="accent4" accent5="accent5" accent6="accent6" hlink="hlink" folHlink="folHlink"/>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95DA01-9525-4B13-AC5C-976FD3ECDAAF}"/>
              </a:ext>
            </a:extLst>
          </p:cNvPr>
          <p:cNvSpPr>
            <a:spLocks noGrp="1"/>
          </p:cNvSpPr>
          <p:nvPr>
            <p:ph type="title"/>
          </p:nvPr>
        </p:nvSpPr>
        <p:spPr/>
        <p:txBody>
          <a:bodyPr/>
          <a:lstStyle/>
          <a:p>
            <a:r>
              <a:rPr lang="en-US" dirty="0"/>
              <a:t>Leukemia, liver failure secondary to </a:t>
            </a:r>
            <a:r>
              <a:rPr lang="en-US" dirty="0" err="1"/>
              <a:t>vod</a:t>
            </a:r>
            <a:r>
              <a:rPr lang="en-US" dirty="0"/>
              <a:t>, fungemia</a:t>
            </a:r>
          </a:p>
        </p:txBody>
      </p:sp>
      <p:sp>
        <p:nvSpPr>
          <p:cNvPr id="3" name="Content Placeholder 2">
            <a:extLst>
              <a:ext uri="{FF2B5EF4-FFF2-40B4-BE49-F238E27FC236}">
                <a16:creationId xmlns:a16="http://schemas.microsoft.com/office/drawing/2014/main" id="{34D0EC9C-DC73-6339-9A2B-FBB8C26E3F87}"/>
              </a:ext>
            </a:extLst>
          </p:cNvPr>
          <p:cNvSpPr>
            <a:spLocks noGrp="1"/>
          </p:cNvSpPr>
          <p:nvPr>
            <p:ph idx="1"/>
          </p:nvPr>
        </p:nvSpPr>
        <p:spPr/>
        <p:txBody>
          <a:bodyPr>
            <a:normAutofit fontScale="70000" lnSpcReduction="20000"/>
          </a:bodyPr>
          <a:lstStyle/>
          <a:p>
            <a:r>
              <a:rPr lang="en-US" dirty="0"/>
              <a:t>Continued progression of poor perfusion with delayed cap refill, tachycardia, worsening mental status necessitating PICU transfer on 5/4</a:t>
            </a:r>
          </a:p>
          <a:p>
            <a:pPr lvl="1"/>
            <a:r>
              <a:rPr lang="en-US" dirty="0"/>
              <a:t>LP deferred 2/2 fever, instability for natural airway sedation</a:t>
            </a:r>
          </a:p>
          <a:p>
            <a:pPr lvl="1"/>
            <a:r>
              <a:rPr lang="en-US" dirty="0"/>
              <a:t>Concern for </a:t>
            </a:r>
            <a:r>
              <a:rPr lang="en-US" dirty="0" err="1"/>
              <a:t>typhilitis</a:t>
            </a:r>
            <a:r>
              <a:rPr lang="en-US" dirty="0"/>
              <a:t> with abdominal pain, addition of </a:t>
            </a:r>
            <a:r>
              <a:rPr lang="en-US" dirty="0" err="1"/>
              <a:t>flagyl</a:t>
            </a:r>
            <a:r>
              <a:rPr lang="en-US" dirty="0"/>
              <a:t> + restarted </a:t>
            </a:r>
            <a:r>
              <a:rPr lang="en-US" dirty="0" err="1"/>
              <a:t>vanco</a:t>
            </a:r>
            <a:r>
              <a:rPr lang="en-US" dirty="0"/>
              <a:t> + micafungin</a:t>
            </a:r>
          </a:p>
          <a:p>
            <a:pPr lvl="1"/>
            <a:r>
              <a:rPr lang="en-US" dirty="0"/>
              <a:t>CT CAP obtained - +pneumonia, bowels collapsed; RUQ US with doppler with ascites</a:t>
            </a:r>
          </a:p>
          <a:p>
            <a:pPr lvl="1"/>
            <a:r>
              <a:rPr lang="en-US" dirty="0"/>
              <a:t>Karius sent</a:t>
            </a:r>
          </a:p>
          <a:p>
            <a:r>
              <a:rPr lang="en-US" dirty="0"/>
              <a:t>5/5 – initiated defibrotide with concern for VOD (ascites, elevated bilirubin, refractory thrombocytopenia); no flow reversal</a:t>
            </a:r>
          </a:p>
          <a:p>
            <a:r>
              <a:rPr lang="en-US" dirty="0"/>
              <a:t>5/6 – intubation for hypotension, refractory pain, WOB</a:t>
            </a:r>
          </a:p>
          <a:p>
            <a:r>
              <a:rPr lang="en-US" dirty="0"/>
              <a:t>5/7 – Diffuse rash, +Candida tropicalis (moderate) on Karius, 5/8 – micafungin to amphotericin with recurrence of fever</a:t>
            </a:r>
          </a:p>
          <a:p>
            <a:r>
              <a:rPr lang="en-US" dirty="0"/>
              <a:t>Intermittent hypotension requiring </a:t>
            </a:r>
            <a:r>
              <a:rPr lang="en-US" dirty="0" err="1"/>
              <a:t>vasoactives</a:t>
            </a:r>
            <a:r>
              <a:rPr lang="en-US" dirty="0"/>
              <a:t>, significant fluid overload </a:t>
            </a:r>
            <a:r>
              <a:rPr lang="en-US" dirty="0">
                <a:sym typeface="Wingdings" panose="05000000000000000000" pitchFamily="2" charset="2"/>
              </a:rPr>
              <a:t> Lasix infusion  CRRT on 5/11 with fluid overload, worsening hypoxemia; not an ECMO candidate</a:t>
            </a:r>
            <a:endParaRPr lang="en-US" dirty="0"/>
          </a:p>
          <a:p>
            <a:endParaRPr lang="en-US" dirty="0"/>
          </a:p>
        </p:txBody>
      </p:sp>
    </p:spTree>
    <p:extLst>
      <p:ext uri="{BB962C8B-B14F-4D97-AF65-F5344CB8AC3E}">
        <p14:creationId xmlns:p14="http://schemas.microsoft.com/office/powerpoint/2010/main" val="46785303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C4D3A1-E9A0-3A9D-7030-AE8D65E60A71}"/>
              </a:ext>
            </a:extLst>
          </p:cNvPr>
          <p:cNvSpPr>
            <a:spLocks noGrp="1"/>
          </p:cNvSpPr>
          <p:nvPr>
            <p:ph type="title"/>
          </p:nvPr>
        </p:nvSpPr>
        <p:spPr/>
        <p:txBody>
          <a:bodyPr/>
          <a:lstStyle/>
          <a:p>
            <a:r>
              <a:rPr lang="en-US" dirty="0"/>
              <a:t>Leukemia, liver failure secondary to </a:t>
            </a:r>
            <a:r>
              <a:rPr lang="en-US" dirty="0" err="1"/>
              <a:t>vod</a:t>
            </a:r>
            <a:r>
              <a:rPr lang="en-US" dirty="0"/>
              <a:t>, fungemia</a:t>
            </a:r>
          </a:p>
        </p:txBody>
      </p:sp>
      <p:sp>
        <p:nvSpPr>
          <p:cNvPr id="3" name="Content Placeholder 2">
            <a:extLst>
              <a:ext uri="{FF2B5EF4-FFF2-40B4-BE49-F238E27FC236}">
                <a16:creationId xmlns:a16="http://schemas.microsoft.com/office/drawing/2014/main" id="{A5CB48BE-B08F-7263-A32B-4D43052B90EB}"/>
              </a:ext>
            </a:extLst>
          </p:cNvPr>
          <p:cNvSpPr>
            <a:spLocks noGrp="1"/>
          </p:cNvSpPr>
          <p:nvPr>
            <p:ph idx="1"/>
          </p:nvPr>
        </p:nvSpPr>
        <p:spPr/>
        <p:txBody>
          <a:bodyPr/>
          <a:lstStyle/>
          <a:p>
            <a:r>
              <a:rPr lang="en-US" dirty="0"/>
              <a:t>PLEX initiated 5/12 for continued liver failure (?asparaginase hypersensitivity reaction)</a:t>
            </a:r>
          </a:p>
          <a:p>
            <a:r>
              <a:rPr lang="en-US" dirty="0"/>
              <a:t>Continued </a:t>
            </a:r>
            <a:r>
              <a:rPr lang="en-US" dirty="0" err="1"/>
              <a:t>uptitration</a:t>
            </a:r>
            <a:r>
              <a:rPr lang="en-US" dirty="0"/>
              <a:t> of pressors to include epi, NE and </a:t>
            </a:r>
            <a:r>
              <a:rPr lang="en-US" dirty="0" err="1"/>
              <a:t>vaso</a:t>
            </a:r>
            <a:endParaRPr lang="en-US" dirty="0"/>
          </a:p>
          <a:p>
            <a:r>
              <a:rPr lang="en-US" dirty="0"/>
              <a:t>Continued elevation of ammonia</a:t>
            </a:r>
          </a:p>
          <a:p>
            <a:r>
              <a:rPr lang="en-US" dirty="0"/>
              <a:t>Ongoing discussions with family, WOLST on 5/14</a:t>
            </a:r>
          </a:p>
        </p:txBody>
      </p:sp>
      <p:pic>
        <p:nvPicPr>
          <p:cNvPr id="5" name="Picture 4">
            <a:extLst>
              <a:ext uri="{FF2B5EF4-FFF2-40B4-BE49-F238E27FC236}">
                <a16:creationId xmlns:a16="http://schemas.microsoft.com/office/drawing/2014/main" id="{90AF989F-4F51-D034-BE44-94EBBE43B78A}"/>
              </a:ext>
            </a:extLst>
          </p:cNvPr>
          <p:cNvPicPr>
            <a:picLocks noChangeAspect="1"/>
          </p:cNvPicPr>
          <p:nvPr/>
        </p:nvPicPr>
        <p:blipFill>
          <a:blip r:embed="rId3"/>
          <a:stretch>
            <a:fillRect/>
          </a:stretch>
        </p:blipFill>
        <p:spPr>
          <a:xfrm>
            <a:off x="767071" y="4966601"/>
            <a:ext cx="10657857" cy="1149376"/>
          </a:xfrm>
          <a:prstGeom prst="rect">
            <a:avLst/>
          </a:prstGeom>
        </p:spPr>
      </p:pic>
    </p:spTree>
    <p:extLst>
      <p:ext uri="{BB962C8B-B14F-4D97-AF65-F5344CB8AC3E}">
        <p14:creationId xmlns:p14="http://schemas.microsoft.com/office/powerpoint/2010/main" val="52724318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4940E94-A5ED-A1D0-AFB1-7B22291A9E2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836B1509-3588-FFB1-A852-9454BC654583}"/>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2C167636-80F2-2EE6-7F92-F10792D8E54A}"/>
              </a:ext>
            </a:extLst>
          </p:cNvPr>
          <p:cNvSpPr>
            <a:spLocks noGrp="1"/>
          </p:cNvSpPr>
          <p:nvPr>
            <p:ph sz="half" idx="2"/>
          </p:nvPr>
        </p:nvSpPr>
        <p:spPr/>
        <p:txBody>
          <a:bodyPr>
            <a:normAutofit fontScale="92500" lnSpcReduction="20000"/>
          </a:bodyPr>
          <a:lstStyle/>
          <a:p>
            <a:r>
              <a:rPr lang="en-US" dirty="0"/>
              <a:t>Medical management of liver failure, fluid overload, fungemia</a:t>
            </a:r>
          </a:p>
        </p:txBody>
      </p:sp>
      <p:sp>
        <p:nvSpPr>
          <p:cNvPr id="4" name="Content Placeholder 3">
            <a:extLst>
              <a:ext uri="{FF2B5EF4-FFF2-40B4-BE49-F238E27FC236}">
                <a16:creationId xmlns:a16="http://schemas.microsoft.com/office/drawing/2014/main" id="{505E2DA1-399C-0355-B4DB-2CB7466881A2}"/>
              </a:ext>
            </a:extLst>
          </p:cNvPr>
          <p:cNvSpPr>
            <a:spLocks noGrp="1"/>
          </p:cNvSpPr>
          <p:nvPr>
            <p:ph sz="quarter" idx="4"/>
          </p:nvPr>
        </p:nvSpPr>
        <p:spPr/>
        <p:txBody>
          <a:bodyPr>
            <a:normAutofit fontScale="92500" lnSpcReduction="20000"/>
          </a:bodyPr>
          <a:lstStyle/>
          <a:p>
            <a:r>
              <a:rPr lang="en-US" dirty="0"/>
              <a:t>Benefit to amphotericin throughout? Earlier fungal treatment?</a:t>
            </a:r>
          </a:p>
          <a:p>
            <a:r>
              <a:rPr lang="en-US" dirty="0"/>
              <a:t>Standardized visitor policy, when to deviate? Who decides? Options?</a:t>
            </a:r>
          </a:p>
          <a:p>
            <a:r>
              <a:rPr lang="en-US" dirty="0"/>
              <a:t>Discuss at quarterly heme-</a:t>
            </a:r>
            <a:r>
              <a:rPr lang="en-US" dirty="0" err="1"/>
              <a:t>onc</a:t>
            </a:r>
            <a:r>
              <a:rPr lang="en-US" dirty="0"/>
              <a:t> joint M&amp;M </a:t>
            </a:r>
            <a:r>
              <a:rPr lang="en-US" dirty="0">
                <a:sym typeface="Wingdings" panose="05000000000000000000" pitchFamily="2" charset="2"/>
              </a:rPr>
              <a:t> to invite ID</a:t>
            </a:r>
          </a:p>
          <a:p>
            <a:pPr lvl="1"/>
            <a:r>
              <a:rPr lang="en-US" dirty="0">
                <a:sym typeface="Wingdings" panose="05000000000000000000" pitchFamily="2" charset="2"/>
              </a:rPr>
              <a:t>Discuss early palliative involvement</a:t>
            </a:r>
          </a:p>
          <a:p>
            <a:r>
              <a:rPr lang="en-US" dirty="0">
                <a:sym typeface="Wingdings" panose="05000000000000000000" pitchFamily="2" charset="2"/>
              </a:rPr>
              <a:t>Approach to anticoagulation on CRRT with liver failure</a:t>
            </a:r>
            <a:endParaRPr lang="en-US" dirty="0"/>
          </a:p>
        </p:txBody>
      </p:sp>
      <p:sp>
        <p:nvSpPr>
          <p:cNvPr id="5" name="Text Placeholder 4">
            <a:extLst>
              <a:ext uri="{FF2B5EF4-FFF2-40B4-BE49-F238E27FC236}">
                <a16:creationId xmlns:a16="http://schemas.microsoft.com/office/drawing/2014/main" id="{428EA82D-F5CF-BBB2-3561-6D0F171252CE}"/>
              </a:ext>
            </a:extLst>
          </p:cNvPr>
          <p:cNvSpPr>
            <a:spLocks noGrp="1"/>
          </p:cNvSpPr>
          <p:nvPr>
            <p:ph type="body" sz="quarter" idx="13"/>
          </p:nvPr>
        </p:nvSpPr>
        <p:spPr/>
        <p:txBody>
          <a:bodyPr/>
          <a:lstStyle/>
          <a:p>
            <a:r>
              <a:rPr lang="en-US" dirty="0"/>
              <a:t>What could improve?</a:t>
            </a:r>
          </a:p>
        </p:txBody>
      </p:sp>
      <p:sp>
        <p:nvSpPr>
          <p:cNvPr id="6" name="Title 5">
            <a:extLst>
              <a:ext uri="{FF2B5EF4-FFF2-40B4-BE49-F238E27FC236}">
                <a16:creationId xmlns:a16="http://schemas.microsoft.com/office/drawing/2014/main" id="{E871003C-434F-4817-83DE-80BF7B46D99F}"/>
              </a:ext>
            </a:extLst>
          </p:cNvPr>
          <p:cNvSpPr>
            <a:spLocks noGrp="1"/>
          </p:cNvSpPr>
          <p:nvPr>
            <p:ph type="title"/>
          </p:nvPr>
        </p:nvSpPr>
        <p:spPr/>
        <p:txBody>
          <a:bodyPr/>
          <a:lstStyle/>
          <a:p>
            <a:r>
              <a:rPr lang="en-US" dirty="0"/>
              <a:t>analysis</a:t>
            </a:r>
          </a:p>
        </p:txBody>
      </p:sp>
    </p:spTree>
    <p:extLst>
      <p:ext uri="{BB962C8B-B14F-4D97-AF65-F5344CB8AC3E}">
        <p14:creationId xmlns:p14="http://schemas.microsoft.com/office/powerpoint/2010/main" val="13453639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411272-C92E-A0A3-DB0F-5E2730556C47}"/>
              </a:ext>
            </a:extLst>
          </p:cNvPr>
          <p:cNvSpPr>
            <a:spLocks noGrp="1"/>
          </p:cNvSpPr>
          <p:nvPr>
            <p:ph type="title"/>
          </p:nvPr>
        </p:nvSpPr>
        <p:spPr/>
        <p:txBody>
          <a:bodyPr/>
          <a:lstStyle/>
          <a:p>
            <a:r>
              <a:rPr lang="en-US" dirty="0"/>
              <a:t>Submersion</a:t>
            </a:r>
          </a:p>
        </p:txBody>
      </p:sp>
      <p:sp>
        <p:nvSpPr>
          <p:cNvPr id="3" name="Content Placeholder 2">
            <a:extLst>
              <a:ext uri="{FF2B5EF4-FFF2-40B4-BE49-F238E27FC236}">
                <a16:creationId xmlns:a16="http://schemas.microsoft.com/office/drawing/2014/main" id="{92985967-5084-0895-F75C-25CFBFC4ACBB}"/>
              </a:ext>
            </a:extLst>
          </p:cNvPr>
          <p:cNvSpPr>
            <a:spLocks noGrp="1"/>
          </p:cNvSpPr>
          <p:nvPr>
            <p:ph idx="1"/>
          </p:nvPr>
        </p:nvSpPr>
        <p:spPr/>
        <p:txBody>
          <a:bodyPr>
            <a:normAutofit/>
          </a:bodyPr>
          <a:lstStyle/>
          <a:p>
            <a:pPr marL="0" indent="0">
              <a:buNone/>
            </a:pPr>
            <a:r>
              <a:rPr lang="en-US" dirty="0"/>
              <a:t>20 month old female with developmental delays and recent diagnosis of PPA2 gene mutation who presented post nonfatal submersion and cardiac arrest with ROSC after 15 rounds of CPR and epi, Bicarb x 4 doses and intubation (OSH), requiring   vasoactive infusions for safe transport to NCH. </a:t>
            </a:r>
          </a:p>
          <a:p>
            <a:pPr marL="0" indent="0">
              <a:buNone/>
            </a:pPr>
            <a:r>
              <a:rPr lang="en-US" dirty="0"/>
              <a:t>On arrival, child was managed for ARDS requiring high peep ventilation and </a:t>
            </a:r>
            <a:r>
              <a:rPr lang="en-US" dirty="0" err="1"/>
              <a:t>iNO</a:t>
            </a:r>
            <a:r>
              <a:rPr lang="en-US" dirty="0"/>
              <a:t> along with escalation of </a:t>
            </a:r>
            <a:r>
              <a:rPr lang="en-US" dirty="0" err="1"/>
              <a:t>vasoactives</a:t>
            </a:r>
            <a:r>
              <a:rPr lang="en-US" dirty="0"/>
              <a:t> with worsening hemodynamics. With continued clinical deterioration, progressive multiorgan failure, no appreciable responsiveness, family made the decision to withdraw care. </a:t>
            </a:r>
          </a:p>
        </p:txBody>
      </p:sp>
    </p:spTree>
    <p:extLst>
      <p:ext uri="{BB962C8B-B14F-4D97-AF65-F5344CB8AC3E}">
        <p14:creationId xmlns:p14="http://schemas.microsoft.com/office/powerpoint/2010/main" val="23281446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4A2029-9B07-DF19-27F2-370F50B17B5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010EA16-4B5A-7907-A78F-DEB43551E842}"/>
              </a:ext>
            </a:extLst>
          </p:cNvPr>
          <p:cNvSpPr>
            <a:spLocks noGrp="1"/>
          </p:cNvSpPr>
          <p:nvPr>
            <p:ph type="body" idx="1"/>
          </p:nvPr>
        </p:nvSpPr>
        <p:spPr>
          <a:xfrm>
            <a:off x="1583436" y="2313433"/>
            <a:ext cx="4270248" cy="704087"/>
          </a:xfrm>
        </p:spPr>
        <p:txBody>
          <a:bodyPr/>
          <a:lstStyle/>
          <a:p>
            <a:r>
              <a:rPr lang="en-US" dirty="0"/>
              <a:t>What went well?</a:t>
            </a:r>
          </a:p>
        </p:txBody>
      </p:sp>
      <p:sp>
        <p:nvSpPr>
          <p:cNvPr id="3" name="Content Placeholder 2">
            <a:extLst>
              <a:ext uri="{FF2B5EF4-FFF2-40B4-BE49-F238E27FC236}">
                <a16:creationId xmlns:a16="http://schemas.microsoft.com/office/drawing/2014/main" id="{713EC350-E7A3-8134-5E2C-FBF8ECB5B164}"/>
              </a:ext>
            </a:extLst>
          </p:cNvPr>
          <p:cNvSpPr>
            <a:spLocks noGrp="1"/>
          </p:cNvSpPr>
          <p:nvPr>
            <p:ph sz="half" idx="2"/>
          </p:nvPr>
        </p:nvSpPr>
        <p:spPr>
          <a:xfrm>
            <a:off x="1583436" y="3143250"/>
            <a:ext cx="4270248" cy="2596776"/>
          </a:xfrm>
        </p:spPr>
        <p:txBody>
          <a:bodyPr/>
          <a:lstStyle/>
          <a:p>
            <a:r>
              <a:rPr lang="en-US" dirty="0"/>
              <a:t>Family support</a:t>
            </a:r>
          </a:p>
          <a:p>
            <a:r>
              <a:rPr lang="en-US" dirty="0"/>
              <a:t>Valiant resuscitative efforts</a:t>
            </a:r>
          </a:p>
        </p:txBody>
      </p:sp>
      <p:sp>
        <p:nvSpPr>
          <p:cNvPr id="4" name="Content Placeholder 3">
            <a:extLst>
              <a:ext uri="{FF2B5EF4-FFF2-40B4-BE49-F238E27FC236}">
                <a16:creationId xmlns:a16="http://schemas.microsoft.com/office/drawing/2014/main" id="{03E63119-0150-2432-2C21-65DB9D70BCA3}"/>
              </a:ext>
            </a:extLst>
          </p:cNvPr>
          <p:cNvSpPr>
            <a:spLocks noGrp="1"/>
          </p:cNvSpPr>
          <p:nvPr>
            <p:ph sz="quarter" idx="4"/>
          </p:nvPr>
        </p:nvSpPr>
        <p:spPr>
          <a:xfrm>
            <a:off x="6338316" y="3143250"/>
            <a:ext cx="4253484" cy="2596776"/>
          </a:xfrm>
        </p:spPr>
        <p:txBody>
          <a:bodyPr/>
          <a:lstStyle/>
          <a:p>
            <a:endParaRPr lang="en-US" dirty="0"/>
          </a:p>
        </p:txBody>
      </p:sp>
      <p:sp>
        <p:nvSpPr>
          <p:cNvPr id="5" name="Text Placeholder 4">
            <a:extLst>
              <a:ext uri="{FF2B5EF4-FFF2-40B4-BE49-F238E27FC236}">
                <a16:creationId xmlns:a16="http://schemas.microsoft.com/office/drawing/2014/main" id="{68F7056E-9768-F078-5B5F-81DD04841CD2}"/>
              </a:ext>
            </a:extLst>
          </p:cNvPr>
          <p:cNvSpPr>
            <a:spLocks noGrp="1"/>
          </p:cNvSpPr>
          <p:nvPr>
            <p:ph type="body" sz="quarter" idx="13"/>
          </p:nvPr>
        </p:nvSpPr>
        <p:spPr>
          <a:xfrm>
            <a:off x="6338316" y="2313433"/>
            <a:ext cx="4270248" cy="704087"/>
          </a:xfrm>
        </p:spPr>
        <p:txBody>
          <a:bodyPr/>
          <a:lstStyle/>
          <a:p>
            <a:r>
              <a:rPr lang="en-US" dirty="0"/>
              <a:t>Where can we improve?</a:t>
            </a:r>
          </a:p>
        </p:txBody>
      </p:sp>
      <p:sp>
        <p:nvSpPr>
          <p:cNvPr id="6" name="Title 5">
            <a:extLst>
              <a:ext uri="{FF2B5EF4-FFF2-40B4-BE49-F238E27FC236}">
                <a16:creationId xmlns:a16="http://schemas.microsoft.com/office/drawing/2014/main" id="{8F534917-5FCE-072C-BEF7-A52F63D95C23}"/>
              </a:ext>
            </a:extLst>
          </p:cNvPr>
          <p:cNvSpPr>
            <a:spLocks noGrp="1"/>
          </p:cNvSpPr>
          <p:nvPr>
            <p:ph type="title"/>
          </p:nvPr>
        </p:nvSpPr>
        <p:spPr>
          <a:xfrm>
            <a:off x="2231136" y="964692"/>
            <a:ext cx="7729728" cy="1188720"/>
          </a:xfrm>
        </p:spPr>
        <p:txBody>
          <a:bodyPr/>
          <a:lstStyle/>
          <a:p>
            <a:r>
              <a:rPr lang="en-US" dirty="0"/>
              <a:t>Analysis</a:t>
            </a:r>
          </a:p>
        </p:txBody>
      </p:sp>
    </p:spTree>
    <p:extLst>
      <p:ext uri="{BB962C8B-B14F-4D97-AF65-F5344CB8AC3E}">
        <p14:creationId xmlns:p14="http://schemas.microsoft.com/office/powerpoint/2010/main" val="414420881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799FF0-D596-FCFC-0492-ECFD0C464762}"/>
              </a:ext>
            </a:extLst>
          </p:cNvPr>
          <p:cNvSpPr>
            <a:spLocks noGrp="1"/>
          </p:cNvSpPr>
          <p:nvPr>
            <p:ph type="title"/>
          </p:nvPr>
        </p:nvSpPr>
        <p:spPr/>
        <p:txBody>
          <a:bodyPr/>
          <a:lstStyle/>
          <a:p>
            <a:r>
              <a:rPr lang="en-US" dirty="0" err="1"/>
              <a:t>Pineoblastoma</a:t>
            </a:r>
            <a:endParaRPr lang="en-US" dirty="0"/>
          </a:p>
        </p:txBody>
      </p:sp>
      <p:sp>
        <p:nvSpPr>
          <p:cNvPr id="3" name="Content Placeholder 2">
            <a:extLst>
              <a:ext uri="{FF2B5EF4-FFF2-40B4-BE49-F238E27FC236}">
                <a16:creationId xmlns:a16="http://schemas.microsoft.com/office/drawing/2014/main" id="{28892075-11D4-7FE7-4022-77C0421C8CEC}"/>
              </a:ext>
            </a:extLst>
          </p:cNvPr>
          <p:cNvSpPr>
            <a:spLocks noGrp="1"/>
          </p:cNvSpPr>
          <p:nvPr>
            <p:ph idx="1"/>
          </p:nvPr>
        </p:nvSpPr>
        <p:spPr/>
        <p:txBody>
          <a:bodyPr>
            <a:normAutofit fontScale="92500" lnSpcReduction="20000"/>
          </a:bodyPr>
          <a:lstStyle/>
          <a:p>
            <a:r>
              <a:rPr lang="en-US" dirty="0"/>
              <a:t>7moF with known </a:t>
            </a:r>
            <a:r>
              <a:rPr lang="en-US" dirty="0" err="1"/>
              <a:t>pineoblastoma</a:t>
            </a:r>
            <a:r>
              <a:rPr lang="en-US" dirty="0"/>
              <a:t> and previously placed VP shunt presenting with lethargy, vomiting, +coronavirus positive</a:t>
            </a:r>
          </a:p>
          <a:p>
            <a:r>
              <a:rPr lang="en-US" dirty="0"/>
              <a:t>Received initial care at Joe DiMaggio Children’s Hospital – family was offered no further chemotherapy or surgical options, transferred care to NCH</a:t>
            </a:r>
          </a:p>
          <a:p>
            <a:r>
              <a:rPr lang="en-US" dirty="0"/>
              <a:t>Admitted 4/14 – 4/23 – evaluated by neurosurgery, oncology </a:t>
            </a:r>
            <a:r>
              <a:rPr lang="en-US" dirty="0">
                <a:sym typeface="Wingdings" panose="05000000000000000000" pitchFamily="2" charset="2"/>
              </a:rPr>
              <a:t> oral chemotherapy offered to family, no surgical interventions offered</a:t>
            </a:r>
          </a:p>
          <a:p>
            <a:pPr lvl="1"/>
            <a:r>
              <a:rPr lang="en-US" dirty="0">
                <a:sym typeface="Wingdings" panose="05000000000000000000" pitchFamily="2" charset="2"/>
              </a:rPr>
              <a:t>Discharged home with slight improvement in exam, taking PO hydration, return to care discussed with family</a:t>
            </a:r>
          </a:p>
          <a:p>
            <a:pPr lvl="1"/>
            <a:r>
              <a:rPr lang="en-US" dirty="0">
                <a:sym typeface="Wingdings" panose="05000000000000000000" pitchFamily="2" charset="2"/>
              </a:rPr>
              <a:t>Parents not amenable to DNR status during admission</a:t>
            </a:r>
          </a:p>
          <a:p>
            <a:r>
              <a:rPr lang="en-US" dirty="0">
                <a:sym typeface="Wingdings" panose="05000000000000000000" pitchFamily="2" charset="2"/>
              </a:rPr>
              <a:t>Arrived to PICU early AM 5/13, pupils unequal, no response to sternal rub, repeat imaging with increased ventricle size, tumor size stable</a:t>
            </a:r>
          </a:p>
          <a:p>
            <a:endParaRPr lang="en-US" dirty="0"/>
          </a:p>
          <a:p>
            <a:endParaRPr lang="en-US" dirty="0"/>
          </a:p>
        </p:txBody>
      </p:sp>
    </p:spTree>
    <p:extLst>
      <p:ext uri="{BB962C8B-B14F-4D97-AF65-F5344CB8AC3E}">
        <p14:creationId xmlns:p14="http://schemas.microsoft.com/office/powerpoint/2010/main" val="7602962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CEEF22-47FE-7140-8DF9-938280D32E23}"/>
              </a:ext>
            </a:extLst>
          </p:cNvPr>
          <p:cNvSpPr>
            <a:spLocks noGrp="1"/>
          </p:cNvSpPr>
          <p:nvPr>
            <p:ph type="title"/>
          </p:nvPr>
        </p:nvSpPr>
        <p:spPr/>
        <p:txBody>
          <a:bodyPr/>
          <a:lstStyle/>
          <a:p>
            <a:r>
              <a:rPr lang="en-US" dirty="0" err="1"/>
              <a:t>Pineoblastoma</a:t>
            </a:r>
            <a:endParaRPr lang="en-US" dirty="0"/>
          </a:p>
        </p:txBody>
      </p:sp>
      <p:sp>
        <p:nvSpPr>
          <p:cNvPr id="3" name="Content Placeholder 2">
            <a:extLst>
              <a:ext uri="{FF2B5EF4-FFF2-40B4-BE49-F238E27FC236}">
                <a16:creationId xmlns:a16="http://schemas.microsoft.com/office/drawing/2014/main" id="{9D2E4E7C-EF44-5176-DE17-83E8AC45A4B3}"/>
              </a:ext>
            </a:extLst>
          </p:cNvPr>
          <p:cNvSpPr>
            <a:spLocks noGrp="1"/>
          </p:cNvSpPr>
          <p:nvPr>
            <p:ph idx="1"/>
          </p:nvPr>
        </p:nvSpPr>
        <p:spPr/>
        <p:txBody>
          <a:bodyPr/>
          <a:lstStyle/>
          <a:p>
            <a:r>
              <a:rPr lang="en-US" dirty="0"/>
              <a:t>Repeat CTH, HTS for worsening pupillary asymmetry</a:t>
            </a:r>
          </a:p>
          <a:p>
            <a:r>
              <a:rPr lang="en-US" dirty="0"/>
              <a:t>At 11p on day of admission, developed posturing, irregular breathing</a:t>
            </a:r>
          </a:p>
          <a:p>
            <a:pPr lvl="1"/>
            <a:r>
              <a:rPr lang="en-US" dirty="0"/>
              <a:t>Diazepam given after discussion with family</a:t>
            </a:r>
          </a:p>
          <a:p>
            <a:r>
              <a:rPr lang="en-US" dirty="0"/>
              <a:t>Staff assist called for apnea shortly thereafter</a:t>
            </a:r>
          </a:p>
          <a:p>
            <a:pPr lvl="1"/>
            <a:r>
              <a:rPr lang="en-US" dirty="0"/>
              <a:t>Flumazenil administered without improvement in breathing pattern</a:t>
            </a:r>
          </a:p>
          <a:p>
            <a:r>
              <a:rPr lang="en-US" dirty="0"/>
              <a:t>Discussed with family impending death and signs and symptoms of progression and irreversibility of her disease</a:t>
            </a:r>
          </a:p>
          <a:p>
            <a:r>
              <a:rPr lang="en-US" dirty="0"/>
              <a:t>Family opted to make her comfortable, deceased on 5/14</a:t>
            </a:r>
          </a:p>
        </p:txBody>
      </p:sp>
    </p:spTree>
    <p:extLst>
      <p:ext uri="{BB962C8B-B14F-4D97-AF65-F5344CB8AC3E}">
        <p14:creationId xmlns:p14="http://schemas.microsoft.com/office/powerpoint/2010/main" val="379051970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02C7B47-DF2D-46D9-9584-5C83FCA86F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48541E3-A59C-41D3-85D2-70F0E0E9B64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06196" y="804672"/>
            <a:ext cx="10579608" cy="5248656"/>
          </a:xfrm>
          <a:prstGeom prst="rect">
            <a:avLst/>
          </a:prstGeom>
          <a:solidFill>
            <a:srgbClr val="FFFFFF"/>
          </a:solidFill>
          <a:ln w="2540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8A8DC7DA-B7E4-AD65-E64C-1BCE976BF7C1}"/>
              </a:ext>
            </a:extLst>
          </p:cNvPr>
          <p:cNvPicPr>
            <a:picLocks noChangeAspect="1"/>
          </p:cNvPicPr>
          <p:nvPr/>
        </p:nvPicPr>
        <p:blipFill>
          <a:blip r:embed="rId2"/>
          <a:stretch>
            <a:fillRect/>
          </a:stretch>
        </p:blipFill>
        <p:spPr>
          <a:xfrm>
            <a:off x="3726552" y="1124712"/>
            <a:ext cx="4738896" cy="4608576"/>
          </a:xfrm>
          <a:prstGeom prst="rect">
            <a:avLst/>
          </a:prstGeom>
        </p:spPr>
      </p:pic>
    </p:spTree>
    <p:extLst>
      <p:ext uri="{BB962C8B-B14F-4D97-AF65-F5344CB8AC3E}">
        <p14:creationId xmlns:p14="http://schemas.microsoft.com/office/powerpoint/2010/main" val="20367231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129CF3-6F10-BB72-979D-E03DCDC5C74B}"/>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B97ABB6B-A913-C490-377C-06E32193FA83}"/>
              </a:ext>
            </a:extLst>
          </p:cNvPr>
          <p:cNvSpPr>
            <a:spLocks noGrp="1"/>
          </p:cNvSpPr>
          <p:nvPr>
            <p:ph type="body" idx="1"/>
          </p:nvPr>
        </p:nvSpPr>
        <p:spPr>
          <a:xfrm>
            <a:off x="1583436" y="2313433"/>
            <a:ext cx="4270248" cy="704087"/>
          </a:xfrm>
        </p:spPr>
        <p:txBody>
          <a:bodyPr/>
          <a:lstStyle/>
          <a:p>
            <a:r>
              <a:rPr lang="en-US" dirty="0"/>
              <a:t>What went well?</a:t>
            </a:r>
          </a:p>
        </p:txBody>
      </p:sp>
      <p:sp>
        <p:nvSpPr>
          <p:cNvPr id="3" name="Content Placeholder 2">
            <a:extLst>
              <a:ext uri="{FF2B5EF4-FFF2-40B4-BE49-F238E27FC236}">
                <a16:creationId xmlns:a16="http://schemas.microsoft.com/office/drawing/2014/main" id="{56AD4B50-44B3-D4A8-3DBF-148344159673}"/>
              </a:ext>
            </a:extLst>
          </p:cNvPr>
          <p:cNvSpPr>
            <a:spLocks noGrp="1"/>
          </p:cNvSpPr>
          <p:nvPr>
            <p:ph sz="half" idx="2"/>
          </p:nvPr>
        </p:nvSpPr>
        <p:spPr>
          <a:xfrm>
            <a:off x="1583436" y="3143250"/>
            <a:ext cx="4270248" cy="2596776"/>
          </a:xfrm>
        </p:spPr>
        <p:txBody>
          <a:bodyPr/>
          <a:lstStyle/>
          <a:p>
            <a:r>
              <a:rPr lang="en-US" dirty="0"/>
              <a:t>Able to guide family to DNR at time of rapid progression to herniation</a:t>
            </a:r>
          </a:p>
          <a:p>
            <a:r>
              <a:rPr lang="en-US" dirty="0"/>
              <a:t>Time at home for child/family</a:t>
            </a:r>
          </a:p>
          <a:p>
            <a:r>
              <a:rPr lang="en-US" dirty="0"/>
              <a:t>Involvement of palliative care team</a:t>
            </a:r>
          </a:p>
          <a:p>
            <a:r>
              <a:rPr lang="en-US" dirty="0"/>
              <a:t>Meghan!!</a:t>
            </a:r>
          </a:p>
        </p:txBody>
      </p:sp>
      <p:sp>
        <p:nvSpPr>
          <p:cNvPr id="4" name="Content Placeholder 3">
            <a:extLst>
              <a:ext uri="{FF2B5EF4-FFF2-40B4-BE49-F238E27FC236}">
                <a16:creationId xmlns:a16="http://schemas.microsoft.com/office/drawing/2014/main" id="{6443AAE4-F1C6-0F35-F1A7-DFAC11CFCC7A}"/>
              </a:ext>
            </a:extLst>
          </p:cNvPr>
          <p:cNvSpPr>
            <a:spLocks noGrp="1"/>
          </p:cNvSpPr>
          <p:nvPr>
            <p:ph sz="quarter" idx="4"/>
          </p:nvPr>
        </p:nvSpPr>
        <p:spPr>
          <a:xfrm>
            <a:off x="6338316" y="3143250"/>
            <a:ext cx="4253484" cy="2596776"/>
          </a:xfrm>
        </p:spPr>
        <p:txBody>
          <a:bodyPr/>
          <a:lstStyle/>
          <a:p>
            <a:endParaRPr lang="en-US" dirty="0"/>
          </a:p>
        </p:txBody>
      </p:sp>
      <p:sp>
        <p:nvSpPr>
          <p:cNvPr id="5" name="Text Placeholder 4">
            <a:extLst>
              <a:ext uri="{FF2B5EF4-FFF2-40B4-BE49-F238E27FC236}">
                <a16:creationId xmlns:a16="http://schemas.microsoft.com/office/drawing/2014/main" id="{1B3E64F9-7A04-1BC6-4974-7424DD2A5630}"/>
              </a:ext>
            </a:extLst>
          </p:cNvPr>
          <p:cNvSpPr>
            <a:spLocks noGrp="1"/>
          </p:cNvSpPr>
          <p:nvPr>
            <p:ph type="body" sz="quarter" idx="13"/>
          </p:nvPr>
        </p:nvSpPr>
        <p:spPr>
          <a:xfrm>
            <a:off x="6338316" y="2313433"/>
            <a:ext cx="4270248" cy="704087"/>
          </a:xfrm>
        </p:spPr>
        <p:txBody>
          <a:bodyPr/>
          <a:lstStyle/>
          <a:p>
            <a:r>
              <a:rPr lang="en-US" dirty="0"/>
              <a:t>What can we improve</a:t>
            </a:r>
          </a:p>
        </p:txBody>
      </p:sp>
      <p:sp>
        <p:nvSpPr>
          <p:cNvPr id="6" name="Title 5">
            <a:extLst>
              <a:ext uri="{FF2B5EF4-FFF2-40B4-BE49-F238E27FC236}">
                <a16:creationId xmlns:a16="http://schemas.microsoft.com/office/drawing/2014/main" id="{2BDB8B60-2A62-087E-7DF4-22ED76226E5D}"/>
              </a:ext>
            </a:extLst>
          </p:cNvPr>
          <p:cNvSpPr>
            <a:spLocks noGrp="1"/>
          </p:cNvSpPr>
          <p:nvPr>
            <p:ph type="title"/>
          </p:nvPr>
        </p:nvSpPr>
        <p:spPr>
          <a:xfrm>
            <a:off x="2231136" y="964692"/>
            <a:ext cx="7729728" cy="1188720"/>
          </a:xfrm>
        </p:spPr>
        <p:txBody>
          <a:bodyPr/>
          <a:lstStyle/>
          <a:p>
            <a:r>
              <a:rPr lang="en-US" dirty="0"/>
              <a:t>Analysis</a:t>
            </a:r>
          </a:p>
        </p:txBody>
      </p:sp>
    </p:spTree>
    <p:extLst>
      <p:ext uri="{BB962C8B-B14F-4D97-AF65-F5344CB8AC3E}">
        <p14:creationId xmlns:p14="http://schemas.microsoft.com/office/powerpoint/2010/main" val="22061265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93F0ADB5-A0B4-4B01-A8C4-FDC34CE2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AA6D0FDE-0241-4C21-A720-A694753582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solidFill>
              <a:srgbClr val="4472C4"/>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8A3944-B054-E468-94DF-1638F29F9DA8}"/>
              </a:ext>
            </a:extLst>
          </p:cNvPr>
          <p:cNvSpPr>
            <a:spLocks noGrp="1"/>
          </p:cNvSpPr>
          <p:nvPr>
            <p:ph type="title"/>
          </p:nvPr>
        </p:nvSpPr>
        <p:spPr>
          <a:xfrm>
            <a:off x="643467" y="2681103"/>
            <a:ext cx="3363974" cy="1495794"/>
          </a:xfrm>
          <a:noFill/>
          <a:ln>
            <a:solidFill>
              <a:schemeClr val="bg1"/>
            </a:solidFill>
          </a:ln>
        </p:spPr>
        <p:txBody>
          <a:bodyPr wrap="square">
            <a:normAutofit/>
          </a:bodyPr>
          <a:lstStyle/>
          <a:p>
            <a:r>
              <a:rPr lang="en-US" dirty="0">
                <a:solidFill>
                  <a:schemeClr val="bg1"/>
                </a:solidFill>
                <a:effectLst>
                  <a:outerShdw blurRad="38100" dist="38100" dir="2700000" algn="tl">
                    <a:srgbClr val="000000">
                      <a:alpha val="43137"/>
                    </a:srgbClr>
                  </a:outerShdw>
                </a:effectLst>
              </a:rPr>
              <a:t>Mortality Totals 2026</a:t>
            </a:r>
          </a:p>
        </p:txBody>
      </p:sp>
      <p:graphicFrame>
        <p:nvGraphicFramePr>
          <p:cNvPr id="3" name="Chart 2">
            <a:extLst>
              <a:ext uri="{FF2B5EF4-FFF2-40B4-BE49-F238E27FC236}">
                <a16:creationId xmlns:a16="http://schemas.microsoft.com/office/drawing/2014/main" id="{10D5504A-6518-AAC5-B4F6-2B3D3F443CF5}"/>
              </a:ext>
            </a:extLst>
          </p:cNvPr>
          <p:cNvGraphicFramePr/>
          <p:nvPr>
            <p:extLst>
              <p:ext uri="{D42A27DB-BD31-4B8C-83A1-F6EECF244321}">
                <p14:modId xmlns:p14="http://schemas.microsoft.com/office/powerpoint/2010/main" val="2635171285"/>
              </p:ext>
            </p:extLst>
          </p:nvPr>
        </p:nvGraphicFramePr>
        <p:xfrm>
          <a:off x="5080000" y="1277571"/>
          <a:ext cx="6096000" cy="4127012"/>
        </p:xfrm>
        <a:graphic>
          <a:graphicData uri="http://schemas.openxmlformats.org/drawingml/2006/chart">
            <c:chart xmlns:c="http://schemas.openxmlformats.org/drawingml/2006/chart" xmlns:r="http://schemas.openxmlformats.org/officeDocument/2006/relationships" r:id="rId3"/>
          </a:graphicData>
        </a:graphic>
      </p:graphicFrame>
      <p:sp>
        <p:nvSpPr>
          <p:cNvPr id="8" name="Rectangle 7">
            <a:extLst>
              <a:ext uri="{FF2B5EF4-FFF2-40B4-BE49-F238E27FC236}">
                <a16:creationId xmlns:a16="http://schemas.microsoft.com/office/drawing/2014/main" id="{6889DC69-78F8-E6CB-2B4A-8E9C77767981}"/>
              </a:ext>
            </a:extLst>
          </p:cNvPr>
          <p:cNvSpPr/>
          <p:nvPr/>
        </p:nvSpPr>
        <p:spPr>
          <a:xfrm>
            <a:off x="5421923" y="1279769"/>
            <a:ext cx="5519614" cy="439614"/>
          </a:xfrm>
          <a:prstGeom prst="rect">
            <a:avLst/>
          </a:prstGeom>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a:p>
        </p:txBody>
      </p:sp>
    </p:spTree>
    <p:extLst>
      <p:ext uri="{BB962C8B-B14F-4D97-AF65-F5344CB8AC3E}">
        <p14:creationId xmlns:p14="http://schemas.microsoft.com/office/powerpoint/2010/main" val="7861240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29781" y="2708804"/>
            <a:ext cx="3698803" cy="1440394"/>
          </a:xfrm>
          <a:noFill/>
          <a:ln>
            <a:solidFill>
              <a:schemeClr val="tx1"/>
            </a:solidFill>
          </a:ln>
        </p:spPr>
        <p:txBody>
          <a:bodyPr>
            <a:normAutofit/>
          </a:bodyPr>
          <a:lstStyle/>
          <a:p>
            <a:r>
              <a:rPr lang="en-US" sz="2400">
                <a:solidFill>
                  <a:schemeClr val="tx1"/>
                </a:solidFill>
              </a:rPr>
              <a:t>Learning Objectives</a:t>
            </a:r>
          </a:p>
        </p:txBody>
      </p:sp>
      <p:sp>
        <p:nvSpPr>
          <p:cNvPr id="8" name="Rectangle 7">
            <a:extLst>
              <a:ext uri="{FF2B5EF4-FFF2-40B4-BE49-F238E27FC236}">
                <a16:creationId xmlns:a16="http://schemas.microsoft.com/office/drawing/2014/main" id="{FB403EBD-907E-4D59-98D4-A72CD1063C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315061" y="-2"/>
            <a:ext cx="6876939" cy="6858002"/>
          </a:xfrm>
          <a:prstGeom prst="rect">
            <a:avLst/>
          </a:prstGeom>
          <a:solidFill>
            <a:schemeClr val="tx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49182" y="802638"/>
            <a:ext cx="5408696" cy="5252722"/>
          </a:xfrm>
        </p:spPr>
        <p:txBody>
          <a:bodyPr anchor="ctr">
            <a:normAutofit/>
          </a:bodyPr>
          <a:lstStyle/>
          <a:p>
            <a:r>
              <a:rPr lang="en-US" sz="2400">
                <a:solidFill>
                  <a:schemeClr val="bg1"/>
                </a:solidFill>
              </a:rPr>
              <a:t>Review quality improvement/patient safety initiatives in the PICU</a:t>
            </a:r>
          </a:p>
          <a:p>
            <a:r>
              <a:rPr lang="en-US" sz="2400">
                <a:solidFill>
                  <a:schemeClr val="bg1"/>
                </a:solidFill>
              </a:rPr>
              <a:t>Review monthly adverse events, resuscitations and mortality</a:t>
            </a:r>
          </a:p>
          <a:p>
            <a:r>
              <a:rPr lang="en-US" sz="2400">
                <a:solidFill>
                  <a:schemeClr val="bg1"/>
                </a:solidFill>
              </a:rPr>
              <a:t>Understand current processes, procedures and environment of practice</a:t>
            </a:r>
          </a:p>
          <a:p>
            <a:r>
              <a:rPr lang="en-US" sz="2400">
                <a:solidFill>
                  <a:schemeClr val="bg1"/>
                </a:solidFill>
              </a:rPr>
              <a:t>Work to improve individual and group practice within the context of Nemours Children’s Hospital</a:t>
            </a:r>
          </a:p>
        </p:txBody>
      </p:sp>
    </p:spTree>
    <p:extLst>
      <p:ext uri="{BB962C8B-B14F-4D97-AF65-F5344CB8AC3E}">
        <p14:creationId xmlns:p14="http://schemas.microsoft.com/office/powerpoint/2010/main" val="2700102094"/>
      </p:ext>
    </p:extLst>
  </p:cSld>
  <p:clrMapOvr>
    <a:overrideClrMapping bg1="dk1" tx1="lt1" bg2="dk2" tx2="lt2" accent1="accent1" accent2="accent2" accent3="accent3" accent4="accent4" accent5="accent5" accent6="accent6" hlink="hlink" folHlink="folHlink"/>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8F9651-1A62-3F5F-BFB9-FDD0825CE508}"/>
              </a:ext>
            </a:extLst>
          </p:cNvPr>
          <p:cNvSpPr>
            <a:spLocks noGrp="1"/>
          </p:cNvSpPr>
          <p:nvPr>
            <p:ph type="ctrTitle"/>
          </p:nvPr>
        </p:nvSpPr>
        <p:spPr/>
        <p:txBody>
          <a:bodyPr/>
          <a:lstStyle/>
          <a:p>
            <a:r>
              <a:rPr lang="en-US"/>
              <a:t>Quality &amp; Patient Safety Corner</a:t>
            </a:r>
          </a:p>
        </p:txBody>
      </p:sp>
      <p:sp>
        <p:nvSpPr>
          <p:cNvPr id="3" name="Subtitle 2">
            <a:extLst>
              <a:ext uri="{FF2B5EF4-FFF2-40B4-BE49-F238E27FC236}">
                <a16:creationId xmlns:a16="http://schemas.microsoft.com/office/drawing/2014/main" id="{E74BBD28-340C-88CC-BAD8-2AC4E4DA0DD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19209888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4B47E4F-DF35-9C19-9418-E5962FAA9A8E}"/>
            </a:ext>
          </a:extLst>
        </p:cNvPr>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024D6CF6-C92D-1EE8-4CBD-3DA1A4F7D8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4062455C-055F-BD5A-16C2-D3319B2FD1E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solidFill>
            <a:schemeClr val="tx2"/>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E2A0C52-7ADA-D2E1-D27B-EE676276B083}"/>
              </a:ext>
            </a:extLst>
          </p:cNvPr>
          <p:cNvSpPr>
            <a:spLocks noGrp="1"/>
          </p:cNvSpPr>
          <p:nvPr>
            <p:ph type="title"/>
          </p:nvPr>
        </p:nvSpPr>
        <p:spPr>
          <a:xfrm>
            <a:off x="643467" y="2681103"/>
            <a:ext cx="3363974" cy="1495794"/>
          </a:xfrm>
          <a:noFill/>
          <a:ln>
            <a:solidFill>
              <a:schemeClr val="bg1"/>
            </a:solidFill>
          </a:ln>
        </p:spPr>
        <p:txBody>
          <a:bodyPr wrap="square">
            <a:normAutofit/>
          </a:bodyPr>
          <a:lstStyle/>
          <a:p>
            <a:r>
              <a:rPr lang="en-US" b="1" dirty="0">
                <a:solidFill>
                  <a:schemeClr val="bg1"/>
                </a:solidFill>
                <a:effectLst>
                  <a:outerShdw blurRad="38100" dist="38100" dir="2700000" algn="tl">
                    <a:srgbClr val="000000">
                      <a:alpha val="43137"/>
                    </a:srgbClr>
                  </a:outerShdw>
                </a:effectLst>
              </a:rPr>
              <a:t>PICU Metrics 2026 TOTALS</a:t>
            </a:r>
          </a:p>
        </p:txBody>
      </p:sp>
      <p:graphicFrame>
        <p:nvGraphicFramePr>
          <p:cNvPr id="9" name="Content Placeholder 2">
            <a:extLst>
              <a:ext uri="{FF2B5EF4-FFF2-40B4-BE49-F238E27FC236}">
                <a16:creationId xmlns:a16="http://schemas.microsoft.com/office/drawing/2014/main" id="{B4D90ABF-8B22-C73F-7495-16EAD74C0021}"/>
              </a:ext>
            </a:extLst>
          </p:cNvPr>
          <p:cNvGraphicFramePr>
            <a:graphicFrameLocks noGrp="1"/>
          </p:cNvGraphicFramePr>
          <p:nvPr>
            <p:ph idx="1"/>
            <p:extLst>
              <p:ext uri="{D42A27DB-BD31-4B8C-83A1-F6EECF244321}">
                <p14:modId xmlns:p14="http://schemas.microsoft.com/office/powerpoint/2010/main" val="813409144"/>
              </p:ext>
            </p:extLst>
          </p:nvPr>
        </p:nvGraphicFramePr>
        <p:xfrm>
          <a:off x="5619750" y="965200"/>
          <a:ext cx="5607050" cy="4927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60226422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23D9B6CF-87DD-47C7-B38D-7C5353D4D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800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a16="http://schemas.microsoft.com/office/drawing/2014/main" id="{C6C7AA35-3BD0-45A4-1D7C-48908D900E70}"/>
              </a:ext>
            </a:extLst>
          </p:cNvPr>
          <p:cNvSpPr>
            <a:spLocks noGrp="1"/>
          </p:cNvSpPr>
          <p:nvPr>
            <p:ph type="title"/>
          </p:nvPr>
        </p:nvSpPr>
        <p:spPr>
          <a:xfrm>
            <a:off x="804673" y="2133600"/>
            <a:ext cx="3044952" cy="1898904"/>
          </a:xfrm>
        </p:spPr>
        <p:txBody>
          <a:bodyPr vert="horz" lIns="274320" tIns="182880" rIns="274320" bIns="182880" rtlCol="0" anchor="ctr" anchorCtr="1">
            <a:normAutofit/>
          </a:bodyPr>
          <a:lstStyle/>
          <a:p>
            <a:r>
              <a:rPr lang="en-US" sz="2600"/>
              <a:t>Operational metrics</a:t>
            </a:r>
          </a:p>
        </p:txBody>
      </p:sp>
      <p:sp>
        <p:nvSpPr>
          <p:cNvPr id="27" name="Rectangle 26">
            <a:extLst>
              <a:ext uri="{FF2B5EF4-FFF2-40B4-BE49-F238E27FC236}">
                <a16:creationId xmlns:a16="http://schemas.microsoft.com/office/drawing/2014/main" id="{EFE2328B-DA12-4B90-BD82-3CCF13AF6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640080"/>
            <a:ext cx="6897625" cy="5263134"/>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9" name="Rectangle 28">
            <a:extLst>
              <a:ext uri="{FF2B5EF4-FFF2-40B4-BE49-F238E27FC236}">
                <a16:creationId xmlns:a16="http://schemas.microsoft.com/office/drawing/2014/main" id="{F77FF0B6-332F-4842-A5F8-EA360BD5F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20412" y="802767"/>
            <a:ext cx="6565392" cy="49377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2DE38591-1296-5358-4A4B-96C0D4D1813E}"/>
              </a:ext>
            </a:extLst>
          </p:cNvPr>
          <p:cNvPicPr>
            <a:picLocks noChangeAspect="1"/>
          </p:cNvPicPr>
          <p:nvPr/>
        </p:nvPicPr>
        <p:blipFill>
          <a:blip r:embed="rId2"/>
          <a:stretch>
            <a:fillRect/>
          </a:stretch>
        </p:blipFill>
        <p:spPr>
          <a:xfrm>
            <a:off x="4911470" y="640080"/>
            <a:ext cx="6474334" cy="5455341"/>
          </a:xfrm>
          <a:prstGeom prst="rect">
            <a:avLst/>
          </a:prstGeom>
        </p:spPr>
      </p:pic>
    </p:spTree>
    <p:extLst>
      <p:ext uri="{BB962C8B-B14F-4D97-AF65-F5344CB8AC3E}">
        <p14:creationId xmlns:p14="http://schemas.microsoft.com/office/powerpoint/2010/main" val="297125271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E0741D-1550-D33D-BBC3-1D49C84BE8CB}"/>
              </a:ext>
            </a:extLst>
          </p:cNvPr>
          <p:cNvSpPr>
            <a:spLocks noGrp="1"/>
          </p:cNvSpPr>
          <p:nvPr>
            <p:ph type="title"/>
          </p:nvPr>
        </p:nvSpPr>
        <p:spPr/>
        <p:txBody>
          <a:bodyPr/>
          <a:lstStyle/>
          <a:p>
            <a:r>
              <a:rPr lang="en-US" dirty="0"/>
              <a:t>Safety themes</a:t>
            </a:r>
          </a:p>
        </p:txBody>
      </p:sp>
      <p:sp>
        <p:nvSpPr>
          <p:cNvPr id="3" name="Content Placeholder 2">
            <a:extLst>
              <a:ext uri="{FF2B5EF4-FFF2-40B4-BE49-F238E27FC236}">
                <a16:creationId xmlns:a16="http://schemas.microsoft.com/office/drawing/2014/main" id="{5B3F4CF0-CE4F-2218-3C0F-E4F7D0E3D7EF}"/>
              </a:ext>
            </a:extLst>
          </p:cNvPr>
          <p:cNvSpPr>
            <a:spLocks noGrp="1"/>
          </p:cNvSpPr>
          <p:nvPr>
            <p:ph idx="1"/>
          </p:nvPr>
        </p:nvSpPr>
        <p:spPr>
          <a:xfrm>
            <a:off x="2231136" y="2638044"/>
            <a:ext cx="7729728" cy="3744283"/>
          </a:xfrm>
        </p:spPr>
        <p:txBody>
          <a:bodyPr>
            <a:normAutofit/>
          </a:bodyPr>
          <a:lstStyle/>
          <a:p>
            <a:r>
              <a:rPr lang="en-US" dirty="0"/>
              <a:t>ACA – UD and UE – May 2026 ( still ongoing)</a:t>
            </a:r>
          </a:p>
          <a:p>
            <a:r>
              <a:rPr lang="en-US" dirty="0"/>
              <a:t>Sedation for ETT re-taping</a:t>
            </a:r>
          </a:p>
          <a:p>
            <a:r>
              <a:rPr lang="en-US" dirty="0"/>
              <a:t>Definition of “Critical Airway”</a:t>
            </a:r>
          </a:p>
          <a:p>
            <a:endParaRPr lang="en-US" dirty="0"/>
          </a:p>
          <a:p>
            <a:endParaRPr lang="en-US" dirty="0"/>
          </a:p>
          <a:p>
            <a:endParaRPr lang="en-US" dirty="0"/>
          </a:p>
          <a:p>
            <a:pPr lvl="1"/>
            <a:endParaRPr lang="en-US" dirty="0"/>
          </a:p>
          <a:p>
            <a:endParaRPr lang="en-US" dirty="0"/>
          </a:p>
        </p:txBody>
      </p:sp>
    </p:spTree>
    <p:extLst>
      <p:ext uri="{BB962C8B-B14F-4D97-AF65-F5344CB8AC3E}">
        <p14:creationId xmlns:p14="http://schemas.microsoft.com/office/powerpoint/2010/main" val="283082598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5FA21C72-692C-49FD-9EB4-DDDDDEBD4B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575405" y="950977"/>
            <a:ext cx="9041190" cy="4956047"/>
          </a:xfrm>
          <a:prstGeom prst="rect">
            <a:avLst/>
          </a:prstGeom>
          <a:solidFill>
            <a:srgbClr val="FFFFFF"/>
          </a:solidFill>
          <a:ln w="31750">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Graphic 15" descr="Smiling Face with No Fill">
            <a:extLst>
              <a:ext uri="{FF2B5EF4-FFF2-40B4-BE49-F238E27FC236}">
                <a16:creationId xmlns:a16="http://schemas.microsoft.com/office/drawing/2014/main" id="{4D2DDD4B-08C8-E27E-AAA8-923598CC2FDA}"/>
              </a:ext>
            </a:extLst>
          </p:cNvPr>
          <p:cNvPicPr>
            <a:picLocks noChangeAspect="1"/>
          </p:cNvPicPr>
          <p:nvPr/>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165938" y="1271016"/>
            <a:ext cx="4315968" cy="4315968"/>
          </a:xfrm>
          <a:prstGeom prst="rect">
            <a:avLst/>
          </a:prstGeom>
        </p:spPr>
      </p:pic>
      <p:sp>
        <p:nvSpPr>
          <p:cNvPr id="21" name="Oval 20">
            <a:extLst>
              <a:ext uri="{FF2B5EF4-FFF2-40B4-BE49-F238E27FC236}">
                <a16:creationId xmlns:a16="http://schemas.microsoft.com/office/drawing/2014/main" id="{FBAF941A-6830-47A3-B63C-7C7B66AEA7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2380" y="624518"/>
            <a:ext cx="2157984" cy="2157984"/>
          </a:xfrm>
          <a:prstGeom prst="ellipse">
            <a:avLst/>
          </a:prstGeom>
          <a:solidFill>
            <a:srgbClr val="404040"/>
          </a:solidFill>
          <a:ln w="317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3B5E1B8-F291-4ED8-BBF4-0390B53A33FE}"/>
              </a:ext>
            </a:extLst>
          </p:cNvPr>
          <p:cNvSpPr>
            <a:spLocks noGrp="1"/>
          </p:cNvSpPr>
          <p:nvPr>
            <p:ph type="title"/>
          </p:nvPr>
        </p:nvSpPr>
        <p:spPr>
          <a:xfrm>
            <a:off x="796972" y="789110"/>
            <a:ext cx="1828800" cy="1828800"/>
          </a:xfrm>
          <a:prstGeom prst="ellipse">
            <a:avLst/>
          </a:prstGeom>
          <a:noFill/>
          <a:ln>
            <a:solidFill>
              <a:srgbClr val="FFFFFF"/>
            </a:solidFill>
          </a:ln>
        </p:spPr>
        <p:txBody>
          <a:bodyPr vert="horz" lIns="182880" tIns="182880" rIns="182880" bIns="182880" rtlCol="0" anchor="ctr">
            <a:normAutofit/>
          </a:bodyPr>
          <a:lstStyle/>
          <a:p>
            <a:r>
              <a:rPr lang="en-US" sz="2000">
                <a:solidFill>
                  <a:srgbClr val="FFFFFF"/>
                </a:solidFill>
              </a:rPr>
              <a:t>THE END</a:t>
            </a:r>
            <a:br>
              <a:rPr lang="en-US" sz="2000">
                <a:solidFill>
                  <a:srgbClr val="FFFFFF"/>
                </a:solidFill>
              </a:rPr>
            </a:br>
            <a:endParaRPr lang="en-US" sz="2000">
              <a:solidFill>
                <a:srgbClr val="FFFFFF"/>
              </a:solidFill>
            </a:endParaRPr>
          </a:p>
        </p:txBody>
      </p:sp>
      <p:sp>
        <p:nvSpPr>
          <p:cNvPr id="3" name="AutoShape 2" descr="Image preview">
            <a:extLst>
              <a:ext uri="{FF2B5EF4-FFF2-40B4-BE49-F238E27FC236}">
                <a16:creationId xmlns:a16="http://schemas.microsoft.com/office/drawing/2014/main" id="{64C24459-3C88-D8B6-A107-93859D46271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pic>
        <p:nvPicPr>
          <p:cNvPr id="4" name="Picture 3">
            <a:extLst>
              <a:ext uri="{FF2B5EF4-FFF2-40B4-BE49-F238E27FC236}">
                <a16:creationId xmlns:a16="http://schemas.microsoft.com/office/drawing/2014/main" id="{B74E5B10-3A48-3CF3-A3A9-BEE003C2BE7C}"/>
              </a:ext>
            </a:extLst>
          </p:cNvPr>
          <p:cNvPicPr>
            <a:picLocks noChangeAspect="1"/>
          </p:cNvPicPr>
          <p:nvPr/>
        </p:nvPicPr>
        <p:blipFill>
          <a:blip r:embed="rId3"/>
          <a:stretch>
            <a:fillRect/>
          </a:stretch>
        </p:blipFill>
        <p:spPr>
          <a:xfrm>
            <a:off x="3559968" y="1600200"/>
            <a:ext cx="4767263" cy="3657600"/>
          </a:xfrm>
          <a:prstGeom prst="rect">
            <a:avLst/>
          </a:prstGeom>
        </p:spPr>
      </p:pic>
    </p:spTree>
    <p:extLst>
      <p:ext uri="{BB962C8B-B14F-4D97-AF65-F5344CB8AC3E}">
        <p14:creationId xmlns:p14="http://schemas.microsoft.com/office/powerpoint/2010/main" val="1228640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C2DCA2-0C6D-124D-13C1-E528EC600167}"/>
              </a:ext>
            </a:extLst>
          </p:cNvPr>
          <p:cNvSpPr>
            <a:spLocks noGrp="1"/>
          </p:cNvSpPr>
          <p:nvPr>
            <p:ph type="title"/>
          </p:nvPr>
        </p:nvSpPr>
        <p:spPr/>
        <p:txBody>
          <a:bodyPr/>
          <a:lstStyle/>
          <a:p>
            <a:r>
              <a:rPr lang="en-US" dirty="0"/>
              <a:t>Morbidities</a:t>
            </a:r>
          </a:p>
        </p:txBody>
      </p:sp>
      <p:sp>
        <p:nvSpPr>
          <p:cNvPr id="3" name="Content Placeholder 2">
            <a:extLst>
              <a:ext uri="{FF2B5EF4-FFF2-40B4-BE49-F238E27FC236}">
                <a16:creationId xmlns:a16="http://schemas.microsoft.com/office/drawing/2014/main" id="{D0E22773-56A0-3A2C-C379-5DB41842FFA5}"/>
              </a:ext>
            </a:extLst>
          </p:cNvPr>
          <p:cNvSpPr>
            <a:spLocks noGrp="1"/>
          </p:cNvSpPr>
          <p:nvPr>
            <p:ph idx="1"/>
          </p:nvPr>
        </p:nvSpPr>
        <p:spPr/>
        <p:txBody>
          <a:bodyPr/>
          <a:lstStyle/>
          <a:p>
            <a:r>
              <a:rPr lang="en-US" dirty="0"/>
              <a:t>Unplanned </a:t>
            </a:r>
            <a:r>
              <a:rPr lang="en-US" dirty="0" err="1"/>
              <a:t>extubations</a:t>
            </a:r>
            <a:endParaRPr lang="en-US" dirty="0"/>
          </a:p>
          <a:p>
            <a:r>
              <a:rPr lang="en-US" dirty="0"/>
              <a:t>Unplanned line removals</a:t>
            </a:r>
          </a:p>
          <a:p>
            <a:r>
              <a:rPr lang="en-US" dirty="0"/>
              <a:t>EVD clamping error</a:t>
            </a:r>
          </a:p>
          <a:p>
            <a:r>
              <a:rPr lang="en-US" dirty="0"/>
              <a:t>Unplanned reintubation/Disruptive visitor</a:t>
            </a:r>
          </a:p>
          <a:p>
            <a:r>
              <a:rPr lang="en-US" dirty="0"/>
              <a:t>IO infiltrate/Compartment syndrome</a:t>
            </a:r>
          </a:p>
          <a:p>
            <a:r>
              <a:rPr lang="en-US" dirty="0"/>
              <a:t>Near herniation with posterior fossa tumor</a:t>
            </a:r>
          </a:p>
          <a:p>
            <a:endParaRPr lang="en-US" dirty="0"/>
          </a:p>
          <a:p>
            <a:endParaRPr lang="en-US" dirty="0"/>
          </a:p>
        </p:txBody>
      </p:sp>
    </p:spTree>
    <p:extLst>
      <p:ext uri="{BB962C8B-B14F-4D97-AF65-F5344CB8AC3E}">
        <p14:creationId xmlns:p14="http://schemas.microsoft.com/office/powerpoint/2010/main" val="39434483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B387F1-3A43-59C5-064C-DC772C880EAC}"/>
              </a:ext>
            </a:extLst>
          </p:cNvPr>
          <p:cNvSpPr>
            <a:spLocks noGrp="1"/>
          </p:cNvSpPr>
          <p:nvPr>
            <p:ph type="title"/>
          </p:nvPr>
        </p:nvSpPr>
        <p:spPr/>
        <p:txBody>
          <a:bodyPr/>
          <a:lstStyle/>
          <a:p>
            <a:r>
              <a:rPr lang="en-US" dirty="0"/>
              <a:t>Unplanned Reintubation, disruptive visitor </a:t>
            </a:r>
          </a:p>
        </p:txBody>
      </p:sp>
      <p:sp>
        <p:nvSpPr>
          <p:cNvPr id="3" name="Content Placeholder 2">
            <a:extLst>
              <a:ext uri="{FF2B5EF4-FFF2-40B4-BE49-F238E27FC236}">
                <a16:creationId xmlns:a16="http://schemas.microsoft.com/office/drawing/2014/main" id="{0A1B0DF7-CA44-E158-A33C-35A9FD427980}"/>
              </a:ext>
            </a:extLst>
          </p:cNvPr>
          <p:cNvSpPr>
            <a:spLocks noGrp="1"/>
          </p:cNvSpPr>
          <p:nvPr>
            <p:ph idx="1"/>
          </p:nvPr>
        </p:nvSpPr>
        <p:spPr/>
        <p:txBody>
          <a:bodyPr>
            <a:normAutofit/>
          </a:bodyPr>
          <a:lstStyle/>
          <a:p>
            <a:r>
              <a:rPr lang="en-US" dirty="0"/>
              <a:t>9 </a:t>
            </a:r>
            <a:r>
              <a:rPr lang="en-US" dirty="0" err="1"/>
              <a:t>yo</a:t>
            </a:r>
            <a:r>
              <a:rPr lang="en-US" dirty="0"/>
              <a:t> male with history of TBI and severe subglottic stenosis recovering form single stage laryngotracheal reconstruction that was complicated by graft failure and critical illness myopathy causing 2 previous failed </a:t>
            </a:r>
            <a:r>
              <a:rPr lang="en-US" dirty="0" err="1"/>
              <a:t>extubations,extubated</a:t>
            </a:r>
            <a:r>
              <a:rPr lang="en-US" dirty="0"/>
              <a:t> for the third time in the OR  requiring reintubation after about 24 hours for acute hypoxic respiratory failure. </a:t>
            </a:r>
          </a:p>
          <a:p>
            <a:r>
              <a:rPr lang="en-US" dirty="0"/>
              <a:t>Reintubation likely due to critical illness myopathy and need for increased airway clearance. Reintubated by anesthesia team without incident. Underwent bronchoscopy after with removal of mucus plugs and thick secretions. </a:t>
            </a:r>
          </a:p>
          <a:p>
            <a:r>
              <a:rPr lang="en-US" dirty="0"/>
              <a:t>Parent trespassed after verbally abusing staff. </a:t>
            </a:r>
          </a:p>
        </p:txBody>
      </p:sp>
    </p:spTree>
    <p:extLst>
      <p:ext uri="{BB962C8B-B14F-4D97-AF65-F5344CB8AC3E}">
        <p14:creationId xmlns:p14="http://schemas.microsoft.com/office/powerpoint/2010/main" val="23778601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23B0FF-6FEE-5015-0802-705A80CDB52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658EBF1-4DC0-00F6-723F-0EA1D7C34A88}"/>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557AC7EC-9298-8DA4-980B-04F18A1C21E8}"/>
              </a:ext>
            </a:extLst>
          </p:cNvPr>
          <p:cNvSpPr>
            <a:spLocks noGrp="1"/>
          </p:cNvSpPr>
          <p:nvPr>
            <p:ph sz="half" idx="2"/>
          </p:nvPr>
        </p:nvSpPr>
        <p:spPr/>
        <p:txBody>
          <a:bodyPr>
            <a:normAutofit fontScale="92500"/>
          </a:bodyPr>
          <a:lstStyle/>
          <a:p>
            <a:r>
              <a:rPr lang="en-US" dirty="0"/>
              <a:t>Rapid recognition of distress and appropriate management</a:t>
            </a:r>
          </a:p>
          <a:p>
            <a:r>
              <a:rPr lang="en-US" dirty="0"/>
              <a:t>Multidisciplinary team work</a:t>
            </a:r>
          </a:p>
        </p:txBody>
      </p:sp>
      <p:sp>
        <p:nvSpPr>
          <p:cNvPr id="4" name="Content Placeholder 3">
            <a:extLst>
              <a:ext uri="{FF2B5EF4-FFF2-40B4-BE49-F238E27FC236}">
                <a16:creationId xmlns:a16="http://schemas.microsoft.com/office/drawing/2014/main" id="{32FDD710-0B41-72AE-8EF1-C90BF9D03538}"/>
              </a:ext>
            </a:extLst>
          </p:cNvPr>
          <p:cNvSpPr>
            <a:spLocks noGrp="1"/>
          </p:cNvSpPr>
          <p:nvPr>
            <p:ph sz="quarter" idx="4"/>
          </p:nvPr>
        </p:nvSpPr>
        <p:spPr/>
        <p:txBody>
          <a:bodyPr>
            <a:normAutofit fontScale="92500"/>
          </a:bodyPr>
          <a:lstStyle/>
          <a:p>
            <a:r>
              <a:rPr lang="en-US" dirty="0"/>
              <a:t>behavioral escalation pathway; more clarity?</a:t>
            </a:r>
          </a:p>
          <a:p>
            <a:r>
              <a:rPr lang="en-US" dirty="0"/>
              <a:t>Utilization of documentation in red flags section of EPIC for behavioral concerns</a:t>
            </a:r>
          </a:p>
          <a:p>
            <a:pPr lvl="1"/>
            <a:r>
              <a:rPr lang="en-US" dirty="0"/>
              <a:t>A banner or chart pop-up to notify of safety concerns/trespassing – could be helpful across disciplines</a:t>
            </a:r>
          </a:p>
          <a:p>
            <a:r>
              <a:rPr lang="en-US" dirty="0"/>
              <a:t>Continued empowerment of staff to utilize behavioral contracts</a:t>
            </a:r>
          </a:p>
        </p:txBody>
      </p:sp>
      <p:sp>
        <p:nvSpPr>
          <p:cNvPr id="5" name="Text Placeholder 4">
            <a:extLst>
              <a:ext uri="{FF2B5EF4-FFF2-40B4-BE49-F238E27FC236}">
                <a16:creationId xmlns:a16="http://schemas.microsoft.com/office/drawing/2014/main" id="{9E45760D-5FA0-A72C-D701-5400E0550525}"/>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1A667E9B-0EDC-7812-5447-3E0C78DB3126}"/>
              </a:ext>
            </a:extLst>
          </p:cNvPr>
          <p:cNvSpPr>
            <a:spLocks noGrp="1"/>
          </p:cNvSpPr>
          <p:nvPr>
            <p:ph type="title"/>
          </p:nvPr>
        </p:nvSpPr>
        <p:spPr/>
        <p:txBody>
          <a:bodyPr/>
          <a:lstStyle/>
          <a:p>
            <a:r>
              <a:rPr lang="en-US" dirty="0"/>
              <a:t>Analysis</a:t>
            </a:r>
          </a:p>
        </p:txBody>
      </p:sp>
    </p:spTree>
    <p:extLst>
      <p:ext uri="{BB962C8B-B14F-4D97-AF65-F5344CB8AC3E}">
        <p14:creationId xmlns:p14="http://schemas.microsoft.com/office/powerpoint/2010/main" val="156685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1" end="1"/>
                                            </p:txEl>
                                          </p:spTgt>
                                        </p:tgtEl>
                                        <p:attrNameLst>
                                          <p:attrName>style.visibility</p:attrName>
                                        </p:attrNameLst>
                                      </p:cBhvr>
                                      <p:to>
                                        <p:strVal val="visible"/>
                                      </p:to>
                                    </p:set>
                                    <p:animEffect transition="in" filter="fade">
                                      <p:cBhvr>
                                        <p:cTn id="22" dur="500"/>
                                        <p:tgtEl>
                                          <p:spTgt spid="4">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2" end="2"/>
                                            </p:txEl>
                                          </p:spTgt>
                                        </p:tgtEl>
                                        <p:attrNameLst>
                                          <p:attrName>style.visibility</p:attrName>
                                        </p:attrNameLst>
                                      </p:cBhvr>
                                      <p:to>
                                        <p:strVal val="visible"/>
                                      </p:to>
                                    </p:set>
                                    <p:animEffect transition="in" filter="fade">
                                      <p:cBhvr>
                                        <p:cTn id="27" dur="500"/>
                                        <p:tgtEl>
                                          <p:spTgt spid="4">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3" end="3"/>
                                            </p:txEl>
                                          </p:spTgt>
                                        </p:tgtEl>
                                        <p:attrNameLst>
                                          <p:attrName>style.visibility</p:attrName>
                                        </p:attrNameLst>
                                      </p:cBhvr>
                                      <p:to>
                                        <p:strVal val="visible"/>
                                      </p:to>
                                    </p:set>
                                    <p:animEffect transition="in" filter="fade">
                                      <p:cBhvr>
                                        <p:cTn id="32" dur="5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79A4DC9-59E0-FF8A-EB2B-1F8DC3A383DC}"/>
              </a:ext>
            </a:extLst>
          </p:cNvPr>
          <p:cNvSpPr>
            <a:spLocks noGrp="1"/>
          </p:cNvSpPr>
          <p:nvPr>
            <p:ph type="title"/>
          </p:nvPr>
        </p:nvSpPr>
        <p:spPr>
          <a:xfrm>
            <a:off x="804672" y="964692"/>
            <a:ext cx="4476806" cy="1188720"/>
          </a:xfrm>
        </p:spPr>
        <p:txBody>
          <a:bodyPr>
            <a:normAutofit/>
          </a:bodyPr>
          <a:lstStyle/>
          <a:p>
            <a:r>
              <a:rPr lang="en-US" dirty="0"/>
              <a:t>Unplanned </a:t>
            </a:r>
            <a:r>
              <a:rPr lang="en-US" dirty="0" err="1"/>
              <a:t>Extubation</a:t>
            </a:r>
            <a:r>
              <a:rPr lang="en-US" dirty="0"/>
              <a:t> </a:t>
            </a:r>
          </a:p>
        </p:txBody>
      </p:sp>
      <p:sp>
        <p:nvSpPr>
          <p:cNvPr id="7" name="Content Placeholder 6">
            <a:extLst>
              <a:ext uri="{FF2B5EF4-FFF2-40B4-BE49-F238E27FC236}">
                <a16:creationId xmlns:a16="http://schemas.microsoft.com/office/drawing/2014/main" id="{50EDC822-7733-FCE6-11D0-7BD0E6DD9F22}"/>
              </a:ext>
            </a:extLst>
          </p:cNvPr>
          <p:cNvSpPr>
            <a:spLocks noGrp="1"/>
          </p:cNvSpPr>
          <p:nvPr>
            <p:ph idx="1"/>
          </p:nvPr>
        </p:nvSpPr>
        <p:spPr>
          <a:xfrm>
            <a:off x="803244" y="2638044"/>
            <a:ext cx="4492932" cy="3263206"/>
          </a:xfrm>
        </p:spPr>
        <p:txBody>
          <a:bodyPr>
            <a:normAutofit/>
          </a:bodyPr>
          <a:lstStyle/>
          <a:p>
            <a:pPr>
              <a:lnSpc>
                <a:spcPct val="90000"/>
              </a:lnSpc>
            </a:pPr>
            <a:r>
              <a:rPr lang="en-US" sz="1700"/>
              <a:t>Patient:  6 </a:t>
            </a:r>
            <a:r>
              <a:rPr lang="en-US" sz="1700" err="1"/>
              <a:t>mo</a:t>
            </a:r>
            <a:r>
              <a:rPr lang="en-US" sz="1700"/>
              <a:t> ex-premature infant, chronic respiratory failure, pulmonary HTN, PV stenosis s/p balloon angioplasty/septoplasty, on sirolimus with ongoing acute on chronic respiratory failure needing invasive mechanical ventilation</a:t>
            </a:r>
          </a:p>
          <a:p>
            <a:pPr marL="0" indent="0">
              <a:lnSpc>
                <a:spcPct val="90000"/>
              </a:lnSpc>
              <a:buNone/>
            </a:pPr>
            <a:endParaRPr lang="en-US" sz="1700"/>
          </a:p>
          <a:p>
            <a:pPr>
              <a:lnSpc>
                <a:spcPct val="90000"/>
              </a:lnSpc>
            </a:pPr>
            <a:r>
              <a:rPr lang="en-US" sz="1700"/>
              <a:t>Event: On the morning of 5/7, it was noted on the morning X-ray that the ETT was very high. Patient not in distress and still with end tidal, likely due to the tube being at the glottic opening. Uneventful re-intubation.</a:t>
            </a:r>
          </a:p>
        </p:txBody>
      </p:sp>
      <p:sp>
        <p:nvSpPr>
          <p:cNvPr id="16" name="Rectangle 15">
            <a:extLst>
              <a:ext uri="{FF2B5EF4-FFF2-40B4-BE49-F238E27FC236}">
                <a16:creationId xmlns:a16="http://schemas.microsoft.com/office/drawing/2014/main" id="{56533F40-045E-4E3D-9243-864CD4E586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943605" y="964692"/>
            <a:ext cx="5440680" cy="4936558"/>
          </a:xfrm>
          <a:prstGeom prst="rect">
            <a:avLst/>
          </a:prstGeom>
          <a:noFill/>
          <a:ln w="317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30402EC6-D845-41B3-BEBE-CB34D9BFEA6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10699" y="1128683"/>
            <a:ext cx="5106493" cy="460857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F141D308-45AA-E3F5-7FAE-978E89CB88A8}"/>
              </a:ext>
            </a:extLst>
          </p:cNvPr>
          <p:cNvPicPr>
            <a:picLocks noChangeAspect="1"/>
          </p:cNvPicPr>
          <p:nvPr/>
        </p:nvPicPr>
        <p:blipFill>
          <a:blip r:embed="rId2"/>
          <a:srcRect l="35887" t="23115" r="19684" b="17816"/>
          <a:stretch>
            <a:fillRect/>
          </a:stretch>
        </p:blipFill>
        <p:spPr>
          <a:xfrm>
            <a:off x="6272789" y="1644741"/>
            <a:ext cx="4782312" cy="3576460"/>
          </a:xfrm>
          <a:prstGeom prst="rect">
            <a:avLst/>
          </a:prstGeom>
        </p:spPr>
      </p:pic>
      <p:grpSp>
        <p:nvGrpSpPr>
          <p:cNvPr id="8" name="Group 7">
            <a:extLst>
              <a:ext uri="{FF2B5EF4-FFF2-40B4-BE49-F238E27FC236}">
                <a16:creationId xmlns:a16="http://schemas.microsoft.com/office/drawing/2014/main" id="{2C77B815-F605-2C75-EB05-C8D2D23002B0}"/>
              </a:ext>
            </a:extLst>
          </p:cNvPr>
          <p:cNvGrpSpPr/>
          <p:nvPr/>
        </p:nvGrpSpPr>
        <p:grpSpPr>
          <a:xfrm>
            <a:off x="9152640" y="2347989"/>
            <a:ext cx="295200" cy="166680"/>
            <a:chOff x="9152640" y="2347989"/>
            <a:chExt cx="295200" cy="166680"/>
          </a:xfrm>
        </p:grpSpPr>
        <mc:AlternateContent xmlns:mc="http://schemas.openxmlformats.org/markup-compatibility/2006" xmlns:p14="http://schemas.microsoft.com/office/powerpoint/2010/main">
          <mc:Choice Requires="p14">
            <p:contentPart p14:bwMode="auto" r:id="rId3">
              <p14:nvContentPartPr>
                <p14:cNvPr id="4" name="Ink 3">
                  <a:extLst>
                    <a:ext uri="{FF2B5EF4-FFF2-40B4-BE49-F238E27FC236}">
                      <a16:creationId xmlns:a16="http://schemas.microsoft.com/office/drawing/2014/main" id="{1D921218-FCC9-A363-0B61-DB9B3607A2B0}"/>
                    </a:ext>
                  </a:extLst>
                </p14:cNvPr>
                <p14:cNvContentPartPr/>
                <p14:nvPr/>
              </p14:nvContentPartPr>
              <p14:xfrm>
                <a:off x="9152640" y="2347989"/>
                <a:ext cx="165960" cy="166680"/>
              </p14:xfrm>
            </p:contentPart>
          </mc:Choice>
          <mc:Fallback xmlns="">
            <p:pic>
              <p:nvPicPr>
                <p:cNvPr id="4" name="Ink 3">
                  <a:extLst>
                    <a:ext uri="{FF2B5EF4-FFF2-40B4-BE49-F238E27FC236}">
                      <a16:creationId xmlns:a16="http://schemas.microsoft.com/office/drawing/2014/main" id="{1D921218-FCC9-A363-0B61-DB9B3607A2B0}"/>
                    </a:ext>
                  </a:extLst>
                </p:cNvPr>
                <p:cNvPicPr/>
                <p:nvPr/>
              </p:nvPicPr>
              <p:blipFill>
                <a:blip r:embed="rId4"/>
                <a:stretch>
                  <a:fillRect/>
                </a:stretch>
              </p:blipFill>
              <p:spPr>
                <a:xfrm>
                  <a:off x="9146520" y="2341869"/>
                  <a:ext cx="178200" cy="17892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5" name="Ink 4">
                  <a:extLst>
                    <a:ext uri="{FF2B5EF4-FFF2-40B4-BE49-F238E27FC236}">
                      <a16:creationId xmlns:a16="http://schemas.microsoft.com/office/drawing/2014/main" id="{C1D6C39B-2999-CA4F-BE9F-D5C77F81C4AD}"/>
                    </a:ext>
                  </a:extLst>
                </p14:cNvPr>
                <p14:cNvContentPartPr/>
                <p14:nvPr/>
              </p14:nvContentPartPr>
              <p14:xfrm>
                <a:off x="9209520" y="2350149"/>
                <a:ext cx="238320" cy="45000"/>
              </p14:xfrm>
            </p:contentPart>
          </mc:Choice>
          <mc:Fallback xmlns="">
            <p:pic>
              <p:nvPicPr>
                <p:cNvPr id="5" name="Ink 4">
                  <a:extLst>
                    <a:ext uri="{FF2B5EF4-FFF2-40B4-BE49-F238E27FC236}">
                      <a16:creationId xmlns:a16="http://schemas.microsoft.com/office/drawing/2014/main" id="{C1D6C39B-2999-CA4F-BE9F-D5C77F81C4AD}"/>
                    </a:ext>
                  </a:extLst>
                </p:cNvPr>
                <p:cNvPicPr/>
                <p:nvPr/>
              </p:nvPicPr>
              <p:blipFill>
                <a:blip r:embed="rId6"/>
                <a:stretch>
                  <a:fillRect/>
                </a:stretch>
              </p:blipFill>
              <p:spPr>
                <a:xfrm>
                  <a:off x="9203400" y="2344029"/>
                  <a:ext cx="250560" cy="57240"/>
                </a:xfrm>
                <a:prstGeom prst="rect">
                  <a:avLst/>
                </a:prstGeom>
              </p:spPr>
            </p:pic>
          </mc:Fallback>
        </mc:AlternateContent>
      </p:grpSp>
      <mc:AlternateContent xmlns:mc="http://schemas.openxmlformats.org/markup-compatibility/2006" xmlns:p14="http://schemas.microsoft.com/office/powerpoint/2010/main">
        <mc:Choice Requires="p14">
          <p:contentPart p14:bwMode="auto" r:id="rId7">
            <p14:nvContentPartPr>
              <p14:cNvPr id="9" name="Ink 8">
                <a:extLst>
                  <a:ext uri="{FF2B5EF4-FFF2-40B4-BE49-F238E27FC236}">
                    <a16:creationId xmlns:a16="http://schemas.microsoft.com/office/drawing/2014/main" id="{55720674-A53F-AE04-D7B6-F67CBD7E2C8B}"/>
                  </a:ext>
                </a:extLst>
              </p14:cNvPr>
              <p14:cNvContentPartPr/>
              <p14:nvPr/>
            </p14:nvContentPartPr>
            <p14:xfrm>
              <a:off x="9785880" y="478869"/>
              <a:ext cx="360" cy="360"/>
            </p14:xfrm>
          </p:contentPart>
        </mc:Choice>
        <mc:Fallback xmlns="">
          <p:pic>
            <p:nvPicPr>
              <p:cNvPr id="9" name="Ink 8">
                <a:extLst>
                  <a:ext uri="{FF2B5EF4-FFF2-40B4-BE49-F238E27FC236}">
                    <a16:creationId xmlns:a16="http://schemas.microsoft.com/office/drawing/2014/main" id="{55720674-A53F-AE04-D7B6-F67CBD7E2C8B}"/>
                  </a:ext>
                </a:extLst>
              </p:cNvPr>
              <p:cNvPicPr/>
              <p:nvPr/>
            </p:nvPicPr>
            <p:blipFill>
              <a:blip r:embed="rId8"/>
              <a:stretch>
                <a:fillRect/>
              </a:stretch>
            </p:blipFill>
            <p:spPr>
              <a:xfrm>
                <a:off x="9779760" y="472749"/>
                <a:ext cx="12600" cy="12600"/>
              </a:xfrm>
              <a:prstGeom prst="rect">
                <a:avLst/>
              </a:prstGeom>
            </p:spPr>
          </p:pic>
        </mc:Fallback>
      </mc:AlternateContent>
    </p:spTree>
    <p:extLst>
      <p:ext uri="{BB962C8B-B14F-4D97-AF65-F5344CB8AC3E}">
        <p14:creationId xmlns:p14="http://schemas.microsoft.com/office/powerpoint/2010/main" val="43682920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D640F-9D6F-2DB3-A1CF-95265D6392A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CAC62FC-CDB3-3FB4-7199-6F171D80270B}"/>
              </a:ext>
            </a:extLst>
          </p:cNvPr>
          <p:cNvSpPr>
            <a:spLocks noGrp="1"/>
          </p:cNvSpPr>
          <p:nvPr>
            <p:ph type="body" idx="1"/>
          </p:nvPr>
        </p:nvSpPr>
        <p:spPr/>
        <p:txBody>
          <a:bodyPr/>
          <a:lstStyle/>
          <a:p>
            <a:r>
              <a:rPr lang="en-US" dirty="0"/>
              <a:t>What went well?</a:t>
            </a:r>
          </a:p>
        </p:txBody>
      </p:sp>
      <p:sp>
        <p:nvSpPr>
          <p:cNvPr id="3" name="Content Placeholder 2">
            <a:extLst>
              <a:ext uri="{FF2B5EF4-FFF2-40B4-BE49-F238E27FC236}">
                <a16:creationId xmlns:a16="http://schemas.microsoft.com/office/drawing/2014/main" id="{2F9E98DB-591B-9C08-75CA-8CAE9A43FCC4}"/>
              </a:ext>
            </a:extLst>
          </p:cNvPr>
          <p:cNvSpPr>
            <a:spLocks noGrp="1"/>
          </p:cNvSpPr>
          <p:nvPr>
            <p:ph sz="half" idx="2"/>
          </p:nvPr>
        </p:nvSpPr>
        <p:spPr/>
        <p:txBody>
          <a:bodyPr/>
          <a:lstStyle/>
          <a:p>
            <a:r>
              <a:rPr lang="en-US" dirty="0"/>
              <a:t>Prompt recognition of ETT malposition by bedside nurse</a:t>
            </a:r>
          </a:p>
          <a:p>
            <a:r>
              <a:rPr lang="en-US" dirty="0"/>
              <a:t>Quick action by care team to exchange ETT</a:t>
            </a:r>
          </a:p>
          <a:p>
            <a:r>
              <a:rPr lang="en-US" dirty="0"/>
              <a:t>Good communication amongst staff regarding plan of care</a:t>
            </a:r>
          </a:p>
          <a:p>
            <a:r>
              <a:rPr lang="en-US" dirty="0"/>
              <a:t>Family appropriately informed</a:t>
            </a:r>
          </a:p>
        </p:txBody>
      </p:sp>
      <p:sp>
        <p:nvSpPr>
          <p:cNvPr id="4" name="Content Placeholder 3">
            <a:extLst>
              <a:ext uri="{FF2B5EF4-FFF2-40B4-BE49-F238E27FC236}">
                <a16:creationId xmlns:a16="http://schemas.microsoft.com/office/drawing/2014/main" id="{2B0D8B43-89EC-7D6B-3653-B9C39444B280}"/>
              </a:ext>
            </a:extLst>
          </p:cNvPr>
          <p:cNvSpPr>
            <a:spLocks noGrp="1"/>
          </p:cNvSpPr>
          <p:nvPr>
            <p:ph sz="quarter" idx="4"/>
          </p:nvPr>
        </p:nvSpPr>
        <p:spPr/>
        <p:txBody>
          <a:bodyPr/>
          <a:lstStyle/>
          <a:p>
            <a:r>
              <a:rPr lang="en-US" dirty="0"/>
              <a:t>Recognition came from an X-ray rather than at the bedside</a:t>
            </a:r>
          </a:p>
          <a:p>
            <a:r>
              <a:rPr lang="en-US" dirty="0"/>
              <a:t>Consider XR post mobilization (to parents’ arms, imaging, upright to chair)</a:t>
            </a:r>
          </a:p>
          <a:p>
            <a:pPr lvl="1"/>
            <a:r>
              <a:rPr lang="en-US" dirty="0"/>
              <a:t>Do we need mobilization safety checklist? ETT position, line check </a:t>
            </a:r>
          </a:p>
          <a:p>
            <a:pPr lvl="1"/>
            <a:r>
              <a:rPr lang="en-US" dirty="0"/>
              <a:t>RT systems check</a:t>
            </a:r>
          </a:p>
        </p:txBody>
      </p:sp>
      <p:sp>
        <p:nvSpPr>
          <p:cNvPr id="5" name="Text Placeholder 4">
            <a:extLst>
              <a:ext uri="{FF2B5EF4-FFF2-40B4-BE49-F238E27FC236}">
                <a16:creationId xmlns:a16="http://schemas.microsoft.com/office/drawing/2014/main" id="{C6A078A5-ADB2-154A-4DC7-A4347CD5CAB3}"/>
              </a:ext>
            </a:extLst>
          </p:cNvPr>
          <p:cNvSpPr>
            <a:spLocks noGrp="1"/>
          </p:cNvSpPr>
          <p:nvPr>
            <p:ph type="body" sz="quarter" idx="13"/>
          </p:nvPr>
        </p:nvSpPr>
        <p:spPr/>
        <p:txBody>
          <a:bodyPr/>
          <a:lstStyle/>
          <a:p>
            <a:r>
              <a:rPr lang="en-US" dirty="0"/>
              <a:t>What could be better?</a:t>
            </a:r>
          </a:p>
        </p:txBody>
      </p:sp>
      <p:sp>
        <p:nvSpPr>
          <p:cNvPr id="6" name="Title 5">
            <a:extLst>
              <a:ext uri="{FF2B5EF4-FFF2-40B4-BE49-F238E27FC236}">
                <a16:creationId xmlns:a16="http://schemas.microsoft.com/office/drawing/2014/main" id="{C2F44C42-23EE-4DEB-8347-CB46C3D2926A}"/>
              </a:ext>
            </a:extLst>
          </p:cNvPr>
          <p:cNvSpPr>
            <a:spLocks noGrp="1"/>
          </p:cNvSpPr>
          <p:nvPr>
            <p:ph type="title"/>
          </p:nvPr>
        </p:nvSpPr>
        <p:spPr/>
        <p:txBody>
          <a:bodyPr/>
          <a:lstStyle/>
          <a:p>
            <a:r>
              <a:rPr lang="en-US" dirty="0"/>
              <a:t>Analysis</a:t>
            </a:r>
          </a:p>
        </p:txBody>
      </p:sp>
      <mc:AlternateContent xmlns:mc="http://schemas.openxmlformats.org/markup-compatibility/2006" xmlns:p14="http://schemas.microsoft.com/office/powerpoint/2010/main">
        <mc:Choice Requires="p14">
          <p:contentPart p14:bwMode="auto" r:id="rId3">
            <p14:nvContentPartPr>
              <p14:cNvPr id="7" name="Ink 6">
                <a:extLst>
                  <a:ext uri="{FF2B5EF4-FFF2-40B4-BE49-F238E27FC236}">
                    <a16:creationId xmlns:a16="http://schemas.microsoft.com/office/drawing/2014/main" id="{EDB51B3F-2655-2365-0F3E-93FDC9E47AB7}"/>
                  </a:ext>
                </a:extLst>
              </p14:cNvPr>
              <p14:cNvContentPartPr/>
              <p14:nvPr/>
            </p14:nvContentPartPr>
            <p14:xfrm>
              <a:off x="3308760" y="3820749"/>
              <a:ext cx="360" cy="360"/>
            </p14:xfrm>
          </p:contentPart>
        </mc:Choice>
        <mc:Fallback xmlns="">
          <p:pic>
            <p:nvPicPr>
              <p:cNvPr id="7" name="Ink 6">
                <a:extLst>
                  <a:ext uri="{FF2B5EF4-FFF2-40B4-BE49-F238E27FC236}">
                    <a16:creationId xmlns:a16="http://schemas.microsoft.com/office/drawing/2014/main" id="{EDB51B3F-2655-2365-0F3E-93FDC9E47AB7}"/>
                  </a:ext>
                </a:extLst>
              </p:cNvPr>
              <p:cNvPicPr/>
              <p:nvPr/>
            </p:nvPicPr>
            <p:blipFill>
              <a:blip r:embed="rId4"/>
              <a:stretch>
                <a:fillRect/>
              </a:stretch>
            </p:blipFill>
            <p:spPr>
              <a:xfrm>
                <a:off x="3302640" y="3814629"/>
                <a:ext cx="12600" cy="12600"/>
              </a:xfrm>
              <a:prstGeom prst="rect">
                <a:avLst/>
              </a:prstGeom>
            </p:spPr>
          </p:pic>
        </mc:Fallback>
      </mc:AlternateContent>
    </p:spTree>
    <p:extLst>
      <p:ext uri="{BB962C8B-B14F-4D97-AF65-F5344CB8AC3E}">
        <p14:creationId xmlns:p14="http://schemas.microsoft.com/office/powerpoint/2010/main" val="128605279"/>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d7e5047f-9223-46ce-bc7f-9b2b2b51a3bb"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ECC1EC2F2A1E2F43A92DDAE59C08E5A2" ma:contentTypeVersion="14" ma:contentTypeDescription="Create a new document." ma:contentTypeScope="" ma:versionID="cf19691cf4af384bff5943d581dc6a1c">
  <xsd:schema xmlns:xsd="http://www.w3.org/2001/XMLSchema" xmlns:xs="http://www.w3.org/2001/XMLSchema" xmlns:p="http://schemas.microsoft.com/office/2006/metadata/properties" xmlns:ns3="d7e5047f-9223-46ce-bc7f-9b2b2b51a3bb" xmlns:ns4="909c1a91-58e4-468a-a46b-a4fec91ffb85" targetNamespace="http://schemas.microsoft.com/office/2006/metadata/properties" ma:root="true" ma:fieldsID="0c598348f370b7bde97dfd640115ca65" ns3:_="" ns4:_="">
    <xsd:import namespace="d7e5047f-9223-46ce-bc7f-9b2b2b51a3bb"/>
    <xsd:import namespace="909c1a91-58e4-468a-a46b-a4fec91ffb85"/>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DateTaken" minOccurs="0"/>
                <xsd:element ref="ns3:MediaServiceAutoTags" minOccurs="0"/>
                <xsd:element ref="ns3:MediaLengthInSeconds" minOccurs="0"/>
                <xsd:element ref="ns3:_activity" minOccurs="0"/>
                <xsd:element ref="ns3:MediaServiceObjectDetectorVersions" minOccurs="0"/>
                <xsd:element ref="ns3:MediaServiceSearchProperties" minOccurs="0"/>
                <xsd:element ref="ns3:MediaServiceSystemTags"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7e5047f-9223-46ce-bc7f-9b2b2b51a3b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AutoTags" ma:index="14" nillable="true" ma:displayName="Tags" ma:internalName="MediaServiceAutoTag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_activity" ma:index="16" nillable="true" ma:displayName="_activity" ma:hidden="true" ma:internalName="_activity">
      <xsd:simpleType>
        <xsd:restriction base="dms:Note"/>
      </xsd:simpleType>
    </xsd:element>
    <xsd:element name="MediaServiceObjectDetectorVersions" ma:index="17" nillable="true" ma:displayName="MediaServiceObjectDetectorVersions" ma:hidden="true" ma:indexed="true" ma:internalName="MediaServiceObjectDetectorVersions" ma:readOnly="true">
      <xsd:simpleType>
        <xsd:restriction base="dms:Text"/>
      </xsd:simpleType>
    </xsd:element>
    <xsd:element name="MediaServiceSearchProperties" ma:index="18" nillable="true" ma:displayName="MediaServiceSearchProperties" ma:hidden="true" ma:internalName="MediaServiceSearchProperties" ma:readOnly="true">
      <xsd:simpleType>
        <xsd:restriction base="dms:Note"/>
      </xsd:simpleType>
    </xsd:element>
    <xsd:element name="MediaServiceSystemTags" ma:index="19" nillable="true" ma:displayName="MediaServiceSystemTags" ma:hidden="true" ma:internalName="MediaServiceSystemTags" ma:readOnly="true">
      <xsd:simpleType>
        <xsd:restriction base="dms:Note"/>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09c1a91-58e4-468a-a46b-a4fec91ffb85"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6CB41A26-2346-4DA7-996D-14848B2D3D17}">
  <ds:schemaRefs>
    <ds:schemaRef ds:uri="909c1a91-58e4-468a-a46b-a4fec91ffb85"/>
    <ds:schemaRef ds:uri="http://www.w3.org/XML/1998/namespace"/>
    <ds:schemaRef ds:uri="http://schemas.microsoft.com/office/2006/metadata/properties"/>
    <ds:schemaRef ds:uri="http://purl.org/dc/elements/1.1/"/>
    <ds:schemaRef ds:uri="http://purl.org/dc/terms/"/>
    <ds:schemaRef ds:uri="http://schemas.microsoft.com/office/2006/documentManagement/types"/>
    <ds:schemaRef ds:uri="http://schemas.microsoft.com/office/infopath/2007/PartnerControls"/>
    <ds:schemaRef ds:uri="http://schemas.openxmlformats.org/package/2006/metadata/core-properties"/>
    <ds:schemaRef ds:uri="d7e5047f-9223-46ce-bc7f-9b2b2b51a3bb"/>
    <ds:schemaRef ds:uri="http://purl.org/dc/dcmitype/"/>
  </ds:schemaRefs>
</ds:datastoreItem>
</file>

<file path=customXml/itemProps2.xml><?xml version="1.0" encoding="utf-8"?>
<ds:datastoreItem xmlns:ds="http://schemas.openxmlformats.org/officeDocument/2006/customXml" ds:itemID="{F6A9A007-1482-4029-AAAF-AE180A4F0FE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7e5047f-9223-46ce-bc7f-9b2b2b51a3bb"/>
    <ds:schemaRef ds:uri="909c1a91-58e4-468a-a46b-a4fec91ffb8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7663F8C6-245B-4DA2-95D9-623F7CDFBFA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TM10001115[[fn=Parcel]]</Template>
  <TotalTime>9619</TotalTime>
  <Words>2494</Words>
  <Application>Microsoft Office PowerPoint</Application>
  <PresentationFormat>Widescreen</PresentationFormat>
  <Paragraphs>251</Paragraphs>
  <Slides>44</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44</vt:i4>
      </vt:variant>
    </vt:vector>
  </HeadingPairs>
  <TitlesOfParts>
    <vt:vector size="50" baseType="lpstr">
      <vt:lpstr>Arial</vt:lpstr>
      <vt:lpstr>Calibri</vt:lpstr>
      <vt:lpstr>Gill Sans MT</vt:lpstr>
      <vt:lpstr>Montserrat</vt:lpstr>
      <vt:lpstr>Wingdings</vt:lpstr>
      <vt:lpstr>Parcel</vt:lpstr>
      <vt:lpstr>M&amp;M </vt:lpstr>
      <vt:lpstr>CME Text 1(904)506-7609</vt:lpstr>
      <vt:lpstr>CONFIDENTIAL PATIENT SAFETY WORK PRODUCT</vt:lpstr>
      <vt:lpstr>Learning Objectives</vt:lpstr>
      <vt:lpstr>Morbidities</vt:lpstr>
      <vt:lpstr>Unplanned Reintubation, disruptive visitor </vt:lpstr>
      <vt:lpstr>Analysis</vt:lpstr>
      <vt:lpstr>Unplanned Extubation </vt:lpstr>
      <vt:lpstr>Analysis</vt:lpstr>
      <vt:lpstr>Unplanned Extubation </vt:lpstr>
      <vt:lpstr>Analysis</vt:lpstr>
      <vt:lpstr>Unplanned line removals</vt:lpstr>
      <vt:lpstr>Unplanned line removals</vt:lpstr>
      <vt:lpstr>Analysis</vt:lpstr>
      <vt:lpstr>Unplanned line removals</vt:lpstr>
      <vt:lpstr>Analysis</vt:lpstr>
      <vt:lpstr>EVD Clamping error</vt:lpstr>
      <vt:lpstr>analysis</vt:lpstr>
      <vt:lpstr>Near herniation with posterior fossa tumor</vt:lpstr>
      <vt:lpstr>Near herniation</vt:lpstr>
      <vt:lpstr>analysis</vt:lpstr>
      <vt:lpstr>Mortalities</vt:lpstr>
      <vt:lpstr>Post-cardiac arrest, io infiltration with compartment syndrome</vt:lpstr>
      <vt:lpstr>Post-cardiac arrest, io infiltration with compartment syndrome</vt:lpstr>
      <vt:lpstr>analysis</vt:lpstr>
      <vt:lpstr>Post-cardiac arrest, io infiltration with compartment syndrome</vt:lpstr>
      <vt:lpstr>Post-cardiac arrest, io infiltration with compartment syndrome</vt:lpstr>
      <vt:lpstr>analysis</vt:lpstr>
      <vt:lpstr>Leukemia, liver failure secondary to vod, fungemia</vt:lpstr>
      <vt:lpstr>Leukemia, liver failure secondary to vod, fungemia</vt:lpstr>
      <vt:lpstr>Leukemia, liver failure secondary to vod, fungemia</vt:lpstr>
      <vt:lpstr>analysis</vt:lpstr>
      <vt:lpstr>Submersion</vt:lpstr>
      <vt:lpstr>Analysis</vt:lpstr>
      <vt:lpstr>Pineoblastoma</vt:lpstr>
      <vt:lpstr>Pineoblastoma</vt:lpstr>
      <vt:lpstr>PowerPoint Presentation</vt:lpstr>
      <vt:lpstr>Analysis</vt:lpstr>
      <vt:lpstr>Mortality Totals 2026</vt:lpstr>
      <vt:lpstr>Quality &amp; Patient Safety Corner</vt:lpstr>
      <vt:lpstr>PICU Metrics 2026 TOTALS</vt:lpstr>
      <vt:lpstr>Operational metrics</vt:lpstr>
      <vt:lpstr>Safety themes</vt:lpstr>
      <vt:lpstr>THE END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M&amp;M</dc:title>
  <dc:creator>Neha Longani</dc:creator>
  <cp:lastModifiedBy>Nestor, Jennifer</cp:lastModifiedBy>
  <cp:revision>2471</cp:revision>
  <dcterms:created xsi:type="dcterms:W3CDTF">2019-08-13T12:45:03Z</dcterms:created>
  <dcterms:modified xsi:type="dcterms:W3CDTF">2026-06-02T21:55:15Z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0x010100ECC1EC2F2A1E2F43A92DDAE59C08E5A2</vt:lpwstr>
  </property>
</Properties>
</file>