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Lst>
  <p:notesMasterIdLst>
    <p:notesMasterId r:id="rId43"/>
  </p:notesMasterIdLst>
  <p:sldIdLst>
    <p:sldId id="256" r:id="rId5"/>
    <p:sldId id="279" r:id="rId6"/>
    <p:sldId id="275" r:id="rId7"/>
    <p:sldId id="280" r:id="rId8"/>
    <p:sldId id="774" r:id="rId9"/>
    <p:sldId id="804" r:id="rId10"/>
    <p:sldId id="805" r:id="rId11"/>
    <p:sldId id="807" r:id="rId12"/>
    <p:sldId id="808" r:id="rId13"/>
    <p:sldId id="809" r:id="rId14"/>
    <p:sldId id="810" r:id="rId15"/>
    <p:sldId id="257" r:id="rId16"/>
    <p:sldId id="258" r:id="rId17"/>
    <p:sldId id="259" r:id="rId18"/>
    <p:sldId id="262" r:id="rId19"/>
    <p:sldId id="260" r:id="rId20"/>
    <p:sldId id="261" r:id="rId21"/>
    <p:sldId id="263" r:id="rId22"/>
    <p:sldId id="264" r:id="rId23"/>
    <p:sldId id="811" r:id="rId24"/>
    <p:sldId id="812" r:id="rId25"/>
    <p:sldId id="813" r:id="rId26"/>
    <p:sldId id="814" r:id="rId27"/>
    <p:sldId id="815" r:id="rId28"/>
    <p:sldId id="816" r:id="rId29"/>
    <p:sldId id="794" r:id="rId30"/>
    <p:sldId id="790" r:id="rId31"/>
    <p:sldId id="789" r:id="rId32"/>
    <p:sldId id="759" r:id="rId33"/>
    <p:sldId id="797" r:id="rId34"/>
    <p:sldId id="786" r:id="rId35"/>
    <p:sldId id="595" r:id="rId36"/>
    <p:sldId id="598" r:id="rId37"/>
    <p:sldId id="691" r:id="rId38"/>
    <p:sldId id="710" r:id="rId39"/>
    <p:sldId id="803" r:id="rId40"/>
    <p:sldId id="792" r:id="rId41"/>
    <p:sldId id="38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695506-2D19-469A-A3A7-00E1D89BAF1E}">
          <p14:sldIdLst>
            <p14:sldId id="256"/>
            <p14:sldId id="279"/>
            <p14:sldId id="275"/>
            <p14:sldId id="280"/>
            <p14:sldId id="774"/>
            <p14:sldId id="804"/>
            <p14:sldId id="805"/>
            <p14:sldId id="807"/>
            <p14:sldId id="808"/>
            <p14:sldId id="809"/>
            <p14:sldId id="810"/>
            <p14:sldId id="257"/>
            <p14:sldId id="258"/>
            <p14:sldId id="259"/>
            <p14:sldId id="262"/>
            <p14:sldId id="260"/>
            <p14:sldId id="261"/>
            <p14:sldId id="263"/>
            <p14:sldId id="264"/>
            <p14:sldId id="811"/>
            <p14:sldId id="812"/>
            <p14:sldId id="813"/>
            <p14:sldId id="814"/>
            <p14:sldId id="815"/>
            <p14:sldId id="816"/>
            <p14:sldId id="794"/>
            <p14:sldId id="790"/>
            <p14:sldId id="789"/>
            <p14:sldId id="759"/>
            <p14:sldId id="797"/>
            <p14:sldId id="786"/>
            <p14:sldId id="595"/>
            <p14:sldId id="598"/>
            <p14:sldId id="691"/>
            <p14:sldId id="710"/>
            <p14:sldId id="803"/>
            <p14:sldId id="792"/>
            <p14:sldId id="3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9" autoAdjust="0"/>
    <p:restoredTop sz="82482" autoAdjust="0"/>
  </p:normalViewPr>
  <p:slideViewPr>
    <p:cSldViewPr snapToGrid="0">
      <p:cViewPr varScale="1">
        <p:scale>
          <a:sx n="91" d="100"/>
          <a:sy n="91" d="100"/>
        </p:scale>
        <p:origin x="1332"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https://nemoursonline-my.sharepoint.com/personal/na0030_nemours_org/Documents/MM%20Feb%202026_BarCluster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2022</c:v>
                </c:pt>
              </c:strCache>
            </c:strRef>
          </c:tx>
          <c:spPr>
            <a:solidFill>
              <a:schemeClr val="accent1"/>
            </a:solidFill>
            <a:ln>
              <a:noFill/>
            </a:ln>
            <a:effectLst/>
          </c:spPr>
          <c:invertIfNegative val="0"/>
          <c:cat>
            <c:strRef>
              <c:f>Sheet1!$A$2:$A$5</c:f>
              <c:strCache>
                <c:ptCount val="1"/>
                <c:pt idx="0">
                  <c:v>Mortality</c:v>
                </c:pt>
              </c:strCache>
            </c:strRef>
          </c:cat>
          <c:val>
            <c:numRef>
              <c:f>Sheet1!$B$2:$B$5</c:f>
              <c:numCache>
                <c:formatCode>General</c:formatCode>
                <c:ptCount val="4"/>
                <c:pt idx="0">
                  <c:v>14</c:v>
                </c:pt>
              </c:numCache>
            </c:numRef>
          </c:val>
          <c:extLst>
            <c:ext xmlns:c16="http://schemas.microsoft.com/office/drawing/2014/chart" uri="{C3380CC4-5D6E-409C-BE32-E72D297353CC}">
              <c16:uniqueId val="{00000000-5D6C-422A-8886-28869F171D2A}"/>
            </c:ext>
          </c:extLst>
        </c:ser>
        <c:ser>
          <c:idx val="1"/>
          <c:order val="1"/>
          <c:tx>
            <c:strRef>
              <c:f>Sheet1!$C$1</c:f>
              <c:strCache>
                <c:ptCount val="1"/>
                <c:pt idx="0">
                  <c:v>2023</c:v>
                </c:pt>
              </c:strCache>
            </c:strRef>
          </c:tx>
          <c:spPr>
            <a:solidFill>
              <a:schemeClr val="accent2"/>
            </a:solidFill>
            <a:ln>
              <a:noFill/>
            </a:ln>
            <a:effectLst/>
          </c:spPr>
          <c:invertIfNegative val="0"/>
          <c:cat>
            <c:strRef>
              <c:f>Sheet1!$A$2:$A$5</c:f>
              <c:strCache>
                <c:ptCount val="1"/>
                <c:pt idx="0">
                  <c:v>Mortality</c:v>
                </c:pt>
              </c:strCache>
            </c:strRef>
          </c:cat>
          <c:val>
            <c:numRef>
              <c:f>Sheet1!$C$2:$C$5</c:f>
              <c:numCache>
                <c:formatCode>General</c:formatCode>
                <c:ptCount val="4"/>
                <c:pt idx="0">
                  <c:v>14</c:v>
                </c:pt>
              </c:numCache>
            </c:numRef>
          </c:val>
          <c:extLst>
            <c:ext xmlns:c16="http://schemas.microsoft.com/office/drawing/2014/chart" uri="{C3380CC4-5D6E-409C-BE32-E72D297353CC}">
              <c16:uniqueId val="{00000001-5D6C-422A-8886-28869F171D2A}"/>
            </c:ext>
          </c:extLst>
        </c:ser>
        <c:ser>
          <c:idx val="2"/>
          <c:order val="2"/>
          <c:tx>
            <c:strRef>
              <c:f>Sheet1!$D$1</c:f>
              <c:strCache>
                <c:ptCount val="1"/>
                <c:pt idx="0">
                  <c:v>2024</c:v>
                </c:pt>
              </c:strCache>
            </c:strRef>
          </c:tx>
          <c:spPr>
            <a:solidFill>
              <a:schemeClr val="accent3"/>
            </a:solidFill>
            <a:ln>
              <a:noFill/>
            </a:ln>
            <a:effectLst/>
          </c:spPr>
          <c:invertIfNegative val="0"/>
          <c:cat>
            <c:strRef>
              <c:f>Sheet1!$A$2:$A$5</c:f>
              <c:strCache>
                <c:ptCount val="1"/>
                <c:pt idx="0">
                  <c:v>Mortality</c:v>
                </c:pt>
              </c:strCache>
            </c:strRef>
          </c:cat>
          <c:val>
            <c:numRef>
              <c:f>Sheet1!$D$2:$D$5</c:f>
              <c:numCache>
                <c:formatCode>General</c:formatCode>
                <c:ptCount val="4"/>
                <c:pt idx="0">
                  <c:v>14</c:v>
                </c:pt>
              </c:numCache>
            </c:numRef>
          </c:val>
          <c:extLst>
            <c:ext xmlns:c16="http://schemas.microsoft.com/office/drawing/2014/chart" uri="{C3380CC4-5D6E-409C-BE32-E72D297353CC}">
              <c16:uniqueId val="{00000002-5D6C-422A-8886-28869F171D2A}"/>
            </c:ext>
          </c:extLst>
        </c:ser>
        <c:ser>
          <c:idx val="3"/>
          <c:order val="3"/>
          <c:tx>
            <c:strRef>
              <c:f>Sheet1!$E$1</c:f>
              <c:strCache>
                <c:ptCount val="1"/>
                <c:pt idx="0">
                  <c:v>2025</c:v>
                </c:pt>
              </c:strCache>
            </c:strRef>
          </c:tx>
          <c:spPr>
            <a:solidFill>
              <a:schemeClr val="accent4"/>
            </a:solidFill>
            <a:ln>
              <a:noFill/>
            </a:ln>
            <a:effectLst/>
          </c:spPr>
          <c:invertIfNegative val="0"/>
          <c:cat>
            <c:strRef>
              <c:f>Sheet1!$A$2:$A$5</c:f>
              <c:strCache>
                <c:ptCount val="1"/>
                <c:pt idx="0">
                  <c:v>Mortality</c:v>
                </c:pt>
              </c:strCache>
            </c:strRef>
          </c:cat>
          <c:val>
            <c:numRef>
              <c:f>Sheet1!$E$2:$E$5</c:f>
              <c:numCache>
                <c:formatCode>General</c:formatCode>
                <c:ptCount val="4"/>
                <c:pt idx="0">
                  <c:v>16</c:v>
                </c:pt>
              </c:numCache>
            </c:numRef>
          </c:val>
          <c:extLst>
            <c:ext xmlns:c16="http://schemas.microsoft.com/office/drawing/2014/chart" uri="{C3380CC4-5D6E-409C-BE32-E72D297353CC}">
              <c16:uniqueId val="{00000001-4503-4D5A-8092-CC1A65603E51}"/>
            </c:ext>
          </c:extLst>
        </c:ser>
        <c:ser>
          <c:idx val="4"/>
          <c:order val="4"/>
          <c:tx>
            <c:strRef>
              <c:f>Sheet1!$F$1</c:f>
              <c:strCache>
                <c:ptCount val="1"/>
                <c:pt idx="0">
                  <c:v>2026</c:v>
                </c:pt>
              </c:strCache>
            </c:strRef>
          </c:tx>
          <c:spPr>
            <a:solidFill>
              <a:schemeClr val="accent5"/>
            </a:solidFill>
            <a:ln>
              <a:noFill/>
            </a:ln>
            <a:effectLst/>
          </c:spPr>
          <c:invertIfNegative val="0"/>
          <c:cat>
            <c:strRef>
              <c:f>Sheet1!$A$2:$A$5</c:f>
              <c:strCache>
                <c:ptCount val="1"/>
                <c:pt idx="0">
                  <c:v>Mortality</c:v>
                </c:pt>
              </c:strCache>
            </c:strRef>
          </c:cat>
          <c:val>
            <c:numRef>
              <c:f>Sheet1!$F$2:$F$5</c:f>
              <c:numCache>
                <c:formatCode>General</c:formatCode>
                <c:ptCount val="4"/>
                <c:pt idx="0">
                  <c:v>14</c:v>
                </c:pt>
              </c:numCache>
            </c:numRef>
          </c:val>
          <c:extLst>
            <c:ext xmlns:c16="http://schemas.microsoft.com/office/drawing/2014/chart" uri="{C3380CC4-5D6E-409C-BE32-E72D297353CC}">
              <c16:uniqueId val="{00000003-4503-4D5A-8092-CC1A65603E51}"/>
            </c:ext>
          </c:extLst>
        </c:ser>
        <c:dLbls>
          <c:showLegendKey val="0"/>
          <c:showVal val="0"/>
          <c:showCatName val="0"/>
          <c:showSerName val="0"/>
          <c:showPercent val="0"/>
          <c:showBubbleSize val="0"/>
        </c:dLbls>
        <c:gapWidth val="182"/>
        <c:axId val="349936991"/>
        <c:axId val="349937471"/>
      </c:barChart>
      <c:catAx>
        <c:axId val="3499369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7471"/>
        <c:crosses val="autoZero"/>
        <c:auto val="1"/>
        <c:lblAlgn val="ctr"/>
        <c:lblOffset val="100"/>
        <c:noMultiLvlLbl val="0"/>
      </c:catAx>
      <c:valAx>
        <c:axId val="3499374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69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74EFD-9A97-4A1A-9770-D525B739509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A664F30-E7F6-4309-9CC8-A0C38C411807}">
      <dgm:prSet/>
      <dgm:spPr/>
      <dgm:t>
        <a:bodyPr/>
        <a:lstStyle/>
        <a:p>
          <a:r>
            <a:rPr lang="en-US"/>
            <a:t>2 year old male admitted post op after posterior quadrant disconnection on the left side of brain for intractable epilepsy on 8/10 (POD#0)</a:t>
          </a:r>
        </a:p>
      </dgm:t>
    </dgm:pt>
    <dgm:pt modelId="{AAE3913A-C1D1-4DC3-8680-C2F76EC136B8}" type="parTrans" cxnId="{A5D1D55C-D8E8-4909-BAA5-F8512F144B7D}">
      <dgm:prSet/>
      <dgm:spPr/>
      <dgm:t>
        <a:bodyPr/>
        <a:lstStyle/>
        <a:p>
          <a:endParaRPr lang="en-US"/>
        </a:p>
      </dgm:t>
    </dgm:pt>
    <dgm:pt modelId="{40BF74C5-C70D-438D-B297-4AA913199497}" type="sibTrans" cxnId="{A5D1D55C-D8E8-4909-BAA5-F8512F144B7D}">
      <dgm:prSet/>
      <dgm:spPr/>
      <dgm:t>
        <a:bodyPr/>
        <a:lstStyle/>
        <a:p>
          <a:endParaRPr lang="en-US"/>
        </a:p>
      </dgm:t>
    </dgm:pt>
    <dgm:pt modelId="{706ED77D-D881-45BC-84C2-9D74FA4D0AF0}">
      <dgm:prSet/>
      <dgm:spPr/>
      <dgm:t>
        <a:bodyPr/>
        <a:lstStyle/>
        <a:p>
          <a:r>
            <a:rPr lang="en-US"/>
            <a:t>Left sided EVD and subgaleal JP drain placed intra op</a:t>
          </a:r>
        </a:p>
      </dgm:t>
    </dgm:pt>
    <dgm:pt modelId="{AA28B4EA-0F89-4B16-99E5-29A53E2A591A}" type="parTrans" cxnId="{B908D4BE-7369-43A5-853E-BA5DF9C92C55}">
      <dgm:prSet/>
      <dgm:spPr/>
      <dgm:t>
        <a:bodyPr/>
        <a:lstStyle/>
        <a:p>
          <a:endParaRPr lang="en-US"/>
        </a:p>
      </dgm:t>
    </dgm:pt>
    <dgm:pt modelId="{264831C6-42EC-44ED-8379-55C7B6B9CE17}" type="sibTrans" cxnId="{B908D4BE-7369-43A5-853E-BA5DF9C92C55}">
      <dgm:prSet/>
      <dgm:spPr/>
      <dgm:t>
        <a:bodyPr/>
        <a:lstStyle/>
        <a:p>
          <a:endParaRPr lang="en-US"/>
        </a:p>
      </dgm:t>
    </dgm:pt>
    <dgm:pt modelId="{05DEBC5A-6863-405B-8A2B-FA33ADA9EF93}">
      <dgm:prSet/>
      <dgm:spPr/>
      <dgm:t>
        <a:bodyPr/>
        <a:lstStyle/>
        <a:p>
          <a:r>
            <a:rPr lang="en-US"/>
            <a:t>Extubated post op and maintained on neuroprotective measures post op</a:t>
          </a:r>
        </a:p>
      </dgm:t>
    </dgm:pt>
    <dgm:pt modelId="{B6D7452E-ABDD-43DF-8DCB-A07E4CA01BAD}" type="parTrans" cxnId="{84062BD5-F247-4BC7-BD14-0CE6A8B2146F}">
      <dgm:prSet/>
      <dgm:spPr/>
      <dgm:t>
        <a:bodyPr/>
        <a:lstStyle/>
        <a:p>
          <a:endParaRPr lang="en-US"/>
        </a:p>
      </dgm:t>
    </dgm:pt>
    <dgm:pt modelId="{9CC39823-F856-4923-9A36-2EF42D50C942}" type="sibTrans" cxnId="{84062BD5-F247-4BC7-BD14-0CE6A8B2146F}">
      <dgm:prSet/>
      <dgm:spPr/>
      <dgm:t>
        <a:bodyPr/>
        <a:lstStyle/>
        <a:p>
          <a:endParaRPr lang="en-US"/>
        </a:p>
      </dgm:t>
    </dgm:pt>
    <dgm:pt modelId="{6380ADB8-7595-467F-9EAC-4137A4CCCC10}">
      <dgm:prSet/>
      <dgm:spPr/>
      <dgm:t>
        <a:bodyPr/>
        <a:lstStyle/>
        <a:p>
          <a:r>
            <a:rPr lang="en-US"/>
            <a:t>POD#1 emesis with continuous feeds , EVD open at 10 above tragus and ICP ranged 10-15</a:t>
          </a:r>
        </a:p>
      </dgm:t>
    </dgm:pt>
    <dgm:pt modelId="{E967209B-C04B-4D66-87B3-11AE9BA14583}" type="parTrans" cxnId="{8E4C1C10-F2BA-485A-9122-4DBA2524D98C}">
      <dgm:prSet/>
      <dgm:spPr/>
      <dgm:t>
        <a:bodyPr/>
        <a:lstStyle/>
        <a:p>
          <a:endParaRPr lang="en-US"/>
        </a:p>
      </dgm:t>
    </dgm:pt>
    <dgm:pt modelId="{D25B7655-57FD-4575-B5E0-F2FA014FE0ED}" type="sibTrans" cxnId="{8E4C1C10-F2BA-485A-9122-4DBA2524D98C}">
      <dgm:prSet/>
      <dgm:spPr/>
      <dgm:t>
        <a:bodyPr/>
        <a:lstStyle/>
        <a:p>
          <a:endParaRPr lang="en-US"/>
        </a:p>
      </dgm:t>
    </dgm:pt>
    <dgm:pt modelId="{1A8147D7-7C4F-4283-B2B1-99406E59469A}">
      <dgm:prSet/>
      <dgm:spPr/>
      <dgm:t>
        <a:bodyPr/>
        <a:lstStyle/>
        <a:p>
          <a:r>
            <a:rPr lang="en-US" dirty="0"/>
            <a:t>POD#2 ICP WNL – spaced to every 6 hours , EVD open and draining 6-20 ml/hour</a:t>
          </a:r>
        </a:p>
      </dgm:t>
    </dgm:pt>
    <dgm:pt modelId="{B9173609-794D-40E2-9A70-E76A73F9C560}" type="parTrans" cxnId="{604AB220-BEB7-40D6-9B39-4DF8D360514B}">
      <dgm:prSet/>
      <dgm:spPr/>
      <dgm:t>
        <a:bodyPr/>
        <a:lstStyle/>
        <a:p>
          <a:endParaRPr lang="en-US"/>
        </a:p>
      </dgm:t>
    </dgm:pt>
    <dgm:pt modelId="{A4C0D99F-7414-4598-846E-BB6063DC3CEC}" type="sibTrans" cxnId="{604AB220-BEB7-40D6-9B39-4DF8D360514B}">
      <dgm:prSet/>
      <dgm:spPr/>
      <dgm:t>
        <a:bodyPr/>
        <a:lstStyle/>
        <a:p>
          <a:endParaRPr lang="en-US"/>
        </a:p>
      </dgm:t>
    </dgm:pt>
    <dgm:pt modelId="{74A78D61-B25D-4D49-A119-6C95878FEC61}" type="pres">
      <dgm:prSet presAssocID="{AC774EFD-9A97-4A1A-9770-D525B7395095}" presName="linear" presStyleCnt="0">
        <dgm:presLayoutVars>
          <dgm:animLvl val="lvl"/>
          <dgm:resizeHandles val="exact"/>
        </dgm:presLayoutVars>
      </dgm:prSet>
      <dgm:spPr/>
    </dgm:pt>
    <dgm:pt modelId="{789F0F0D-0A9F-440B-B3C1-329DA310B23E}" type="pres">
      <dgm:prSet presAssocID="{0A664F30-E7F6-4309-9CC8-A0C38C411807}" presName="parentText" presStyleLbl="node1" presStyleIdx="0" presStyleCnt="5">
        <dgm:presLayoutVars>
          <dgm:chMax val="0"/>
          <dgm:bulletEnabled val="1"/>
        </dgm:presLayoutVars>
      </dgm:prSet>
      <dgm:spPr/>
    </dgm:pt>
    <dgm:pt modelId="{F994AD43-6B72-4102-9EF5-01CC099AE565}" type="pres">
      <dgm:prSet presAssocID="{40BF74C5-C70D-438D-B297-4AA913199497}" presName="spacer" presStyleCnt="0"/>
      <dgm:spPr/>
    </dgm:pt>
    <dgm:pt modelId="{5133FB38-A595-4E38-A5A2-8CBBCD6828A3}" type="pres">
      <dgm:prSet presAssocID="{706ED77D-D881-45BC-84C2-9D74FA4D0AF0}" presName="parentText" presStyleLbl="node1" presStyleIdx="1" presStyleCnt="5">
        <dgm:presLayoutVars>
          <dgm:chMax val="0"/>
          <dgm:bulletEnabled val="1"/>
        </dgm:presLayoutVars>
      </dgm:prSet>
      <dgm:spPr/>
    </dgm:pt>
    <dgm:pt modelId="{4611F164-E79A-45A4-AA66-371D8206F162}" type="pres">
      <dgm:prSet presAssocID="{264831C6-42EC-44ED-8379-55C7B6B9CE17}" presName="spacer" presStyleCnt="0"/>
      <dgm:spPr/>
    </dgm:pt>
    <dgm:pt modelId="{2C1404EF-4A67-40B1-B3B7-5DE0E1C4D2B0}" type="pres">
      <dgm:prSet presAssocID="{05DEBC5A-6863-405B-8A2B-FA33ADA9EF93}" presName="parentText" presStyleLbl="node1" presStyleIdx="2" presStyleCnt="5">
        <dgm:presLayoutVars>
          <dgm:chMax val="0"/>
          <dgm:bulletEnabled val="1"/>
        </dgm:presLayoutVars>
      </dgm:prSet>
      <dgm:spPr/>
    </dgm:pt>
    <dgm:pt modelId="{3365BCE7-BA09-4495-A07B-60B9CDBAC6F3}" type="pres">
      <dgm:prSet presAssocID="{9CC39823-F856-4923-9A36-2EF42D50C942}" presName="spacer" presStyleCnt="0"/>
      <dgm:spPr/>
    </dgm:pt>
    <dgm:pt modelId="{73596489-1397-4FE0-B71C-39F2610057E9}" type="pres">
      <dgm:prSet presAssocID="{6380ADB8-7595-467F-9EAC-4137A4CCCC10}" presName="parentText" presStyleLbl="node1" presStyleIdx="3" presStyleCnt="5">
        <dgm:presLayoutVars>
          <dgm:chMax val="0"/>
          <dgm:bulletEnabled val="1"/>
        </dgm:presLayoutVars>
      </dgm:prSet>
      <dgm:spPr/>
    </dgm:pt>
    <dgm:pt modelId="{50DE4E2A-8DB7-4528-AEAB-C267C00C767E}" type="pres">
      <dgm:prSet presAssocID="{D25B7655-57FD-4575-B5E0-F2FA014FE0ED}" presName="spacer" presStyleCnt="0"/>
      <dgm:spPr/>
    </dgm:pt>
    <dgm:pt modelId="{3CC25F5A-B5D4-4E68-AF36-84DA901203B1}" type="pres">
      <dgm:prSet presAssocID="{1A8147D7-7C4F-4283-B2B1-99406E59469A}" presName="parentText" presStyleLbl="node1" presStyleIdx="4" presStyleCnt="5">
        <dgm:presLayoutVars>
          <dgm:chMax val="0"/>
          <dgm:bulletEnabled val="1"/>
        </dgm:presLayoutVars>
      </dgm:prSet>
      <dgm:spPr/>
    </dgm:pt>
  </dgm:ptLst>
  <dgm:cxnLst>
    <dgm:cxn modelId="{8E4C1C10-F2BA-485A-9122-4DBA2524D98C}" srcId="{AC774EFD-9A97-4A1A-9770-D525B7395095}" destId="{6380ADB8-7595-467F-9EAC-4137A4CCCC10}" srcOrd="3" destOrd="0" parTransId="{E967209B-C04B-4D66-87B3-11AE9BA14583}" sibTransId="{D25B7655-57FD-4575-B5E0-F2FA014FE0ED}"/>
    <dgm:cxn modelId="{E528D41D-8B42-4C63-9812-83DDC1316E89}" type="presOf" srcId="{706ED77D-D881-45BC-84C2-9D74FA4D0AF0}" destId="{5133FB38-A595-4E38-A5A2-8CBBCD6828A3}" srcOrd="0" destOrd="0" presId="urn:microsoft.com/office/officeart/2005/8/layout/vList2"/>
    <dgm:cxn modelId="{604AB220-BEB7-40D6-9B39-4DF8D360514B}" srcId="{AC774EFD-9A97-4A1A-9770-D525B7395095}" destId="{1A8147D7-7C4F-4283-B2B1-99406E59469A}" srcOrd="4" destOrd="0" parTransId="{B9173609-794D-40E2-9A70-E76A73F9C560}" sibTransId="{A4C0D99F-7414-4598-846E-BB6063DC3CEC}"/>
    <dgm:cxn modelId="{A5D1D55C-D8E8-4909-BAA5-F8512F144B7D}" srcId="{AC774EFD-9A97-4A1A-9770-D525B7395095}" destId="{0A664F30-E7F6-4309-9CC8-A0C38C411807}" srcOrd="0" destOrd="0" parTransId="{AAE3913A-C1D1-4DC3-8680-C2F76EC136B8}" sibTransId="{40BF74C5-C70D-438D-B297-4AA913199497}"/>
    <dgm:cxn modelId="{C4ADF846-6C9E-4008-9C68-C6615C872531}" type="presOf" srcId="{6380ADB8-7595-467F-9EAC-4137A4CCCC10}" destId="{73596489-1397-4FE0-B71C-39F2610057E9}" srcOrd="0" destOrd="0" presId="urn:microsoft.com/office/officeart/2005/8/layout/vList2"/>
    <dgm:cxn modelId="{1183AF68-0639-41F7-B3CB-6CED8A5F34CE}" type="presOf" srcId="{05DEBC5A-6863-405B-8A2B-FA33ADA9EF93}" destId="{2C1404EF-4A67-40B1-B3B7-5DE0E1C4D2B0}" srcOrd="0" destOrd="0" presId="urn:microsoft.com/office/officeart/2005/8/layout/vList2"/>
    <dgm:cxn modelId="{FEE55995-B838-4C47-8788-FA6CC5869D0E}" type="presOf" srcId="{1A8147D7-7C4F-4283-B2B1-99406E59469A}" destId="{3CC25F5A-B5D4-4E68-AF36-84DA901203B1}" srcOrd="0" destOrd="0" presId="urn:microsoft.com/office/officeart/2005/8/layout/vList2"/>
    <dgm:cxn modelId="{B908D4BE-7369-43A5-853E-BA5DF9C92C55}" srcId="{AC774EFD-9A97-4A1A-9770-D525B7395095}" destId="{706ED77D-D881-45BC-84C2-9D74FA4D0AF0}" srcOrd="1" destOrd="0" parTransId="{AA28B4EA-0F89-4B16-99E5-29A53E2A591A}" sibTransId="{264831C6-42EC-44ED-8379-55C7B6B9CE17}"/>
    <dgm:cxn modelId="{84062BD5-F247-4BC7-BD14-0CE6A8B2146F}" srcId="{AC774EFD-9A97-4A1A-9770-D525B7395095}" destId="{05DEBC5A-6863-405B-8A2B-FA33ADA9EF93}" srcOrd="2" destOrd="0" parTransId="{B6D7452E-ABDD-43DF-8DCB-A07E4CA01BAD}" sibTransId="{9CC39823-F856-4923-9A36-2EF42D50C942}"/>
    <dgm:cxn modelId="{F2BE8FE0-EA04-47E8-8405-5E26F6573EC5}" type="presOf" srcId="{AC774EFD-9A97-4A1A-9770-D525B7395095}" destId="{74A78D61-B25D-4D49-A119-6C95878FEC61}" srcOrd="0" destOrd="0" presId="urn:microsoft.com/office/officeart/2005/8/layout/vList2"/>
    <dgm:cxn modelId="{E7FCA3FE-15A3-49BE-BDB0-99C48EBB3616}" type="presOf" srcId="{0A664F30-E7F6-4309-9CC8-A0C38C411807}" destId="{789F0F0D-0A9F-440B-B3C1-329DA310B23E}" srcOrd="0" destOrd="0" presId="urn:microsoft.com/office/officeart/2005/8/layout/vList2"/>
    <dgm:cxn modelId="{F4E37AE6-990A-4AE4-8F68-232E5B0AFC3C}" type="presParOf" srcId="{74A78D61-B25D-4D49-A119-6C95878FEC61}" destId="{789F0F0D-0A9F-440B-B3C1-329DA310B23E}" srcOrd="0" destOrd="0" presId="urn:microsoft.com/office/officeart/2005/8/layout/vList2"/>
    <dgm:cxn modelId="{3F760D19-EC66-4807-BC22-DAAD9A6D6CE4}" type="presParOf" srcId="{74A78D61-B25D-4D49-A119-6C95878FEC61}" destId="{F994AD43-6B72-4102-9EF5-01CC099AE565}" srcOrd="1" destOrd="0" presId="urn:microsoft.com/office/officeart/2005/8/layout/vList2"/>
    <dgm:cxn modelId="{564C42E2-6F5A-42E5-AEAC-A736755C3A99}" type="presParOf" srcId="{74A78D61-B25D-4D49-A119-6C95878FEC61}" destId="{5133FB38-A595-4E38-A5A2-8CBBCD6828A3}" srcOrd="2" destOrd="0" presId="urn:microsoft.com/office/officeart/2005/8/layout/vList2"/>
    <dgm:cxn modelId="{4C35A41F-7761-40DE-ABAB-D718848BA8CA}" type="presParOf" srcId="{74A78D61-B25D-4D49-A119-6C95878FEC61}" destId="{4611F164-E79A-45A4-AA66-371D8206F162}" srcOrd="3" destOrd="0" presId="urn:microsoft.com/office/officeart/2005/8/layout/vList2"/>
    <dgm:cxn modelId="{43E865D5-1DE1-45A3-AFFB-F7B42979A6DC}" type="presParOf" srcId="{74A78D61-B25D-4D49-A119-6C95878FEC61}" destId="{2C1404EF-4A67-40B1-B3B7-5DE0E1C4D2B0}" srcOrd="4" destOrd="0" presId="urn:microsoft.com/office/officeart/2005/8/layout/vList2"/>
    <dgm:cxn modelId="{C8904A45-8588-4254-BFDE-F90085223DD7}" type="presParOf" srcId="{74A78D61-B25D-4D49-A119-6C95878FEC61}" destId="{3365BCE7-BA09-4495-A07B-60B9CDBAC6F3}" srcOrd="5" destOrd="0" presId="urn:microsoft.com/office/officeart/2005/8/layout/vList2"/>
    <dgm:cxn modelId="{AE2241C5-29D5-4B0A-BF39-C310D53590E3}" type="presParOf" srcId="{74A78D61-B25D-4D49-A119-6C95878FEC61}" destId="{73596489-1397-4FE0-B71C-39F2610057E9}" srcOrd="6" destOrd="0" presId="urn:microsoft.com/office/officeart/2005/8/layout/vList2"/>
    <dgm:cxn modelId="{ADCC255F-2993-4445-A46A-DA026EE72D25}" type="presParOf" srcId="{74A78D61-B25D-4D49-A119-6C95878FEC61}" destId="{50DE4E2A-8DB7-4528-AEAB-C267C00C767E}" srcOrd="7" destOrd="0" presId="urn:microsoft.com/office/officeart/2005/8/layout/vList2"/>
    <dgm:cxn modelId="{B23BEE06-232E-4BA9-AC80-B40356B9AF75}" type="presParOf" srcId="{74A78D61-B25D-4D49-A119-6C95878FEC61}" destId="{3CC25F5A-B5D4-4E68-AF36-84DA901203B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503A47-E9E5-44D6-84E1-EB2951CEB00A}" type="doc">
      <dgm:prSet loTypeId="urn:microsoft.com/office/officeart/2016/7/layout/RepeatingBendingProcessNew" loCatId="process" qsTypeId="urn:microsoft.com/office/officeart/2005/8/quickstyle/simple1" qsCatId="simple" csTypeId="urn:microsoft.com/office/officeart/2005/8/colors/accent3_2" csCatId="accent3" phldr="1"/>
      <dgm:spPr/>
      <dgm:t>
        <a:bodyPr/>
        <a:lstStyle/>
        <a:p>
          <a:endParaRPr lang="en-US"/>
        </a:p>
      </dgm:t>
    </dgm:pt>
    <dgm:pt modelId="{BCACC283-1444-4F3A-8114-3440C6E5E988}">
      <dgm:prSet/>
      <dgm:spPr/>
      <dgm:t>
        <a:bodyPr/>
        <a:lstStyle/>
        <a:p>
          <a:r>
            <a:rPr lang="en-US"/>
            <a:t>POD#4 emergent intubation bedside and right sided EVD placed </a:t>
          </a:r>
        </a:p>
      </dgm:t>
    </dgm:pt>
    <dgm:pt modelId="{DB433022-FC2C-4E7D-AF33-5093DFBC7824}" type="parTrans" cxnId="{C2B2FBDF-FAF5-4038-8033-CB3A84FB9B78}">
      <dgm:prSet/>
      <dgm:spPr/>
      <dgm:t>
        <a:bodyPr/>
        <a:lstStyle/>
        <a:p>
          <a:endParaRPr lang="en-US"/>
        </a:p>
      </dgm:t>
    </dgm:pt>
    <dgm:pt modelId="{E9A810CC-7318-4CBD-A528-8372038C31F8}" type="sibTrans" cxnId="{C2B2FBDF-FAF5-4038-8033-CB3A84FB9B78}">
      <dgm:prSet/>
      <dgm:spPr/>
      <dgm:t>
        <a:bodyPr/>
        <a:lstStyle/>
        <a:p>
          <a:endParaRPr lang="en-US"/>
        </a:p>
      </dgm:t>
    </dgm:pt>
    <dgm:pt modelId="{541B817C-A12C-45AE-83D4-5E4BECD824CF}">
      <dgm:prSet/>
      <dgm:spPr/>
      <dgm:t>
        <a:bodyPr/>
        <a:lstStyle/>
        <a:p>
          <a:r>
            <a:rPr lang="en-US"/>
            <a:t>Pupils near equal post intubation</a:t>
          </a:r>
        </a:p>
      </dgm:t>
    </dgm:pt>
    <dgm:pt modelId="{A5F3A464-ACFB-49DE-A288-E85450BF1977}" type="parTrans" cxnId="{491FA6EA-A8D5-437E-8E85-C012E08E8706}">
      <dgm:prSet/>
      <dgm:spPr/>
      <dgm:t>
        <a:bodyPr/>
        <a:lstStyle/>
        <a:p>
          <a:endParaRPr lang="en-US"/>
        </a:p>
      </dgm:t>
    </dgm:pt>
    <dgm:pt modelId="{E2D7B43D-462B-44D9-A918-239C0418D868}" type="sibTrans" cxnId="{491FA6EA-A8D5-437E-8E85-C012E08E8706}">
      <dgm:prSet/>
      <dgm:spPr/>
      <dgm:t>
        <a:bodyPr/>
        <a:lstStyle/>
        <a:p>
          <a:endParaRPr lang="en-US"/>
        </a:p>
      </dgm:t>
    </dgm:pt>
    <dgm:pt modelId="{9B7490D2-0CDE-4674-8EE9-FC3148A042F6}">
      <dgm:prSet/>
      <dgm:spPr/>
      <dgm:t>
        <a:bodyPr/>
        <a:lstStyle/>
        <a:p>
          <a:r>
            <a:rPr lang="en-US"/>
            <a:t>Neuroprotective measures continued and extubated on POD#9</a:t>
          </a:r>
        </a:p>
      </dgm:t>
    </dgm:pt>
    <dgm:pt modelId="{E4EA81B2-22B5-41A1-87FD-DBE65B82201C}" type="parTrans" cxnId="{4474908D-39D0-4314-828F-5F3C2C85E76E}">
      <dgm:prSet/>
      <dgm:spPr/>
      <dgm:t>
        <a:bodyPr/>
        <a:lstStyle/>
        <a:p>
          <a:endParaRPr lang="en-US"/>
        </a:p>
      </dgm:t>
    </dgm:pt>
    <dgm:pt modelId="{CBFCAED1-BD48-49E2-84AB-999824BF84AE}" type="sibTrans" cxnId="{4474908D-39D0-4314-828F-5F3C2C85E76E}">
      <dgm:prSet/>
      <dgm:spPr/>
      <dgm:t>
        <a:bodyPr/>
        <a:lstStyle/>
        <a:p>
          <a:endParaRPr lang="en-US"/>
        </a:p>
      </dgm:t>
    </dgm:pt>
    <dgm:pt modelId="{EB8F6BD3-E58E-48E5-A8B3-BA6E0AECD1E9}">
      <dgm:prSet/>
      <dgm:spPr/>
      <dgm:t>
        <a:bodyPr/>
        <a:lstStyle/>
        <a:p>
          <a:r>
            <a:rPr lang="en-US"/>
            <a:t>Neuro exam returned to previous baseline during PICU admission</a:t>
          </a:r>
        </a:p>
      </dgm:t>
    </dgm:pt>
    <dgm:pt modelId="{8E64307C-546C-44B5-B336-64AFCFDC79CA}" type="parTrans" cxnId="{9E96D663-16E9-4334-A81A-A1C3D573A5FB}">
      <dgm:prSet/>
      <dgm:spPr/>
      <dgm:t>
        <a:bodyPr/>
        <a:lstStyle/>
        <a:p>
          <a:endParaRPr lang="en-US"/>
        </a:p>
      </dgm:t>
    </dgm:pt>
    <dgm:pt modelId="{177B9942-6BB2-4E79-8925-11EB6FF5150C}" type="sibTrans" cxnId="{9E96D663-16E9-4334-A81A-A1C3D573A5FB}">
      <dgm:prSet/>
      <dgm:spPr/>
      <dgm:t>
        <a:bodyPr/>
        <a:lstStyle/>
        <a:p>
          <a:endParaRPr lang="en-US"/>
        </a:p>
      </dgm:t>
    </dgm:pt>
    <dgm:pt modelId="{5E18A820-881D-4AF6-AA54-50CB104F533E}">
      <dgm:prSet/>
      <dgm:spPr/>
      <dgm:t>
        <a:bodyPr/>
        <a:lstStyle/>
        <a:p>
          <a:r>
            <a:rPr lang="en-US" dirty="0"/>
            <a:t>Transferred from PICU  to floor on 8/24 </a:t>
          </a:r>
        </a:p>
      </dgm:t>
    </dgm:pt>
    <dgm:pt modelId="{60DB70B8-002B-499F-800C-256A05B9245F}" type="parTrans" cxnId="{A5173DF9-2043-4AE2-A485-D65B9ED73158}">
      <dgm:prSet/>
      <dgm:spPr/>
      <dgm:t>
        <a:bodyPr/>
        <a:lstStyle/>
        <a:p>
          <a:endParaRPr lang="en-US"/>
        </a:p>
      </dgm:t>
    </dgm:pt>
    <dgm:pt modelId="{636C5D12-1FF6-48FF-BFB4-24E1D5C25BAA}" type="sibTrans" cxnId="{A5173DF9-2043-4AE2-A485-D65B9ED73158}">
      <dgm:prSet/>
      <dgm:spPr/>
      <dgm:t>
        <a:bodyPr/>
        <a:lstStyle/>
        <a:p>
          <a:endParaRPr lang="en-US"/>
        </a:p>
      </dgm:t>
    </dgm:pt>
    <dgm:pt modelId="{BDEF2284-DD9A-4A7E-9FA1-64B1B2037C56}">
      <dgm:prSet/>
      <dgm:spPr/>
      <dgm:t>
        <a:bodyPr/>
        <a:lstStyle/>
        <a:p>
          <a:r>
            <a:rPr lang="en-US"/>
            <a:t>RRT on 8/25 for pupils being slightly unequal which was new post op baseline, normal neuro exam , CT head with resolved edema and improved post op changes </a:t>
          </a:r>
        </a:p>
      </dgm:t>
    </dgm:pt>
    <dgm:pt modelId="{BEB9DD53-3411-4C6B-836B-F75AC189F057}" type="parTrans" cxnId="{31152AC1-893D-4FC2-9C0C-C5F1898CB627}">
      <dgm:prSet/>
      <dgm:spPr/>
      <dgm:t>
        <a:bodyPr/>
        <a:lstStyle/>
        <a:p>
          <a:endParaRPr lang="en-US"/>
        </a:p>
      </dgm:t>
    </dgm:pt>
    <dgm:pt modelId="{CA927DBB-79F0-4449-A6FC-CC74A11E1CB9}" type="sibTrans" cxnId="{31152AC1-893D-4FC2-9C0C-C5F1898CB627}">
      <dgm:prSet/>
      <dgm:spPr/>
      <dgm:t>
        <a:bodyPr/>
        <a:lstStyle/>
        <a:p>
          <a:endParaRPr lang="en-US"/>
        </a:p>
      </dgm:t>
    </dgm:pt>
    <dgm:pt modelId="{FAD3EAF0-00DF-4E06-A17D-A55785108385}">
      <dgm:prSet/>
      <dgm:spPr/>
      <dgm:t>
        <a:bodyPr/>
        <a:lstStyle/>
        <a:p>
          <a:r>
            <a:rPr lang="en-US" dirty="0"/>
            <a:t>Remained in PICU for parental concern for oral secretions  and monitoring of feeds – tolerated Pedialyte without issues</a:t>
          </a:r>
        </a:p>
      </dgm:t>
    </dgm:pt>
    <dgm:pt modelId="{2DFF9351-3500-42CB-8AE0-DC17E89A88D3}" type="parTrans" cxnId="{887F6071-F538-4810-AF24-C9DB239DFFF4}">
      <dgm:prSet/>
      <dgm:spPr/>
      <dgm:t>
        <a:bodyPr/>
        <a:lstStyle/>
        <a:p>
          <a:endParaRPr lang="en-US"/>
        </a:p>
      </dgm:t>
    </dgm:pt>
    <dgm:pt modelId="{257763C5-ED82-4E41-94AC-E21544B6DF84}" type="sibTrans" cxnId="{887F6071-F538-4810-AF24-C9DB239DFFF4}">
      <dgm:prSet/>
      <dgm:spPr/>
      <dgm:t>
        <a:bodyPr/>
        <a:lstStyle/>
        <a:p>
          <a:endParaRPr lang="en-US"/>
        </a:p>
      </dgm:t>
    </dgm:pt>
    <dgm:pt modelId="{C59B692E-AB33-4C57-A55A-D889A62FB39C}">
      <dgm:prSet/>
      <dgm:spPr/>
      <dgm:t>
        <a:bodyPr/>
        <a:lstStyle/>
        <a:p>
          <a:r>
            <a:rPr lang="en-US"/>
            <a:t>8/27 (POD#18) with increased creatinine from 0.4 to 1.5 , FENa 13% </a:t>
          </a:r>
        </a:p>
      </dgm:t>
    </dgm:pt>
    <dgm:pt modelId="{1640940A-0E0E-4763-9F10-1F087D2B89BD}" type="parTrans" cxnId="{4C9510F4-175D-432D-A54F-8A9423A48796}">
      <dgm:prSet/>
      <dgm:spPr/>
      <dgm:t>
        <a:bodyPr/>
        <a:lstStyle/>
        <a:p>
          <a:endParaRPr lang="en-US"/>
        </a:p>
      </dgm:t>
    </dgm:pt>
    <dgm:pt modelId="{D8D64A13-87FC-40B4-A3F3-A1F0703D7FDD}" type="sibTrans" cxnId="{4C9510F4-175D-432D-A54F-8A9423A48796}">
      <dgm:prSet/>
      <dgm:spPr/>
      <dgm:t>
        <a:bodyPr/>
        <a:lstStyle/>
        <a:p>
          <a:endParaRPr lang="en-US"/>
        </a:p>
      </dgm:t>
    </dgm:pt>
    <dgm:pt modelId="{2AAE55E4-5E89-4022-905A-13255644FA95}">
      <dgm:prSet/>
      <dgm:spPr/>
      <dgm:t>
        <a:bodyPr/>
        <a:lstStyle/>
        <a:p>
          <a:r>
            <a:rPr lang="en-US"/>
            <a:t>Worsening renal function with hemolysis and thrombocytopenia – now with post op TMA on CRRT +PLEX since 8/28</a:t>
          </a:r>
        </a:p>
      </dgm:t>
    </dgm:pt>
    <dgm:pt modelId="{738B4A3E-3D49-4CB1-8EA2-2AF213FEA989}" type="parTrans" cxnId="{5AD6341A-1ABA-4E0E-99E6-7EC1C667D9F6}">
      <dgm:prSet/>
      <dgm:spPr/>
      <dgm:t>
        <a:bodyPr/>
        <a:lstStyle/>
        <a:p>
          <a:endParaRPr lang="en-US"/>
        </a:p>
      </dgm:t>
    </dgm:pt>
    <dgm:pt modelId="{21111560-78AD-4A12-BB14-0C60A8BFCD8E}" type="sibTrans" cxnId="{5AD6341A-1ABA-4E0E-99E6-7EC1C667D9F6}">
      <dgm:prSet/>
      <dgm:spPr/>
      <dgm:t>
        <a:bodyPr/>
        <a:lstStyle/>
        <a:p>
          <a:endParaRPr lang="en-US"/>
        </a:p>
      </dgm:t>
    </dgm:pt>
    <dgm:pt modelId="{E3CC1572-3F1A-49C1-85EC-BFC604BA989E}" type="pres">
      <dgm:prSet presAssocID="{5F503A47-E9E5-44D6-84E1-EB2951CEB00A}" presName="Name0" presStyleCnt="0">
        <dgm:presLayoutVars>
          <dgm:dir/>
          <dgm:resizeHandles val="exact"/>
        </dgm:presLayoutVars>
      </dgm:prSet>
      <dgm:spPr/>
    </dgm:pt>
    <dgm:pt modelId="{848AAAC8-20A7-4A48-BD02-DF88B3330F89}" type="pres">
      <dgm:prSet presAssocID="{BCACC283-1444-4F3A-8114-3440C6E5E988}" presName="node" presStyleLbl="node1" presStyleIdx="0" presStyleCnt="9">
        <dgm:presLayoutVars>
          <dgm:bulletEnabled val="1"/>
        </dgm:presLayoutVars>
      </dgm:prSet>
      <dgm:spPr/>
    </dgm:pt>
    <dgm:pt modelId="{CC62DDB8-445F-4963-A41F-6CE89F9102AB}" type="pres">
      <dgm:prSet presAssocID="{E9A810CC-7318-4CBD-A528-8372038C31F8}" presName="sibTrans" presStyleLbl="sibTrans1D1" presStyleIdx="0" presStyleCnt="8"/>
      <dgm:spPr/>
    </dgm:pt>
    <dgm:pt modelId="{3913CC46-726C-4CCE-9DA2-FB8A8113FFFF}" type="pres">
      <dgm:prSet presAssocID="{E9A810CC-7318-4CBD-A528-8372038C31F8}" presName="connectorText" presStyleLbl="sibTrans1D1" presStyleIdx="0" presStyleCnt="8"/>
      <dgm:spPr/>
    </dgm:pt>
    <dgm:pt modelId="{9AD79753-7EEF-48AD-8960-B6EDD1F9B2C9}" type="pres">
      <dgm:prSet presAssocID="{541B817C-A12C-45AE-83D4-5E4BECD824CF}" presName="node" presStyleLbl="node1" presStyleIdx="1" presStyleCnt="9">
        <dgm:presLayoutVars>
          <dgm:bulletEnabled val="1"/>
        </dgm:presLayoutVars>
      </dgm:prSet>
      <dgm:spPr/>
    </dgm:pt>
    <dgm:pt modelId="{6E8B74C2-8D29-450D-A959-E4F5B4B79EFB}" type="pres">
      <dgm:prSet presAssocID="{E2D7B43D-462B-44D9-A918-239C0418D868}" presName="sibTrans" presStyleLbl="sibTrans1D1" presStyleIdx="1" presStyleCnt="8"/>
      <dgm:spPr/>
    </dgm:pt>
    <dgm:pt modelId="{20F70DB6-FC38-4C39-9E39-43DB99952FD3}" type="pres">
      <dgm:prSet presAssocID="{E2D7B43D-462B-44D9-A918-239C0418D868}" presName="connectorText" presStyleLbl="sibTrans1D1" presStyleIdx="1" presStyleCnt="8"/>
      <dgm:spPr/>
    </dgm:pt>
    <dgm:pt modelId="{170A66E6-B6A1-402F-8FF4-5C57FADE09A5}" type="pres">
      <dgm:prSet presAssocID="{9B7490D2-0CDE-4674-8EE9-FC3148A042F6}" presName="node" presStyleLbl="node1" presStyleIdx="2" presStyleCnt="9">
        <dgm:presLayoutVars>
          <dgm:bulletEnabled val="1"/>
        </dgm:presLayoutVars>
      </dgm:prSet>
      <dgm:spPr/>
    </dgm:pt>
    <dgm:pt modelId="{D90BF30C-B8D3-46E5-93AE-1A5F42A4F3D5}" type="pres">
      <dgm:prSet presAssocID="{CBFCAED1-BD48-49E2-84AB-999824BF84AE}" presName="sibTrans" presStyleLbl="sibTrans1D1" presStyleIdx="2" presStyleCnt="8"/>
      <dgm:spPr/>
    </dgm:pt>
    <dgm:pt modelId="{A6AA716F-3E8B-41E7-970D-43FB48E3449C}" type="pres">
      <dgm:prSet presAssocID="{CBFCAED1-BD48-49E2-84AB-999824BF84AE}" presName="connectorText" presStyleLbl="sibTrans1D1" presStyleIdx="2" presStyleCnt="8"/>
      <dgm:spPr/>
    </dgm:pt>
    <dgm:pt modelId="{686F662B-E816-49A9-BA62-AF44EA57CCD0}" type="pres">
      <dgm:prSet presAssocID="{EB8F6BD3-E58E-48E5-A8B3-BA6E0AECD1E9}" presName="node" presStyleLbl="node1" presStyleIdx="3" presStyleCnt="9">
        <dgm:presLayoutVars>
          <dgm:bulletEnabled val="1"/>
        </dgm:presLayoutVars>
      </dgm:prSet>
      <dgm:spPr/>
    </dgm:pt>
    <dgm:pt modelId="{F0E482A6-579B-40E4-8CC5-34F46DA04E2D}" type="pres">
      <dgm:prSet presAssocID="{177B9942-6BB2-4E79-8925-11EB6FF5150C}" presName="sibTrans" presStyleLbl="sibTrans1D1" presStyleIdx="3" presStyleCnt="8"/>
      <dgm:spPr/>
    </dgm:pt>
    <dgm:pt modelId="{A4AD9703-E9A1-4C93-A279-BC4CC2A44B1B}" type="pres">
      <dgm:prSet presAssocID="{177B9942-6BB2-4E79-8925-11EB6FF5150C}" presName="connectorText" presStyleLbl="sibTrans1D1" presStyleIdx="3" presStyleCnt="8"/>
      <dgm:spPr/>
    </dgm:pt>
    <dgm:pt modelId="{94F229A2-A0F4-4126-8D35-8F4102E5ED6B}" type="pres">
      <dgm:prSet presAssocID="{5E18A820-881D-4AF6-AA54-50CB104F533E}" presName="node" presStyleLbl="node1" presStyleIdx="4" presStyleCnt="9">
        <dgm:presLayoutVars>
          <dgm:bulletEnabled val="1"/>
        </dgm:presLayoutVars>
      </dgm:prSet>
      <dgm:spPr/>
    </dgm:pt>
    <dgm:pt modelId="{981C3533-DD4C-40CF-9D77-D0CDED829999}" type="pres">
      <dgm:prSet presAssocID="{636C5D12-1FF6-48FF-BFB4-24E1D5C25BAA}" presName="sibTrans" presStyleLbl="sibTrans1D1" presStyleIdx="4" presStyleCnt="8"/>
      <dgm:spPr/>
    </dgm:pt>
    <dgm:pt modelId="{3924ABF5-8A9C-4C83-AF42-860163BF4E4F}" type="pres">
      <dgm:prSet presAssocID="{636C5D12-1FF6-48FF-BFB4-24E1D5C25BAA}" presName="connectorText" presStyleLbl="sibTrans1D1" presStyleIdx="4" presStyleCnt="8"/>
      <dgm:spPr/>
    </dgm:pt>
    <dgm:pt modelId="{62E361B1-B1D1-445B-9FBE-BE675B4CC713}" type="pres">
      <dgm:prSet presAssocID="{BDEF2284-DD9A-4A7E-9FA1-64B1B2037C56}" presName="node" presStyleLbl="node1" presStyleIdx="5" presStyleCnt="9">
        <dgm:presLayoutVars>
          <dgm:bulletEnabled val="1"/>
        </dgm:presLayoutVars>
      </dgm:prSet>
      <dgm:spPr/>
    </dgm:pt>
    <dgm:pt modelId="{64E120E7-E59E-44F0-8D1B-880612202F25}" type="pres">
      <dgm:prSet presAssocID="{CA927DBB-79F0-4449-A6FC-CC74A11E1CB9}" presName="sibTrans" presStyleLbl="sibTrans1D1" presStyleIdx="5" presStyleCnt="8"/>
      <dgm:spPr/>
    </dgm:pt>
    <dgm:pt modelId="{7DC17156-3A93-4D45-86A6-5FE3CA3A29D7}" type="pres">
      <dgm:prSet presAssocID="{CA927DBB-79F0-4449-A6FC-CC74A11E1CB9}" presName="connectorText" presStyleLbl="sibTrans1D1" presStyleIdx="5" presStyleCnt="8"/>
      <dgm:spPr/>
    </dgm:pt>
    <dgm:pt modelId="{212A0803-088B-414E-B48D-2ED1E76A1F85}" type="pres">
      <dgm:prSet presAssocID="{FAD3EAF0-00DF-4E06-A17D-A55785108385}" presName="node" presStyleLbl="node1" presStyleIdx="6" presStyleCnt="9">
        <dgm:presLayoutVars>
          <dgm:bulletEnabled val="1"/>
        </dgm:presLayoutVars>
      </dgm:prSet>
      <dgm:spPr/>
    </dgm:pt>
    <dgm:pt modelId="{60484F18-B17B-4E98-9C6E-D9F2B4B7EECC}" type="pres">
      <dgm:prSet presAssocID="{257763C5-ED82-4E41-94AC-E21544B6DF84}" presName="sibTrans" presStyleLbl="sibTrans1D1" presStyleIdx="6" presStyleCnt="8"/>
      <dgm:spPr/>
    </dgm:pt>
    <dgm:pt modelId="{E3B5383F-39A6-46CC-AA7A-654F044A8004}" type="pres">
      <dgm:prSet presAssocID="{257763C5-ED82-4E41-94AC-E21544B6DF84}" presName="connectorText" presStyleLbl="sibTrans1D1" presStyleIdx="6" presStyleCnt="8"/>
      <dgm:spPr/>
    </dgm:pt>
    <dgm:pt modelId="{3417AAB6-B322-4A3E-85D1-A1AFC5CB7EEC}" type="pres">
      <dgm:prSet presAssocID="{C59B692E-AB33-4C57-A55A-D889A62FB39C}" presName="node" presStyleLbl="node1" presStyleIdx="7" presStyleCnt="9">
        <dgm:presLayoutVars>
          <dgm:bulletEnabled val="1"/>
        </dgm:presLayoutVars>
      </dgm:prSet>
      <dgm:spPr/>
    </dgm:pt>
    <dgm:pt modelId="{A10D2FF2-BED2-473A-AFEE-56A1C2C265DA}" type="pres">
      <dgm:prSet presAssocID="{D8D64A13-87FC-40B4-A3F3-A1F0703D7FDD}" presName="sibTrans" presStyleLbl="sibTrans1D1" presStyleIdx="7" presStyleCnt="8"/>
      <dgm:spPr/>
    </dgm:pt>
    <dgm:pt modelId="{676EE2F0-3B1E-4779-997B-F949DD1F9551}" type="pres">
      <dgm:prSet presAssocID="{D8D64A13-87FC-40B4-A3F3-A1F0703D7FDD}" presName="connectorText" presStyleLbl="sibTrans1D1" presStyleIdx="7" presStyleCnt="8"/>
      <dgm:spPr/>
    </dgm:pt>
    <dgm:pt modelId="{2C310CE0-C518-43C6-B1BE-E22EA80A2347}" type="pres">
      <dgm:prSet presAssocID="{2AAE55E4-5E89-4022-905A-13255644FA95}" presName="node" presStyleLbl="node1" presStyleIdx="8" presStyleCnt="9">
        <dgm:presLayoutVars>
          <dgm:bulletEnabled val="1"/>
        </dgm:presLayoutVars>
      </dgm:prSet>
      <dgm:spPr/>
    </dgm:pt>
  </dgm:ptLst>
  <dgm:cxnLst>
    <dgm:cxn modelId="{6F24B915-40E6-4735-9C22-AF2BF21D1B4A}" type="presOf" srcId="{D8D64A13-87FC-40B4-A3F3-A1F0703D7FDD}" destId="{676EE2F0-3B1E-4779-997B-F949DD1F9551}" srcOrd="1" destOrd="0" presId="urn:microsoft.com/office/officeart/2016/7/layout/RepeatingBendingProcessNew"/>
    <dgm:cxn modelId="{72390B16-571B-4FF4-AEC4-CA68C769D314}" type="presOf" srcId="{CA927DBB-79F0-4449-A6FC-CC74A11E1CB9}" destId="{7DC17156-3A93-4D45-86A6-5FE3CA3A29D7}" srcOrd="1" destOrd="0" presId="urn:microsoft.com/office/officeart/2016/7/layout/RepeatingBendingProcessNew"/>
    <dgm:cxn modelId="{5AD6341A-1ABA-4E0E-99E6-7EC1C667D9F6}" srcId="{5F503A47-E9E5-44D6-84E1-EB2951CEB00A}" destId="{2AAE55E4-5E89-4022-905A-13255644FA95}" srcOrd="8" destOrd="0" parTransId="{738B4A3E-3D49-4CB1-8EA2-2AF213FEA989}" sibTransId="{21111560-78AD-4A12-BB14-0C60A8BFCD8E}"/>
    <dgm:cxn modelId="{3B01B31C-AE74-43AB-83AB-F51576851406}" type="presOf" srcId="{C59B692E-AB33-4C57-A55A-D889A62FB39C}" destId="{3417AAB6-B322-4A3E-85D1-A1AFC5CB7EEC}" srcOrd="0" destOrd="0" presId="urn:microsoft.com/office/officeart/2016/7/layout/RepeatingBendingProcessNew"/>
    <dgm:cxn modelId="{5D94E81C-AEC0-49B3-827C-23593F95351E}" type="presOf" srcId="{541B817C-A12C-45AE-83D4-5E4BECD824CF}" destId="{9AD79753-7EEF-48AD-8960-B6EDD1F9B2C9}" srcOrd="0" destOrd="0" presId="urn:microsoft.com/office/officeart/2016/7/layout/RepeatingBendingProcessNew"/>
    <dgm:cxn modelId="{A1EABA26-4C76-442E-8723-1F642C62085D}" type="presOf" srcId="{BDEF2284-DD9A-4A7E-9FA1-64B1B2037C56}" destId="{62E361B1-B1D1-445B-9FBE-BE675B4CC713}" srcOrd="0" destOrd="0" presId="urn:microsoft.com/office/officeart/2016/7/layout/RepeatingBendingProcessNew"/>
    <dgm:cxn modelId="{62E0AA2B-EDE5-406F-87FD-7BFAFF9E1133}" type="presOf" srcId="{5E18A820-881D-4AF6-AA54-50CB104F533E}" destId="{94F229A2-A0F4-4126-8D35-8F4102E5ED6B}" srcOrd="0" destOrd="0" presId="urn:microsoft.com/office/officeart/2016/7/layout/RepeatingBendingProcessNew"/>
    <dgm:cxn modelId="{A6ED4A2D-40EC-4EB3-A1C9-12842E4551A8}" type="presOf" srcId="{E9A810CC-7318-4CBD-A528-8372038C31F8}" destId="{CC62DDB8-445F-4963-A41F-6CE89F9102AB}" srcOrd="0" destOrd="0" presId="urn:microsoft.com/office/officeart/2016/7/layout/RepeatingBendingProcessNew"/>
    <dgm:cxn modelId="{89F26061-2E50-42D2-83A7-2E327D9C1AA0}" type="presOf" srcId="{E2D7B43D-462B-44D9-A918-239C0418D868}" destId="{20F70DB6-FC38-4C39-9E39-43DB99952FD3}" srcOrd="1" destOrd="0" presId="urn:microsoft.com/office/officeart/2016/7/layout/RepeatingBendingProcessNew"/>
    <dgm:cxn modelId="{F6915141-9580-4B5B-A023-3174050F6E55}" type="presOf" srcId="{257763C5-ED82-4E41-94AC-E21544B6DF84}" destId="{E3B5383F-39A6-46CC-AA7A-654F044A8004}" srcOrd="1" destOrd="0" presId="urn:microsoft.com/office/officeart/2016/7/layout/RepeatingBendingProcessNew"/>
    <dgm:cxn modelId="{9E96D663-16E9-4334-A81A-A1C3D573A5FB}" srcId="{5F503A47-E9E5-44D6-84E1-EB2951CEB00A}" destId="{EB8F6BD3-E58E-48E5-A8B3-BA6E0AECD1E9}" srcOrd="3" destOrd="0" parTransId="{8E64307C-546C-44B5-B336-64AFCFDC79CA}" sibTransId="{177B9942-6BB2-4E79-8925-11EB6FF5150C}"/>
    <dgm:cxn modelId="{E566E16A-E5C2-4731-83D0-105DE95E84C3}" type="presOf" srcId="{D8D64A13-87FC-40B4-A3F3-A1F0703D7FDD}" destId="{A10D2FF2-BED2-473A-AFEE-56A1C2C265DA}" srcOrd="0" destOrd="0" presId="urn:microsoft.com/office/officeart/2016/7/layout/RepeatingBendingProcessNew"/>
    <dgm:cxn modelId="{887F6071-F538-4810-AF24-C9DB239DFFF4}" srcId="{5F503A47-E9E5-44D6-84E1-EB2951CEB00A}" destId="{FAD3EAF0-00DF-4E06-A17D-A55785108385}" srcOrd="6" destOrd="0" parTransId="{2DFF9351-3500-42CB-8AE0-DC17E89A88D3}" sibTransId="{257763C5-ED82-4E41-94AC-E21544B6DF84}"/>
    <dgm:cxn modelId="{9CF13C76-E252-4E95-81D2-D171675D601D}" type="presOf" srcId="{636C5D12-1FF6-48FF-BFB4-24E1D5C25BAA}" destId="{3924ABF5-8A9C-4C83-AF42-860163BF4E4F}" srcOrd="1" destOrd="0" presId="urn:microsoft.com/office/officeart/2016/7/layout/RepeatingBendingProcessNew"/>
    <dgm:cxn modelId="{A5ED1057-BA60-49CA-BEEA-E9013A938D38}" type="presOf" srcId="{177B9942-6BB2-4E79-8925-11EB6FF5150C}" destId="{A4AD9703-E9A1-4C93-A279-BC4CC2A44B1B}" srcOrd="1" destOrd="0" presId="urn:microsoft.com/office/officeart/2016/7/layout/RepeatingBendingProcessNew"/>
    <dgm:cxn modelId="{71F24980-D72B-4DF8-A60E-123468047FD1}" type="presOf" srcId="{9B7490D2-0CDE-4674-8EE9-FC3148A042F6}" destId="{170A66E6-B6A1-402F-8FF4-5C57FADE09A5}" srcOrd="0" destOrd="0" presId="urn:microsoft.com/office/officeart/2016/7/layout/RepeatingBendingProcessNew"/>
    <dgm:cxn modelId="{4474908D-39D0-4314-828F-5F3C2C85E76E}" srcId="{5F503A47-E9E5-44D6-84E1-EB2951CEB00A}" destId="{9B7490D2-0CDE-4674-8EE9-FC3148A042F6}" srcOrd="2" destOrd="0" parTransId="{E4EA81B2-22B5-41A1-87FD-DBE65B82201C}" sibTransId="{CBFCAED1-BD48-49E2-84AB-999824BF84AE}"/>
    <dgm:cxn modelId="{2AD04F93-C4F8-4A34-BE17-BB9009A659BB}" type="presOf" srcId="{BCACC283-1444-4F3A-8114-3440C6E5E988}" destId="{848AAAC8-20A7-4A48-BD02-DF88B3330F89}" srcOrd="0" destOrd="0" presId="urn:microsoft.com/office/officeart/2016/7/layout/RepeatingBendingProcessNew"/>
    <dgm:cxn modelId="{FEA63295-78D8-4E60-BBD7-F367665ACB20}" type="presOf" srcId="{2AAE55E4-5E89-4022-905A-13255644FA95}" destId="{2C310CE0-C518-43C6-B1BE-E22EA80A2347}" srcOrd="0" destOrd="0" presId="urn:microsoft.com/office/officeart/2016/7/layout/RepeatingBendingProcessNew"/>
    <dgm:cxn modelId="{E1F3D499-22DC-4141-9483-DD8800BB12C1}" type="presOf" srcId="{FAD3EAF0-00DF-4E06-A17D-A55785108385}" destId="{212A0803-088B-414E-B48D-2ED1E76A1F85}" srcOrd="0" destOrd="0" presId="urn:microsoft.com/office/officeart/2016/7/layout/RepeatingBendingProcessNew"/>
    <dgm:cxn modelId="{F121A29F-4D9C-40D8-A4F6-EB42BD687C3A}" type="presOf" srcId="{CBFCAED1-BD48-49E2-84AB-999824BF84AE}" destId="{A6AA716F-3E8B-41E7-970D-43FB48E3449C}" srcOrd="1" destOrd="0" presId="urn:microsoft.com/office/officeart/2016/7/layout/RepeatingBendingProcessNew"/>
    <dgm:cxn modelId="{C99F99A8-8708-454E-BFBE-1B6FD3148BD7}" type="presOf" srcId="{E9A810CC-7318-4CBD-A528-8372038C31F8}" destId="{3913CC46-726C-4CCE-9DA2-FB8A8113FFFF}" srcOrd="1" destOrd="0" presId="urn:microsoft.com/office/officeart/2016/7/layout/RepeatingBendingProcessNew"/>
    <dgm:cxn modelId="{6F0671AF-D1C6-4EF1-B290-00DDC12F2178}" type="presOf" srcId="{E2D7B43D-462B-44D9-A918-239C0418D868}" destId="{6E8B74C2-8D29-450D-A959-E4F5B4B79EFB}" srcOrd="0" destOrd="0" presId="urn:microsoft.com/office/officeart/2016/7/layout/RepeatingBendingProcessNew"/>
    <dgm:cxn modelId="{7D5051B0-1666-4D60-A8D9-B77A9D1733AD}" type="presOf" srcId="{636C5D12-1FF6-48FF-BFB4-24E1D5C25BAA}" destId="{981C3533-DD4C-40CF-9D77-D0CDED829999}" srcOrd="0" destOrd="0" presId="urn:microsoft.com/office/officeart/2016/7/layout/RepeatingBendingProcessNew"/>
    <dgm:cxn modelId="{31152AC1-893D-4FC2-9C0C-C5F1898CB627}" srcId="{5F503A47-E9E5-44D6-84E1-EB2951CEB00A}" destId="{BDEF2284-DD9A-4A7E-9FA1-64B1B2037C56}" srcOrd="5" destOrd="0" parTransId="{BEB9DD53-3411-4C6B-836B-F75AC189F057}" sibTransId="{CA927DBB-79F0-4449-A6FC-CC74A11E1CB9}"/>
    <dgm:cxn modelId="{F74180CD-2569-4E40-88B8-C0E4D3768A1C}" type="presOf" srcId="{EB8F6BD3-E58E-48E5-A8B3-BA6E0AECD1E9}" destId="{686F662B-E816-49A9-BA62-AF44EA57CCD0}" srcOrd="0" destOrd="0" presId="urn:microsoft.com/office/officeart/2016/7/layout/RepeatingBendingProcessNew"/>
    <dgm:cxn modelId="{B2CE5FD0-17CD-4530-BABA-00769016B4AB}" type="presOf" srcId="{177B9942-6BB2-4E79-8925-11EB6FF5150C}" destId="{F0E482A6-579B-40E4-8CC5-34F46DA04E2D}" srcOrd="0" destOrd="0" presId="urn:microsoft.com/office/officeart/2016/7/layout/RepeatingBendingProcessNew"/>
    <dgm:cxn modelId="{715BC1D7-3E84-4809-B387-15868899F4A3}" type="presOf" srcId="{CBFCAED1-BD48-49E2-84AB-999824BF84AE}" destId="{D90BF30C-B8D3-46E5-93AE-1A5F42A4F3D5}" srcOrd="0" destOrd="0" presId="urn:microsoft.com/office/officeart/2016/7/layout/RepeatingBendingProcessNew"/>
    <dgm:cxn modelId="{7879DAD7-CE36-4F34-9F07-04A0C98AD6AC}" type="presOf" srcId="{5F503A47-E9E5-44D6-84E1-EB2951CEB00A}" destId="{E3CC1572-3F1A-49C1-85EC-BFC604BA989E}" srcOrd="0" destOrd="0" presId="urn:microsoft.com/office/officeart/2016/7/layout/RepeatingBendingProcessNew"/>
    <dgm:cxn modelId="{A914F2D8-6C9D-454D-9F5E-3D3E0BEEA347}" type="presOf" srcId="{257763C5-ED82-4E41-94AC-E21544B6DF84}" destId="{60484F18-B17B-4E98-9C6E-D9F2B4B7EECC}" srcOrd="0" destOrd="0" presId="urn:microsoft.com/office/officeart/2016/7/layout/RepeatingBendingProcessNew"/>
    <dgm:cxn modelId="{C2B2FBDF-FAF5-4038-8033-CB3A84FB9B78}" srcId="{5F503A47-E9E5-44D6-84E1-EB2951CEB00A}" destId="{BCACC283-1444-4F3A-8114-3440C6E5E988}" srcOrd="0" destOrd="0" parTransId="{DB433022-FC2C-4E7D-AF33-5093DFBC7824}" sibTransId="{E9A810CC-7318-4CBD-A528-8372038C31F8}"/>
    <dgm:cxn modelId="{491FA6EA-A8D5-437E-8E85-C012E08E8706}" srcId="{5F503A47-E9E5-44D6-84E1-EB2951CEB00A}" destId="{541B817C-A12C-45AE-83D4-5E4BECD824CF}" srcOrd="1" destOrd="0" parTransId="{A5F3A464-ACFB-49DE-A288-E85450BF1977}" sibTransId="{E2D7B43D-462B-44D9-A918-239C0418D868}"/>
    <dgm:cxn modelId="{4C9510F4-175D-432D-A54F-8A9423A48796}" srcId="{5F503A47-E9E5-44D6-84E1-EB2951CEB00A}" destId="{C59B692E-AB33-4C57-A55A-D889A62FB39C}" srcOrd="7" destOrd="0" parTransId="{1640940A-0E0E-4763-9F10-1F087D2B89BD}" sibTransId="{D8D64A13-87FC-40B4-A3F3-A1F0703D7FDD}"/>
    <dgm:cxn modelId="{A5173DF9-2043-4AE2-A485-D65B9ED73158}" srcId="{5F503A47-E9E5-44D6-84E1-EB2951CEB00A}" destId="{5E18A820-881D-4AF6-AA54-50CB104F533E}" srcOrd="4" destOrd="0" parTransId="{60DB70B8-002B-499F-800C-256A05B9245F}" sibTransId="{636C5D12-1FF6-48FF-BFB4-24E1D5C25BAA}"/>
    <dgm:cxn modelId="{F5A043FE-FE6A-472C-B1FB-C6A77E0D58E4}" type="presOf" srcId="{CA927DBB-79F0-4449-A6FC-CC74A11E1CB9}" destId="{64E120E7-E59E-44F0-8D1B-880612202F25}" srcOrd="0" destOrd="0" presId="urn:microsoft.com/office/officeart/2016/7/layout/RepeatingBendingProcessNew"/>
    <dgm:cxn modelId="{3DFAF9B3-8045-4316-8E8A-C72BD54B8BD2}" type="presParOf" srcId="{E3CC1572-3F1A-49C1-85EC-BFC604BA989E}" destId="{848AAAC8-20A7-4A48-BD02-DF88B3330F89}" srcOrd="0" destOrd="0" presId="urn:microsoft.com/office/officeart/2016/7/layout/RepeatingBendingProcessNew"/>
    <dgm:cxn modelId="{93EF55BC-9CE7-459B-B7E5-BBD3F4A0C644}" type="presParOf" srcId="{E3CC1572-3F1A-49C1-85EC-BFC604BA989E}" destId="{CC62DDB8-445F-4963-A41F-6CE89F9102AB}" srcOrd="1" destOrd="0" presId="urn:microsoft.com/office/officeart/2016/7/layout/RepeatingBendingProcessNew"/>
    <dgm:cxn modelId="{153BF77B-85F6-4961-92CB-616EA605F9FC}" type="presParOf" srcId="{CC62DDB8-445F-4963-A41F-6CE89F9102AB}" destId="{3913CC46-726C-4CCE-9DA2-FB8A8113FFFF}" srcOrd="0" destOrd="0" presId="urn:microsoft.com/office/officeart/2016/7/layout/RepeatingBendingProcessNew"/>
    <dgm:cxn modelId="{D9241D48-4849-4C2B-B110-2FED261F079D}" type="presParOf" srcId="{E3CC1572-3F1A-49C1-85EC-BFC604BA989E}" destId="{9AD79753-7EEF-48AD-8960-B6EDD1F9B2C9}" srcOrd="2" destOrd="0" presId="urn:microsoft.com/office/officeart/2016/7/layout/RepeatingBendingProcessNew"/>
    <dgm:cxn modelId="{31573575-C58C-4CB2-99D4-CD246926C9A8}" type="presParOf" srcId="{E3CC1572-3F1A-49C1-85EC-BFC604BA989E}" destId="{6E8B74C2-8D29-450D-A959-E4F5B4B79EFB}" srcOrd="3" destOrd="0" presId="urn:microsoft.com/office/officeart/2016/7/layout/RepeatingBendingProcessNew"/>
    <dgm:cxn modelId="{B96BF3EC-A460-42D0-A83C-C672C32A6047}" type="presParOf" srcId="{6E8B74C2-8D29-450D-A959-E4F5B4B79EFB}" destId="{20F70DB6-FC38-4C39-9E39-43DB99952FD3}" srcOrd="0" destOrd="0" presId="urn:microsoft.com/office/officeart/2016/7/layout/RepeatingBendingProcessNew"/>
    <dgm:cxn modelId="{E8965F10-0D71-4D74-A2D2-0AE7CCA759C3}" type="presParOf" srcId="{E3CC1572-3F1A-49C1-85EC-BFC604BA989E}" destId="{170A66E6-B6A1-402F-8FF4-5C57FADE09A5}" srcOrd="4" destOrd="0" presId="urn:microsoft.com/office/officeart/2016/7/layout/RepeatingBendingProcessNew"/>
    <dgm:cxn modelId="{DA3926FB-D580-4456-9B6F-26282B13583A}" type="presParOf" srcId="{E3CC1572-3F1A-49C1-85EC-BFC604BA989E}" destId="{D90BF30C-B8D3-46E5-93AE-1A5F42A4F3D5}" srcOrd="5" destOrd="0" presId="urn:microsoft.com/office/officeart/2016/7/layout/RepeatingBendingProcessNew"/>
    <dgm:cxn modelId="{DAA03F35-C824-404B-A5A0-8EC9CB18E027}" type="presParOf" srcId="{D90BF30C-B8D3-46E5-93AE-1A5F42A4F3D5}" destId="{A6AA716F-3E8B-41E7-970D-43FB48E3449C}" srcOrd="0" destOrd="0" presId="urn:microsoft.com/office/officeart/2016/7/layout/RepeatingBendingProcessNew"/>
    <dgm:cxn modelId="{B1C28BB4-20E9-4474-B11D-C457418931D6}" type="presParOf" srcId="{E3CC1572-3F1A-49C1-85EC-BFC604BA989E}" destId="{686F662B-E816-49A9-BA62-AF44EA57CCD0}" srcOrd="6" destOrd="0" presId="urn:microsoft.com/office/officeart/2016/7/layout/RepeatingBendingProcessNew"/>
    <dgm:cxn modelId="{14A6BB71-D9B3-4051-9FCB-EC69B20D1C03}" type="presParOf" srcId="{E3CC1572-3F1A-49C1-85EC-BFC604BA989E}" destId="{F0E482A6-579B-40E4-8CC5-34F46DA04E2D}" srcOrd="7" destOrd="0" presId="urn:microsoft.com/office/officeart/2016/7/layout/RepeatingBendingProcessNew"/>
    <dgm:cxn modelId="{86632FC1-A23B-4D14-B9E5-A051475DE040}" type="presParOf" srcId="{F0E482A6-579B-40E4-8CC5-34F46DA04E2D}" destId="{A4AD9703-E9A1-4C93-A279-BC4CC2A44B1B}" srcOrd="0" destOrd="0" presId="urn:microsoft.com/office/officeart/2016/7/layout/RepeatingBendingProcessNew"/>
    <dgm:cxn modelId="{8EB4BAD8-6236-4EAB-902F-130E8EE4BABD}" type="presParOf" srcId="{E3CC1572-3F1A-49C1-85EC-BFC604BA989E}" destId="{94F229A2-A0F4-4126-8D35-8F4102E5ED6B}" srcOrd="8" destOrd="0" presId="urn:microsoft.com/office/officeart/2016/7/layout/RepeatingBendingProcessNew"/>
    <dgm:cxn modelId="{1F53ABED-94C3-49CD-9B91-52CE3B0DA76E}" type="presParOf" srcId="{E3CC1572-3F1A-49C1-85EC-BFC604BA989E}" destId="{981C3533-DD4C-40CF-9D77-D0CDED829999}" srcOrd="9" destOrd="0" presId="urn:microsoft.com/office/officeart/2016/7/layout/RepeatingBendingProcessNew"/>
    <dgm:cxn modelId="{C74CF162-6B46-4E89-8DDB-07299410BCDE}" type="presParOf" srcId="{981C3533-DD4C-40CF-9D77-D0CDED829999}" destId="{3924ABF5-8A9C-4C83-AF42-860163BF4E4F}" srcOrd="0" destOrd="0" presId="urn:microsoft.com/office/officeart/2016/7/layout/RepeatingBendingProcessNew"/>
    <dgm:cxn modelId="{783C62C3-37C4-4E77-B58C-0A8430CE1185}" type="presParOf" srcId="{E3CC1572-3F1A-49C1-85EC-BFC604BA989E}" destId="{62E361B1-B1D1-445B-9FBE-BE675B4CC713}" srcOrd="10" destOrd="0" presId="urn:microsoft.com/office/officeart/2016/7/layout/RepeatingBendingProcessNew"/>
    <dgm:cxn modelId="{B544FDC2-9996-458B-A486-3BE2C5B05839}" type="presParOf" srcId="{E3CC1572-3F1A-49C1-85EC-BFC604BA989E}" destId="{64E120E7-E59E-44F0-8D1B-880612202F25}" srcOrd="11" destOrd="0" presId="urn:microsoft.com/office/officeart/2016/7/layout/RepeatingBendingProcessNew"/>
    <dgm:cxn modelId="{2D5460F1-AF5C-4DBC-AD3D-94E2B7AB0AE3}" type="presParOf" srcId="{64E120E7-E59E-44F0-8D1B-880612202F25}" destId="{7DC17156-3A93-4D45-86A6-5FE3CA3A29D7}" srcOrd="0" destOrd="0" presId="urn:microsoft.com/office/officeart/2016/7/layout/RepeatingBendingProcessNew"/>
    <dgm:cxn modelId="{72B1620F-0679-43C6-B70E-C32114265105}" type="presParOf" srcId="{E3CC1572-3F1A-49C1-85EC-BFC604BA989E}" destId="{212A0803-088B-414E-B48D-2ED1E76A1F85}" srcOrd="12" destOrd="0" presId="urn:microsoft.com/office/officeart/2016/7/layout/RepeatingBendingProcessNew"/>
    <dgm:cxn modelId="{4BE57F65-E785-4F28-9789-FF7F11A99920}" type="presParOf" srcId="{E3CC1572-3F1A-49C1-85EC-BFC604BA989E}" destId="{60484F18-B17B-4E98-9C6E-D9F2B4B7EECC}" srcOrd="13" destOrd="0" presId="urn:microsoft.com/office/officeart/2016/7/layout/RepeatingBendingProcessNew"/>
    <dgm:cxn modelId="{6F5E2B66-2DE7-456F-AE9B-4384F2C58053}" type="presParOf" srcId="{60484F18-B17B-4E98-9C6E-D9F2B4B7EECC}" destId="{E3B5383F-39A6-46CC-AA7A-654F044A8004}" srcOrd="0" destOrd="0" presId="urn:microsoft.com/office/officeart/2016/7/layout/RepeatingBendingProcessNew"/>
    <dgm:cxn modelId="{4E88CA50-40EF-475F-8263-AA312EE47FE9}" type="presParOf" srcId="{E3CC1572-3F1A-49C1-85EC-BFC604BA989E}" destId="{3417AAB6-B322-4A3E-85D1-A1AFC5CB7EEC}" srcOrd="14" destOrd="0" presId="urn:microsoft.com/office/officeart/2016/7/layout/RepeatingBendingProcessNew"/>
    <dgm:cxn modelId="{62D741AA-79C8-4DEC-99A9-14A9AB8F4173}" type="presParOf" srcId="{E3CC1572-3F1A-49C1-85EC-BFC604BA989E}" destId="{A10D2FF2-BED2-473A-AFEE-56A1C2C265DA}" srcOrd="15" destOrd="0" presId="urn:microsoft.com/office/officeart/2016/7/layout/RepeatingBendingProcessNew"/>
    <dgm:cxn modelId="{384CE51E-02F1-474A-B5FF-F358ABD1BE46}" type="presParOf" srcId="{A10D2FF2-BED2-473A-AFEE-56A1C2C265DA}" destId="{676EE2F0-3B1E-4779-997B-F949DD1F9551}" srcOrd="0" destOrd="0" presId="urn:microsoft.com/office/officeart/2016/7/layout/RepeatingBendingProcessNew"/>
    <dgm:cxn modelId="{E6CD9002-5F61-4247-BEFF-6A1912CB5198}" type="presParOf" srcId="{E3CC1572-3F1A-49C1-85EC-BFC604BA989E}" destId="{2C310CE0-C518-43C6-B1BE-E22EA80A2347}" srcOrd="1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FE8FC5-E034-4113-BFDC-5518D70E1B98}"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919B9E00-FA1B-4643-958E-FB5F5205C124}">
      <dgm:prSet/>
      <dgm:spPr/>
      <dgm:t>
        <a:bodyPr/>
        <a:lstStyle/>
        <a:p>
          <a:pPr>
            <a:lnSpc>
              <a:spcPct val="100000"/>
            </a:lnSpc>
          </a:pPr>
          <a:r>
            <a:rPr lang="en-US"/>
            <a:t>Same patient experienced sudden O2 desaturation on 8/28</a:t>
          </a:r>
        </a:p>
      </dgm:t>
    </dgm:pt>
    <dgm:pt modelId="{A8604E7F-DF65-4808-A809-92435EA246D0}" type="parTrans" cxnId="{A2899491-9F5C-48C5-A6C6-569481E7AC54}">
      <dgm:prSet/>
      <dgm:spPr/>
      <dgm:t>
        <a:bodyPr/>
        <a:lstStyle/>
        <a:p>
          <a:endParaRPr lang="en-US"/>
        </a:p>
      </dgm:t>
    </dgm:pt>
    <dgm:pt modelId="{6763F7C2-B984-4E60-9E6A-62A3DC22916B}" type="sibTrans" cxnId="{A2899491-9F5C-48C5-A6C6-569481E7AC54}">
      <dgm:prSet/>
      <dgm:spPr/>
      <dgm:t>
        <a:bodyPr/>
        <a:lstStyle/>
        <a:p>
          <a:endParaRPr lang="en-US"/>
        </a:p>
      </dgm:t>
    </dgm:pt>
    <dgm:pt modelId="{064B7E41-E8E9-440D-B06F-6FC2B5F84E50}">
      <dgm:prSet/>
      <dgm:spPr/>
      <dgm:t>
        <a:bodyPr/>
        <a:lstStyle/>
        <a:p>
          <a:pPr>
            <a:lnSpc>
              <a:spcPct val="100000"/>
            </a:lnSpc>
          </a:pPr>
          <a:r>
            <a:rPr lang="en-US"/>
            <a:t>Intubated earlier in the day and underwent renal biopsy and dialysis catheter placement in IR </a:t>
          </a:r>
        </a:p>
      </dgm:t>
    </dgm:pt>
    <dgm:pt modelId="{02DE0B0E-634E-452B-99A4-981AC9D17CD7}" type="parTrans" cxnId="{1E47AFED-ED71-4A15-BFC8-C649202251E0}">
      <dgm:prSet/>
      <dgm:spPr/>
      <dgm:t>
        <a:bodyPr/>
        <a:lstStyle/>
        <a:p>
          <a:endParaRPr lang="en-US"/>
        </a:p>
      </dgm:t>
    </dgm:pt>
    <dgm:pt modelId="{E863979D-CC90-4D5A-94EB-8FA09CDB22BF}" type="sibTrans" cxnId="{1E47AFED-ED71-4A15-BFC8-C649202251E0}">
      <dgm:prSet/>
      <dgm:spPr/>
      <dgm:t>
        <a:bodyPr/>
        <a:lstStyle/>
        <a:p>
          <a:endParaRPr lang="en-US"/>
        </a:p>
      </dgm:t>
    </dgm:pt>
    <dgm:pt modelId="{AC6C98E0-0C8B-4C87-937A-3EE72E3083E6}">
      <dgm:prSet/>
      <dgm:spPr/>
      <dgm:t>
        <a:bodyPr/>
        <a:lstStyle/>
        <a:p>
          <a:pPr>
            <a:lnSpc>
              <a:spcPct val="100000"/>
            </a:lnSpc>
          </a:pPr>
          <a:r>
            <a:rPr lang="en-US"/>
            <a:t>O2 desaturation to 30% and difficulty hand ventilation – ventilator with high PIP alarms</a:t>
          </a:r>
        </a:p>
      </dgm:t>
    </dgm:pt>
    <dgm:pt modelId="{3DBBC2FB-0805-478D-8846-8B783608F63A}" type="parTrans" cxnId="{A0F3B0B8-0929-4583-AA25-65BCB0DD3CA4}">
      <dgm:prSet/>
      <dgm:spPr/>
      <dgm:t>
        <a:bodyPr/>
        <a:lstStyle/>
        <a:p>
          <a:endParaRPr lang="en-US"/>
        </a:p>
      </dgm:t>
    </dgm:pt>
    <dgm:pt modelId="{787A369C-D77E-4773-BB6E-47A133FCE80C}" type="sibTrans" cxnId="{A0F3B0B8-0929-4583-AA25-65BCB0DD3CA4}">
      <dgm:prSet/>
      <dgm:spPr/>
      <dgm:t>
        <a:bodyPr/>
        <a:lstStyle/>
        <a:p>
          <a:endParaRPr lang="en-US"/>
        </a:p>
      </dgm:t>
    </dgm:pt>
    <dgm:pt modelId="{B1B051F3-34B7-41CA-A519-7AFBDD2B9AC2}">
      <dgm:prSet/>
      <dgm:spPr/>
      <dgm:t>
        <a:bodyPr/>
        <a:lstStyle/>
        <a:p>
          <a:pPr>
            <a:lnSpc>
              <a:spcPct val="100000"/>
            </a:lnSpc>
          </a:pPr>
          <a:r>
            <a:rPr lang="en-US"/>
            <a:t>Pulseless and 2 min CPR</a:t>
          </a:r>
        </a:p>
      </dgm:t>
    </dgm:pt>
    <dgm:pt modelId="{C3D39E5B-4120-4B1C-9F69-E713077F154A}" type="parTrans" cxnId="{1DB6E61C-9F95-47DF-9486-CDA7EC400C38}">
      <dgm:prSet/>
      <dgm:spPr/>
      <dgm:t>
        <a:bodyPr/>
        <a:lstStyle/>
        <a:p>
          <a:endParaRPr lang="en-US"/>
        </a:p>
      </dgm:t>
    </dgm:pt>
    <dgm:pt modelId="{283D7E89-70DA-4417-BBAC-9EE97170A0E5}" type="sibTrans" cxnId="{1DB6E61C-9F95-47DF-9486-CDA7EC400C38}">
      <dgm:prSet/>
      <dgm:spPr/>
      <dgm:t>
        <a:bodyPr/>
        <a:lstStyle/>
        <a:p>
          <a:endParaRPr lang="en-US"/>
        </a:p>
      </dgm:t>
    </dgm:pt>
    <dgm:pt modelId="{425B428C-CF00-4B6F-9756-953EDECA2421}">
      <dgm:prSet/>
      <dgm:spPr/>
      <dgm:t>
        <a:bodyPr/>
        <a:lstStyle/>
        <a:p>
          <a:pPr>
            <a:lnSpc>
              <a:spcPct val="100000"/>
            </a:lnSpc>
          </a:pPr>
          <a:r>
            <a:rPr lang="en-US"/>
            <a:t>CPR started immediately </a:t>
          </a:r>
        </a:p>
      </dgm:t>
    </dgm:pt>
    <dgm:pt modelId="{2155201D-D084-4EE8-A518-93C74D5D7A3C}" type="parTrans" cxnId="{83179A78-1413-4671-A959-02C5AE44A10D}">
      <dgm:prSet/>
      <dgm:spPr/>
      <dgm:t>
        <a:bodyPr/>
        <a:lstStyle/>
        <a:p>
          <a:endParaRPr lang="en-US"/>
        </a:p>
      </dgm:t>
    </dgm:pt>
    <dgm:pt modelId="{40AECC48-2C36-4AC3-BE8B-F30CD6E1DCA7}" type="sibTrans" cxnId="{83179A78-1413-4671-A959-02C5AE44A10D}">
      <dgm:prSet/>
      <dgm:spPr/>
      <dgm:t>
        <a:bodyPr/>
        <a:lstStyle/>
        <a:p>
          <a:endParaRPr lang="en-US"/>
        </a:p>
      </dgm:t>
    </dgm:pt>
    <dgm:pt modelId="{DCF11C6A-2671-4E09-8DD0-132C6D5FA985}">
      <dgm:prSet/>
      <dgm:spPr/>
      <dgm:t>
        <a:bodyPr/>
        <a:lstStyle/>
        <a:p>
          <a:pPr>
            <a:lnSpc>
              <a:spcPct val="100000"/>
            </a:lnSpc>
          </a:pPr>
          <a:r>
            <a:rPr lang="en-US"/>
            <a:t>Epi administration in 1 min</a:t>
          </a:r>
        </a:p>
      </dgm:t>
    </dgm:pt>
    <dgm:pt modelId="{3CD7A11E-F4B9-4E00-AC81-8BE15C519559}" type="parTrans" cxnId="{81F53032-2530-4CCE-86B2-347B6C5EF1B6}">
      <dgm:prSet/>
      <dgm:spPr/>
      <dgm:t>
        <a:bodyPr/>
        <a:lstStyle/>
        <a:p>
          <a:endParaRPr lang="en-US"/>
        </a:p>
      </dgm:t>
    </dgm:pt>
    <dgm:pt modelId="{B3913075-1106-4FA9-A802-75E9D7D6C41E}" type="sibTrans" cxnId="{81F53032-2530-4CCE-86B2-347B6C5EF1B6}">
      <dgm:prSet/>
      <dgm:spPr/>
      <dgm:t>
        <a:bodyPr/>
        <a:lstStyle/>
        <a:p>
          <a:endParaRPr lang="en-US"/>
        </a:p>
      </dgm:t>
    </dgm:pt>
    <dgm:pt modelId="{5095CD5F-50EE-4ED6-AFCE-4B6694130135}">
      <dgm:prSet/>
      <dgm:spPr/>
      <dgm:t>
        <a:bodyPr/>
        <a:lstStyle/>
        <a:p>
          <a:pPr>
            <a:lnSpc>
              <a:spcPct val="100000"/>
            </a:lnSpc>
          </a:pPr>
          <a:r>
            <a:rPr lang="en-US"/>
            <a:t>ROSC at 2 min pulse check </a:t>
          </a:r>
        </a:p>
      </dgm:t>
    </dgm:pt>
    <dgm:pt modelId="{68CEEB04-5423-47A9-B7D8-6830DD25AA8E}" type="parTrans" cxnId="{E4A917E9-29A8-41D7-9407-BF64A3CDE7A9}">
      <dgm:prSet/>
      <dgm:spPr/>
      <dgm:t>
        <a:bodyPr/>
        <a:lstStyle/>
        <a:p>
          <a:endParaRPr lang="en-US"/>
        </a:p>
      </dgm:t>
    </dgm:pt>
    <dgm:pt modelId="{381AB320-BF57-467A-8808-EED2D694710F}" type="sibTrans" cxnId="{E4A917E9-29A8-41D7-9407-BF64A3CDE7A9}">
      <dgm:prSet/>
      <dgm:spPr/>
      <dgm:t>
        <a:bodyPr/>
        <a:lstStyle/>
        <a:p>
          <a:endParaRPr lang="en-US"/>
        </a:p>
      </dgm:t>
    </dgm:pt>
    <dgm:pt modelId="{05B7783E-8498-4C87-8870-2530F6C4B063}">
      <dgm:prSet/>
      <dgm:spPr/>
      <dgm:t>
        <a:bodyPr/>
        <a:lstStyle/>
        <a:p>
          <a:pPr>
            <a:lnSpc>
              <a:spcPct val="100000"/>
            </a:lnSpc>
          </a:pPr>
          <a:r>
            <a:rPr lang="en-US"/>
            <a:t>Bronchospasm and secretions – responded to albuterol with improved compliance </a:t>
          </a:r>
        </a:p>
      </dgm:t>
    </dgm:pt>
    <dgm:pt modelId="{EB538FDC-8BCD-4574-B5C9-A96EE539E0AB}" type="parTrans" cxnId="{986C09E4-1F0F-4056-AFA1-56BF4788BE5D}">
      <dgm:prSet/>
      <dgm:spPr/>
      <dgm:t>
        <a:bodyPr/>
        <a:lstStyle/>
        <a:p>
          <a:endParaRPr lang="en-US"/>
        </a:p>
      </dgm:t>
    </dgm:pt>
    <dgm:pt modelId="{1DB688D8-9175-4761-931D-0E395F3A0DC6}" type="sibTrans" cxnId="{986C09E4-1F0F-4056-AFA1-56BF4788BE5D}">
      <dgm:prSet/>
      <dgm:spPr/>
      <dgm:t>
        <a:bodyPr/>
        <a:lstStyle/>
        <a:p>
          <a:endParaRPr lang="en-US"/>
        </a:p>
      </dgm:t>
    </dgm:pt>
    <dgm:pt modelId="{17895A11-57C6-4552-B9C3-55FBA547E9D3}" type="pres">
      <dgm:prSet presAssocID="{B8FE8FC5-E034-4113-BFDC-5518D70E1B98}" presName="Name0" presStyleCnt="0">
        <dgm:presLayoutVars>
          <dgm:dir/>
          <dgm:resizeHandles val="exact"/>
        </dgm:presLayoutVars>
      </dgm:prSet>
      <dgm:spPr/>
    </dgm:pt>
    <dgm:pt modelId="{6BA5E0C5-AD70-4114-AD25-08A88D564608}" type="pres">
      <dgm:prSet presAssocID="{919B9E00-FA1B-4643-958E-FB5F5205C124}" presName="node" presStyleLbl="node1" presStyleIdx="0" presStyleCnt="8">
        <dgm:presLayoutVars>
          <dgm:bulletEnabled val="1"/>
        </dgm:presLayoutVars>
      </dgm:prSet>
      <dgm:spPr/>
    </dgm:pt>
    <dgm:pt modelId="{424F9505-BA80-4969-BAF9-0515B06C42BE}" type="pres">
      <dgm:prSet presAssocID="{6763F7C2-B984-4E60-9E6A-62A3DC22916B}" presName="sibTrans" presStyleLbl="sibTrans1D1" presStyleIdx="0" presStyleCnt="7"/>
      <dgm:spPr/>
    </dgm:pt>
    <dgm:pt modelId="{01DB49EF-FF90-46A8-BAFF-B5C337159CD1}" type="pres">
      <dgm:prSet presAssocID="{6763F7C2-B984-4E60-9E6A-62A3DC22916B}" presName="connectorText" presStyleLbl="sibTrans1D1" presStyleIdx="0" presStyleCnt="7"/>
      <dgm:spPr/>
    </dgm:pt>
    <dgm:pt modelId="{824287A3-DAB5-4FFF-993E-67CED1FA7B1D}" type="pres">
      <dgm:prSet presAssocID="{064B7E41-E8E9-440D-B06F-6FC2B5F84E50}" presName="node" presStyleLbl="node1" presStyleIdx="1" presStyleCnt="8">
        <dgm:presLayoutVars>
          <dgm:bulletEnabled val="1"/>
        </dgm:presLayoutVars>
      </dgm:prSet>
      <dgm:spPr/>
    </dgm:pt>
    <dgm:pt modelId="{E5F18FB7-33D2-4BD0-938A-CDA42E87FB29}" type="pres">
      <dgm:prSet presAssocID="{E863979D-CC90-4D5A-94EB-8FA09CDB22BF}" presName="sibTrans" presStyleLbl="sibTrans1D1" presStyleIdx="1" presStyleCnt="7"/>
      <dgm:spPr/>
    </dgm:pt>
    <dgm:pt modelId="{47056A1F-84F6-4D9A-8D01-C75C2FA4493D}" type="pres">
      <dgm:prSet presAssocID="{E863979D-CC90-4D5A-94EB-8FA09CDB22BF}" presName="connectorText" presStyleLbl="sibTrans1D1" presStyleIdx="1" presStyleCnt="7"/>
      <dgm:spPr/>
    </dgm:pt>
    <dgm:pt modelId="{79D563BE-D7B9-4CAC-9903-8D55679191A9}" type="pres">
      <dgm:prSet presAssocID="{AC6C98E0-0C8B-4C87-937A-3EE72E3083E6}" presName="node" presStyleLbl="node1" presStyleIdx="2" presStyleCnt="8">
        <dgm:presLayoutVars>
          <dgm:bulletEnabled val="1"/>
        </dgm:presLayoutVars>
      </dgm:prSet>
      <dgm:spPr/>
    </dgm:pt>
    <dgm:pt modelId="{10F24315-A79C-47EC-8319-BC0594B1F4AF}" type="pres">
      <dgm:prSet presAssocID="{787A369C-D77E-4773-BB6E-47A133FCE80C}" presName="sibTrans" presStyleLbl="sibTrans1D1" presStyleIdx="2" presStyleCnt="7"/>
      <dgm:spPr/>
    </dgm:pt>
    <dgm:pt modelId="{F6B95EF2-B1D0-4320-8E3F-B27369E29D70}" type="pres">
      <dgm:prSet presAssocID="{787A369C-D77E-4773-BB6E-47A133FCE80C}" presName="connectorText" presStyleLbl="sibTrans1D1" presStyleIdx="2" presStyleCnt="7"/>
      <dgm:spPr/>
    </dgm:pt>
    <dgm:pt modelId="{131A2F30-42A3-4839-8DE6-705C82C8CD0B}" type="pres">
      <dgm:prSet presAssocID="{B1B051F3-34B7-41CA-A519-7AFBDD2B9AC2}" presName="node" presStyleLbl="node1" presStyleIdx="3" presStyleCnt="8">
        <dgm:presLayoutVars>
          <dgm:bulletEnabled val="1"/>
        </dgm:presLayoutVars>
      </dgm:prSet>
      <dgm:spPr/>
    </dgm:pt>
    <dgm:pt modelId="{4C9100BD-8DE9-4728-8731-6CD56CDD0D2D}" type="pres">
      <dgm:prSet presAssocID="{283D7E89-70DA-4417-BBAC-9EE97170A0E5}" presName="sibTrans" presStyleLbl="sibTrans1D1" presStyleIdx="3" presStyleCnt="7"/>
      <dgm:spPr/>
    </dgm:pt>
    <dgm:pt modelId="{3353E6F0-72F0-4039-92B9-6F873979F4E9}" type="pres">
      <dgm:prSet presAssocID="{283D7E89-70DA-4417-BBAC-9EE97170A0E5}" presName="connectorText" presStyleLbl="sibTrans1D1" presStyleIdx="3" presStyleCnt="7"/>
      <dgm:spPr/>
    </dgm:pt>
    <dgm:pt modelId="{EB5F4A19-2C0C-446C-A464-2EFA55CEE40D}" type="pres">
      <dgm:prSet presAssocID="{425B428C-CF00-4B6F-9756-953EDECA2421}" presName="node" presStyleLbl="node1" presStyleIdx="4" presStyleCnt="8">
        <dgm:presLayoutVars>
          <dgm:bulletEnabled val="1"/>
        </dgm:presLayoutVars>
      </dgm:prSet>
      <dgm:spPr/>
    </dgm:pt>
    <dgm:pt modelId="{A1E8ADF2-1A84-4D63-9727-E7899CC33CA5}" type="pres">
      <dgm:prSet presAssocID="{40AECC48-2C36-4AC3-BE8B-F30CD6E1DCA7}" presName="sibTrans" presStyleLbl="sibTrans1D1" presStyleIdx="4" presStyleCnt="7"/>
      <dgm:spPr/>
    </dgm:pt>
    <dgm:pt modelId="{E563C88E-BAF5-4714-8292-E55065B29A9B}" type="pres">
      <dgm:prSet presAssocID="{40AECC48-2C36-4AC3-BE8B-F30CD6E1DCA7}" presName="connectorText" presStyleLbl="sibTrans1D1" presStyleIdx="4" presStyleCnt="7"/>
      <dgm:spPr/>
    </dgm:pt>
    <dgm:pt modelId="{8011BEEC-0FB2-4EEB-9247-A38349866E5E}" type="pres">
      <dgm:prSet presAssocID="{DCF11C6A-2671-4E09-8DD0-132C6D5FA985}" presName="node" presStyleLbl="node1" presStyleIdx="5" presStyleCnt="8">
        <dgm:presLayoutVars>
          <dgm:bulletEnabled val="1"/>
        </dgm:presLayoutVars>
      </dgm:prSet>
      <dgm:spPr/>
    </dgm:pt>
    <dgm:pt modelId="{AF70722A-9305-45B8-A597-931F21C48126}" type="pres">
      <dgm:prSet presAssocID="{B3913075-1106-4FA9-A802-75E9D7D6C41E}" presName="sibTrans" presStyleLbl="sibTrans1D1" presStyleIdx="5" presStyleCnt="7"/>
      <dgm:spPr/>
    </dgm:pt>
    <dgm:pt modelId="{05D15CAC-439B-4872-9643-DDC201007D60}" type="pres">
      <dgm:prSet presAssocID="{B3913075-1106-4FA9-A802-75E9D7D6C41E}" presName="connectorText" presStyleLbl="sibTrans1D1" presStyleIdx="5" presStyleCnt="7"/>
      <dgm:spPr/>
    </dgm:pt>
    <dgm:pt modelId="{3F3F8BF2-9053-4807-92A7-75D49812F52A}" type="pres">
      <dgm:prSet presAssocID="{5095CD5F-50EE-4ED6-AFCE-4B6694130135}" presName="node" presStyleLbl="node1" presStyleIdx="6" presStyleCnt="8">
        <dgm:presLayoutVars>
          <dgm:bulletEnabled val="1"/>
        </dgm:presLayoutVars>
      </dgm:prSet>
      <dgm:spPr/>
    </dgm:pt>
    <dgm:pt modelId="{4F4E133D-AE78-47E9-B8B2-F4A7F3B150A3}" type="pres">
      <dgm:prSet presAssocID="{381AB320-BF57-467A-8808-EED2D694710F}" presName="sibTrans" presStyleLbl="sibTrans1D1" presStyleIdx="6" presStyleCnt="7"/>
      <dgm:spPr/>
    </dgm:pt>
    <dgm:pt modelId="{353FD2B3-699D-4D63-AC83-F2ABA8D8C242}" type="pres">
      <dgm:prSet presAssocID="{381AB320-BF57-467A-8808-EED2D694710F}" presName="connectorText" presStyleLbl="sibTrans1D1" presStyleIdx="6" presStyleCnt="7"/>
      <dgm:spPr/>
    </dgm:pt>
    <dgm:pt modelId="{E2816D02-0D79-4F49-AD20-514BD061D938}" type="pres">
      <dgm:prSet presAssocID="{05B7783E-8498-4C87-8870-2530F6C4B063}" presName="node" presStyleLbl="node1" presStyleIdx="7" presStyleCnt="8">
        <dgm:presLayoutVars>
          <dgm:bulletEnabled val="1"/>
        </dgm:presLayoutVars>
      </dgm:prSet>
      <dgm:spPr/>
    </dgm:pt>
  </dgm:ptLst>
  <dgm:cxnLst>
    <dgm:cxn modelId="{A82CA900-24CC-4002-ACB3-712AD6E09F17}" type="presOf" srcId="{919B9E00-FA1B-4643-958E-FB5F5205C124}" destId="{6BA5E0C5-AD70-4114-AD25-08A88D564608}" srcOrd="0" destOrd="0" presId="urn:microsoft.com/office/officeart/2016/7/layout/RepeatingBendingProcessNew"/>
    <dgm:cxn modelId="{72B72202-84EE-4ABD-83DF-21AD97E5C516}" type="presOf" srcId="{B3913075-1106-4FA9-A802-75E9D7D6C41E}" destId="{AF70722A-9305-45B8-A597-931F21C48126}" srcOrd="0" destOrd="0" presId="urn:microsoft.com/office/officeart/2016/7/layout/RepeatingBendingProcessNew"/>
    <dgm:cxn modelId="{4760ED08-8129-492E-A7B6-88C7B8266A25}" type="presOf" srcId="{AC6C98E0-0C8B-4C87-937A-3EE72E3083E6}" destId="{79D563BE-D7B9-4CAC-9903-8D55679191A9}" srcOrd="0" destOrd="0" presId="urn:microsoft.com/office/officeart/2016/7/layout/RepeatingBendingProcessNew"/>
    <dgm:cxn modelId="{FAE79E14-252E-4602-A2D1-38AE322E3F03}" type="presOf" srcId="{B3913075-1106-4FA9-A802-75E9D7D6C41E}" destId="{05D15CAC-439B-4872-9643-DDC201007D60}" srcOrd="1" destOrd="0" presId="urn:microsoft.com/office/officeart/2016/7/layout/RepeatingBendingProcessNew"/>
    <dgm:cxn modelId="{A21FB015-BC2D-4256-8C44-CBAF95108501}" type="presOf" srcId="{6763F7C2-B984-4E60-9E6A-62A3DC22916B}" destId="{424F9505-BA80-4969-BAF9-0515B06C42BE}" srcOrd="0" destOrd="0" presId="urn:microsoft.com/office/officeart/2016/7/layout/RepeatingBendingProcessNew"/>
    <dgm:cxn modelId="{D1F57517-A17B-4D87-9DFE-CC8E6E3385FA}" type="presOf" srcId="{787A369C-D77E-4773-BB6E-47A133FCE80C}" destId="{10F24315-A79C-47EC-8319-BC0594B1F4AF}" srcOrd="0" destOrd="0" presId="urn:microsoft.com/office/officeart/2016/7/layout/RepeatingBendingProcessNew"/>
    <dgm:cxn modelId="{1DB6E61C-9F95-47DF-9486-CDA7EC400C38}" srcId="{B8FE8FC5-E034-4113-BFDC-5518D70E1B98}" destId="{B1B051F3-34B7-41CA-A519-7AFBDD2B9AC2}" srcOrd="3" destOrd="0" parTransId="{C3D39E5B-4120-4B1C-9F69-E713077F154A}" sibTransId="{283D7E89-70DA-4417-BBAC-9EE97170A0E5}"/>
    <dgm:cxn modelId="{B4A8E723-ACBC-4B44-B281-CA5053CC21A5}" type="presOf" srcId="{E863979D-CC90-4D5A-94EB-8FA09CDB22BF}" destId="{E5F18FB7-33D2-4BD0-938A-CDA42E87FB29}" srcOrd="0" destOrd="0" presId="urn:microsoft.com/office/officeart/2016/7/layout/RepeatingBendingProcessNew"/>
    <dgm:cxn modelId="{395CFB2E-9983-4726-989E-108122116CE9}" type="presOf" srcId="{381AB320-BF57-467A-8808-EED2D694710F}" destId="{353FD2B3-699D-4D63-AC83-F2ABA8D8C242}" srcOrd="1" destOrd="0" presId="urn:microsoft.com/office/officeart/2016/7/layout/RepeatingBendingProcessNew"/>
    <dgm:cxn modelId="{81F53032-2530-4CCE-86B2-347B6C5EF1B6}" srcId="{B8FE8FC5-E034-4113-BFDC-5518D70E1B98}" destId="{DCF11C6A-2671-4E09-8DD0-132C6D5FA985}" srcOrd="5" destOrd="0" parTransId="{3CD7A11E-F4B9-4E00-AC81-8BE15C519559}" sibTransId="{B3913075-1106-4FA9-A802-75E9D7D6C41E}"/>
    <dgm:cxn modelId="{730EEC37-4351-4863-A584-DE4C20FCC6EA}" type="presOf" srcId="{40AECC48-2C36-4AC3-BE8B-F30CD6E1DCA7}" destId="{E563C88E-BAF5-4714-8292-E55065B29A9B}" srcOrd="1" destOrd="0" presId="urn:microsoft.com/office/officeart/2016/7/layout/RepeatingBendingProcessNew"/>
    <dgm:cxn modelId="{C8E0723F-DB68-41C1-8533-E74041DC933B}" type="presOf" srcId="{5095CD5F-50EE-4ED6-AFCE-4B6694130135}" destId="{3F3F8BF2-9053-4807-92A7-75D49812F52A}" srcOrd="0" destOrd="0" presId="urn:microsoft.com/office/officeart/2016/7/layout/RepeatingBendingProcessNew"/>
    <dgm:cxn modelId="{B92EEB48-C57A-4BFD-8451-4C64B94CDFB9}" type="presOf" srcId="{283D7E89-70DA-4417-BBAC-9EE97170A0E5}" destId="{4C9100BD-8DE9-4728-8731-6CD56CDD0D2D}" srcOrd="0" destOrd="0" presId="urn:microsoft.com/office/officeart/2016/7/layout/RepeatingBendingProcessNew"/>
    <dgm:cxn modelId="{E523DC69-C6E0-4803-B59C-6A4B55FD9FBA}" type="presOf" srcId="{DCF11C6A-2671-4E09-8DD0-132C6D5FA985}" destId="{8011BEEC-0FB2-4EEB-9247-A38349866E5E}" srcOrd="0" destOrd="0" presId="urn:microsoft.com/office/officeart/2016/7/layout/RepeatingBendingProcessNew"/>
    <dgm:cxn modelId="{6B01BE4B-34F4-48D8-8174-7040B0D65D7C}" type="presOf" srcId="{B8FE8FC5-E034-4113-BFDC-5518D70E1B98}" destId="{17895A11-57C6-4552-B9C3-55FBA547E9D3}" srcOrd="0" destOrd="0" presId="urn:microsoft.com/office/officeart/2016/7/layout/RepeatingBendingProcessNew"/>
    <dgm:cxn modelId="{4C93E776-B423-405B-B1D4-331B29EFE4B1}" type="presOf" srcId="{05B7783E-8498-4C87-8870-2530F6C4B063}" destId="{E2816D02-0D79-4F49-AD20-514BD061D938}" srcOrd="0" destOrd="0" presId="urn:microsoft.com/office/officeart/2016/7/layout/RepeatingBendingProcessNew"/>
    <dgm:cxn modelId="{0F103D78-0E0B-48C3-A414-D310DB9689E1}" type="presOf" srcId="{40AECC48-2C36-4AC3-BE8B-F30CD6E1DCA7}" destId="{A1E8ADF2-1A84-4D63-9727-E7899CC33CA5}" srcOrd="0" destOrd="0" presId="urn:microsoft.com/office/officeart/2016/7/layout/RepeatingBendingProcessNew"/>
    <dgm:cxn modelId="{83179A78-1413-4671-A959-02C5AE44A10D}" srcId="{B8FE8FC5-E034-4113-BFDC-5518D70E1B98}" destId="{425B428C-CF00-4B6F-9756-953EDECA2421}" srcOrd="4" destOrd="0" parTransId="{2155201D-D084-4EE8-A518-93C74D5D7A3C}" sibTransId="{40AECC48-2C36-4AC3-BE8B-F30CD6E1DCA7}"/>
    <dgm:cxn modelId="{0333CF7E-11E6-4B4C-8908-68EDCD68F069}" type="presOf" srcId="{6763F7C2-B984-4E60-9E6A-62A3DC22916B}" destId="{01DB49EF-FF90-46A8-BAFF-B5C337159CD1}" srcOrd="1" destOrd="0" presId="urn:microsoft.com/office/officeart/2016/7/layout/RepeatingBendingProcessNew"/>
    <dgm:cxn modelId="{A2899491-9F5C-48C5-A6C6-569481E7AC54}" srcId="{B8FE8FC5-E034-4113-BFDC-5518D70E1B98}" destId="{919B9E00-FA1B-4643-958E-FB5F5205C124}" srcOrd="0" destOrd="0" parTransId="{A8604E7F-DF65-4808-A809-92435EA246D0}" sibTransId="{6763F7C2-B984-4E60-9E6A-62A3DC22916B}"/>
    <dgm:cxn modelId="{84D5D791-A46F-43A3-ADD9-0BC462FDAB5C}" type="presOf" srcId="{283D7E89-70DA-4417-BBAC-9EE97170A0E5}" destId="{3353E6F0-72F0-4039-92B9-6F873979F4E9}" srcOrd="1" destOrd="0" presId="urn:microsoft.com/office/officeart/2016/7/layout/RepeatingBendingProcessNew"/>
    <dgm:cxn modelId="{4D53509E-74EF-4114-9BFD-29431ED526FD}" type="presOf" srcId="{B1B051F3-34B7-41CA-A519-7AFBDD2B9AC2}" destId="{131A2F30-42A3-4839-8DE6-705C82C8CD0B}" srcOrd="0" destOrd="0" presId="urn:microsoft.com/office/officeart/2016/7/layout/RepeatingBendingProcessNew"/>
    <dgm:cxn modelId="{B29204A9-EBEB-45CF-A7CE-695AACBCAAEA}" type="presOf" srcId="{787A369C-D77E-4773-BB6E-47A133FCE80C}" destId="{F6B95EF2-B1D0-4320-8E3F-B27369E29D70}" srcOrd="1" destOrd="0" presId="urn:microsoft.com/office/officeart/2016/7/layout/RepeatingBendingProcessNew"/>
    <dgm:cxn modelId="{A0F3B0B8-0929-4583-AA25-65BCB0DD3CA4}" srcId="{B8FE8FC5-E034-4113-BFDC-5518D70E1B98}" destId="{AC6C98E0-0C8B-4C87-937A-3EE72E3083E6}" srcOrd="2" destOrd="0" parTransId="{3DBBC2FB-0805-478D-8846-8B783608F63A}" sibTransId="{787A369C-D77E-4773-BB6E-47A133FCE80C}"/>
    <dgm:cxn modelId="{452E70BA-AF97-42DE-A091-92567AB1E439}" type="presOf" srcId="{E863979D-CC90-4D5A-94EB-8FA09CDB22BF}" destId="{47056A1F-84F6-4D9A-8D01-C75C2FA4493D}" srcOrd="1" destOrd="0" presId="urn:microsoft.com/office/officeart/2016/7/layout/RepeatingBendingProcessNew"/>
    <dgm:cxn modelId="{986C09E4-1F0F-4056-AFA1-56BF4788BE5D}" srcId="{B8FE8FC5-E034-4113-BFDC-5518D70E1B98}" destId="{05B7783E-8498-4C87-8870-2530F6C4B063}" srcOrd="7" destOrd="0" parTransId="{EB538FDC-8BCD-4574-B5C9-A96EE539E0AB}" sibTransId="{1DB688D8-9175-4761-931D-0E395F3A0DC6}"/>
    <dgm:cxn modelId="{04B618E6-C596-4B7E-89C5-AC4BD65E8419}" type="presOf" srcId="{425B428C-CF00-4B6F-9756-953EDECA2421}" destId="{EB5F4A19-2C0C-446C-A464-2EFA55CEE40D}" srcOrd="0" destOrd="0" presId="urn:microsoft.com/office/officeart/2016/7/layout/RepeatingBendingProcessNew"/>
    <dgm:cxn modelId="{E4A917E9-29A8-41D7-9407-BF64A3CDE7A9}" srcId="{B8FE8FC5-E034-4113-BFDC-5518D70E1B98}" destId="{5095CD5F-50EE-4ED6-AFCE-4B6694130135}" srcOrd="6" destOrd="0" parTransId="{68CEEB04-5423-47A9-B7D8-6830DD25AA8E}" sibTransId="{381AB320-BF57-467A-8808-EED2D694710F}"/>
    <dgm:cxn modelId="{1E47AFED-ED71-4A15-BFC8-C649202251E0}" srcId="{B8FE8FC5-E034-4113-BFDC-5518D70E1B98}" destId="{064B7E41-E8E9-440D-B06F-6FC2B5F84E50}" srcOrd="1" destOrd="0" parTransId="{02DE0B0E-634E-452B-99A4-981AC9D17CD7}" sibTransId="{E863979D-CC90-4D5A-94EB-8FA09CDB22BF}"/>
    <dgm:cxn modelId="{639B09F7-B8A4-438A-AF6B-9F522B12EFA7}" type="presOf" srcId="{381AB320-BF57-467A-8808-EED2D694710F}" destId="{4F4E133D-AE78-47E9-B8B2-F4A7F3B150A3}" srcOrd="0" destOrd="0" presId="urn:microsoft.com/office/officeart/2016/7/layout/RepeatingBendingProcessNew"/>
    <dgm:cxn modelId="{6F4DBFFF-6052-4AFC-8D84-8AB65741287A}" type="presOf" srcId="{064B7E41-E8E9-440D-B06F-6FC2B5F84E50}" destId="{824287A3-DAB5-4FFF-993E-67CED1FA7B1D}" srcOrd="0" destOrd="0" presId="urn:microsoft.com/office/officeart/2016/7/layout/RepeatingBendingProcessNew"/>
    <dgm:cxn modelId="{7F7BD3ED-817E-4367-9FA9-FFDE3329B29B}" type="presParOf" srcId="{17895A11-57C6-4552-B9C3-55FBA547E9D3}" destId="{6BA5E0C5-AD70-4114-AD25-08A88D564608}" srcOrd="0" destOrd="0" presId="urn:microsoft.com/office/officeart/2016/7/layout/RepeatingBendingProcessNew"/>
    <dgm:cxn modelId="{B90813A5-8B6B-4B4B-85C9-C2F5AD350D14}" type="presParOf" srcId="{17895A11-57C6-4552-B9C3-55FBA547E9D3}" destId="{424F9505-BA80-4969-BAF9-0515B06C42BE}" srcOrd="1" destOrd="0" presId="urn:microsoft.com/office/officeart/2016/7/layout/RepeatingBendingProcessNew"/>
    <dgm:cxn modelId="{535578E2-6996-49EE-BC05-363885C0A5CF}" type="presParOf" srcId="{424F9505-BA80-4969-BAF9-0515B06C42BE}" destId="{01DB49EF-FF90-46A8-BAFF-B5C337159CD1}" srcOrd="0" destOrd="0" presId="urn:microsoft.com/office/officeart/2016/7/layout/RepeatingBendingProcessNew"/>
    <dgm:cxn modelId="{FB88070E-1285-461A-819D-94DCC064613C}" type="presParOf" srcId="{17895A11-57C6-4552-B9C3-55FBA547E9D3}" destId="{824287A3-DAB5-4FFF-993E-67CED1FA7B1D}" srcOrd="2" destOrd="0" presId="urn:microsoft.com/office/officeart/2016/7/layout/RepeatingBendingProcessNew"/>
    <dgm:cxn modelId="{54750E62-F78A-43D0-9710-733F7203C013}" type="presParOf" srcId="{17895A11-57C6-4552-B9C3-55FBA547E9D3}" destId="{E5F18FB7-33D2-4BD0-938A-CDA42E87FB29}" srcOrd="3" destOrd="0" presId="urn:microsoft.com/office/officeart/2016/7/layout/RepeatingBendingProcessNew"/>
    <dgm:cxn modelId="{0C368957-DC7D-4A54-AA7C-15EEEA13F109}" type="presParOf" srcId="{E5F18FB7-33D2-4BD0-938A-CDA42E87FB29}" destId="{47056A1F-84F6-4D9A-8D01-C75C2FA4493D}" srcOrd="0" destOrd="0" presId="urn:microsoft.com/office/officeart/2016/7/layout/RepeatingBendingProcessNew"/>
    <dgm:cxn modelId="{4522A1B8-1C49-497B-A17F-062082C62F9D}" type="presParOf" srcId="{17895A11-57C6-4552-B9C3-55FBA547E9D3}" destId="{79D563BE-D7B9-4CAC-9903-8D55679191A9}" srcOrd="4" destOrd="0" presId="urn:microsoft.com/office/officeart/2016/7/layout/RepeatingBendingProcessNew"/>
    <dgm:cxn modelId="{CAA1A16A-90D6-4072-853E-0D419C9C76B8}" type="presParOf" srcId="{17895A11-57C6-4552-B9C3-55FBA547E9D3}" destId="{10F24315-A79C-47EC-8319-BC0594B1F4AF}" srcOrd="5" destOrd="0" presId="urn:microsoft.com/office/officeart/2016/7/layout/RepeatingBendingProcessNew"/>
    <dgm:cxn modelId="{4F219C6A-2AD7-4A7C-BE84-CF33FC81F895}" type="presParOf" srcId="{10F24315-A79C-47EC-8319-BC0594B1F4AF}" destId="{F6B95EF2-B1D0-4320-8E3F-B27369E29D70}" srcOrd="0" destOrd="0" presId="urn:microsoft.com/office/officeart/2016/7/layout/RepeatingBendingProcessNew"/>
    <dgm:cxn modelId="{54E27276-CBC2-433A-9A2D-5EF0DAA449C7}" type="presParOf" srcId="{17895A11-57C6-4552-B9C3-55FBA547E9D3}" destId="{131A2F30-42A3-4839-8DE6-705C82C8CD0B}" srcOrd="6" destOrd="0" presId="urn:microsoft.com/office/officeart/2016/7/layout/RepeatingBendingProcessNew"/>
    <dgm:cxn modelId="{FEEBF17A-A562-4BB1-927F-922A21D022E0}" type="presParOf" srcId="{17895A11-57C6-4552-B9C3-55FBA547E9D3}" destId="{4C9100BD-8DE9-4728-8731-6CD56CDD0D2D}" srcOrd="7" destOrd="0" presId="urn:microsoft.com/office/officeart/2016/7/layout/RepeatingBendingProcessNew"/>
    <dgm:cxn modelId="{2C2E1070-F176-4F11-8000-C94F533C8AC2}" type="presParOf" srcId="{4C9100BD-8DE9-4728-8731-6CD56CDD0D2D}" destId="{3353E6F0-72F0-4039-92B9-6F873979F4E9}" srcOrd="0" destOrd="0" presId="urn:microsoft.com/office/officeart/2016/7/layout/RepeatingBendingProcessNew"/>
    <dgm:cxn modelId="{3C9EE3E2-0FF1-405A-B616-4F629C7EDB94}" type="presParOf" srcId="{17895A11-57C6-4552-B9C3-55FBA547E9D3}" destId="{EB5F4A19-2C0C-446C-A464-2EFA55CEE40D}" srcOrd="8" destOrd="0" presId="urn:microsoft.com/office/officeart/2016/7/layout/RepeatingBendingProcessNew"/>
    <dgm:cxn modelId="{71A91B54-9016-433F-B399-2BA2E3E7FA8D}" type="presParOf" srcId="{17895A11-57C6-4552-B9C3-55FBA547E9D3}" destId="{A1E8ADF2-1A84-4D63-9727-E7899CC33CA5}" srcOrd="9" destOrd="0" presId="urn:microsoft.com/office/officeart/2016/7/layout/RepeatingBendingProcessNew"/>
    <dgm:cxn modelId="{81C5CB24-9756-4401-A76C-8AD1C87650D2}" type="presParOf" srcId="{A1E8ADF2-1A84-4D63-9727-E7899CC33CA5}" destId="{E563C88E-BAF5-4714-8292-E55065B29A9B}" srcOrd="0" destOrd="0" presId="urn:microsoft.com/office/officeart/2016/7/layout/RepeatingBendingProcessNew"/>
    <dgm:cxn modelId="{5199C063-766B-4BB0-B992-5436A991ADF7}" type="presParOf" srcId="{17895A11-57C6-4552-B9C3-55FBA547E9D3}" destId="{8011BEEC-0FB2-4EEB-9247-A38349866E5E}" srcOrd="10" destOrd="0" presId="urn:microsoft.com/office/officeart/2016/7/layout/RepeatingBendingProcessNew"/>
    <dgm:cxn modelId="{3EDE1BA5-18C6-4E25-8C1B-28634CE7F533}" type="presParOf" srcId="{17895A11-57C6-4552-B9C3-55FBA547E9D3}" destId="{AF70722A-9305-45B8-A597-931F21C48126}" srcOrd="11" destOrd="0" presId="urn:microsoft.com/office/officeart/2016/7/layout/RepeatingBendingProcessNew"/>
    <dgm:cxn modelId="{9F61DA59-C41A-487C-9F72-6E31C5465CB5}" type="presParOf" srcId="{AF70722A-9305-45B8-A597-931F21C48126}" destId="{05D15CAC-439B-4872-9643-DDC201007D60}" srcOrd="0" destOrd="0" presId="urn:microsoft.com/office/officeart/2016/7/layout/RepeatingBendingProcessNew"/>
    <dgm:cxn modelId="{3F4B705A-73D7-4800-BCB5-3E74172B6815}" type="presParOf" srcId="{17895A11-57C6-4552-B9C3-55FBA547E9D3}" destId="{3F3F8BF2-9053-4807-92A7-75D49812F52A}" srcOrd="12" destOrd="0" presId="urn:microsoft.com/office/officeart/2016/7/layout/RepeatingBendingProcessNew"/>
    <dgm:cxn modelId="{FC76E99B-D5A6-422B-A62A-1FA62A45B016}" type="presParOf" srcId="{17895A11-57C6-4552-B9C3-55FBA547E9D3}" destId="{4F4E133D-AE78-47E9-B8B2-F4A7F3B150A3}" srcOrd="13" destOrd="0" presId="urn:microsoft.com/office/officeart/2016/7/layout/RepeatingBendingProcessNew"/>
    <dgm:cxn modelId="{DD3E3CDA-D20F-4717-A1B3-BED41E3D7973}" type="presParOf" srcId="{4F4E133D-AE78-47E9-B8B2-F4A7F3B150A3}" destId="{353FD2B3-699D-4D63-AC83-F2ABA8D8C242}" srcOrd="0" destOrd="0" presId="urn:microsoft.com/office/officeart/2016/7/layout/RepeatingBendingProcessNew"/>
    <dgm:cxn modelId="{511212CF-2A7B-416B-84FF-387C4BA6915A}" type="presParOf" srcId="{17895A11-57C6-4552-B9C3-55FBA547E9D3}" destId="{E2816D02-0D79-4F49-AD20-514BD061D938}"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F040A0-D496-4BD5-928E-93DD33F83392}"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ACCFEDB9-DB54-4B3A-BEFC-BA0865F65BAE}">
      <dgm:prSet/>
      <dgm:spPr/>
      <dgm:t>
        <a:bodyPr/>
        <a:lstStyle/>
        <a:p>
          <a:r>
            <a:rPr lang="en-US"/>
            <a:t>8 month old , born at 25 weeks now in PICU with desaturation during bowel movement on 8/25</a:t>
          </a:r>
        </a:p>
      </dgm:t>
    </dgm:pt>
    <dgm:pt modelId="{4049F3C3-D615-4DF9-9D4A-78619BDAAEC4}" type="parTrans" cxnId="{3146E543-55E4-4873-B302-72ABDB7025E5}">
      <dgm:prSet/>
      <dgm:spPr/>
      <dgm:t>
        <a:bodyPr/>
        <a:lstStyle/>
        <a:p>
          <a:endParaRPr lang="en-US"/>
        </a:p>
      </dgm:t>
    </dgm:pt>
    <dgm:pt modelId="{B80D0E2A-7D05-47DF-BB73-02E4AC593A39}" type="sibTrans" cxnId="{3146E543-55E4-4873-B302-72ABDB7025E5}">
      <dgm:prSet/>
      <dgm:spPr/>
      <dgm:t>
        <a:bodyPr/>
        <a:lstStyle/>
        <a:p>
          <a:endParaRPr lang="en-US"/>
        </a:p>
      </dgm:t>
    </dgm:pt>
    <dgm:pt modelId="{CA9740A7-3978-4338-BD4B-13DD70D86BB8}">
      <dgm:prSet/>
      <dgm:spPr/>
      <dgm:t>
        <a:bodyPr/>
        <a:lstStyle/>
        <a:p>
          <a:r>
            <a:rPr lang="en-US"/>
            <a:t>On PEEP 22 – recognized by bedside RN during diaper change to saturate</a:t>
          </a:r>
        </a:p>
      </dgm:t>
    </dgm:pt>
    <dgm:pt modelId="{D081003E-8693-45AE-9C91-8AEA85CDC71E}" type="parTrans" cxnId="{8B55503D-07E9-48B4-9AF3-0166E70BB73D}">
      <dgm:prSet/>
      <dgm:spPr/>
      <dgm:t>
        <a:bodyPr/>
        <a:lstStyle/>
        <a:p>
          <a:endParaRPr lang="en-US"/>
        </a:p>
      </dgm:t>
    </dgm:pt>
    <dgm:pt modelId="{31ADE789-995D-435D-B1D2-2CF5EB75E873}" type="sibTrans" cxnId="{8B55503D-07E9-48B4-9AF3-0166E70BB73D}">
      <dgm:prSet/>
      <dgm:spPr/>
      <dgm:t>
        <a:bodyPr/>
        <a:lstStyle/>
        <a:p>
          <a:endParaRPr lang="en-US"/>
        </a:p>
      </dgm:t>
    </dgm:pt>
    <dgm:pt modelId="{50474D9B-6061-42FC-9EB9-B9BF6AF2262D}">
      <dgm:prSet/>
      <dgm:spPr/>
      <dgm:t>
        <a:bodyPr/>
        <a:lstStyle/>
        <a:p>
          <a:r>
            <a:rPr lang="en-US"/>
            <a:t>Staff assist called for desaturation to 40%</a:t>
          </a:r>
        </a:p>
      </dgm:t>
    </dgm:pt>
    <dgm:pt modelId="{93720FAC-F201-4F27-AE81-072503D8CBA3}" type="parTrans" cxnId="{C62BEC34-EE12-4AEF-8214-66185E5FB648}">
      <dgm:prSet/>
      <dgm:spPr/>
      <dgm:t>
        <a:bodyPr/>
        <a:lstStyle/>
        <a:p>
          <a:endParaRPr lang="en-US"/>
        </a:p>
      </dgm:t>
    </dgm:pt>
    <dgm:pt modelId="{311FAA5C-1AD1-42F3-BA7F-4401D5D2F458}" type="sibTrans" cxnId="{C62BEC34-EE12-4AEF-8214-66185E5FB648}">
      <dgm:prSet/>
      <dgm:spPr/>
      <dgm:t>
        <a:bodyPr/>
        <a:lstStyle/>
        <a:p>
          <a:endParaRPr lang="en-US"/>
        </a:p>
      </dgm:t>
    </dgm:pt>
    <dgm:pt modelId="{F16AC1A0-0203-4AA5-85A8-A6FBA098FB03}">
      <dgm:prSet/>
      <dgm:spPr/>
      <dgm:t>
        <a:bodyPr/>
        <a:lstStyle/>
        <a:p>
          <a:r>
            <a:rPr lang="en-US"/>
            <a:t>Propofol and roc given and hand ventilation started with asystole </a:t>
          </a:r>
        </a:p>
      </dgm:t>
    </dgm:pt>
    <dgm:pt modelId="{4F97A0F5-65CA-48DD-9DB7-64EAF3F60C05}" type="parTrans" cxnId="{E02AD5AC-124A-4009-822E-B981E24EFD28}">
      <dgm:prSet/>
      <dgm:spPr/>
      <dgm:t>
        <a:bodyPr/>
        <a:lstStyle/>
        <a:p>
          <a:endParaRPr lang="en-US"/>
        </a:p>
      </dgm:t>
    </dgm:pt>
    <dgm:pt modelId="{A6C6BDBE-9DB7-40B4-9A53-EF28B49B2422}" type="sibTrans" cxnId="{E02AD5AC-124A-4009-822E-B981E24EFD28}">
      <dgm:prSet/>
      <dgm:spPr/>
      <dgm:t>
        <a:bodyPr/>
        <a:lstStyle/>
        <a:p>
          <a:endParaRPr lang="en-US"/>
        </a:p>
      </dgm:t>
    </dgm:pt>
    <dgm:pt modelId="{316D2A4E-72AC-4D0A-8982-839181035107}">
      <dgm:prSet/>
      <dgm:spPr/>
      <dgm:t>
        <a:bodyPr/>
        <a:lstStyle/>
        <a:p>
          <a:r>
            <a:rPr lang="en-US"/>
            <a:t>CPR started immediately </a:t>
          </a:r>
        </a:p>
      </dgm:t>
    </dgm:pt>
    <dgm:pt modelId="{14DA2C3E-74F9-4740-B270-0A92CFEA8862}" type="parTrans" cxnId="{512D8F02-401F-4EC8-8730-1D463A8A43F3}">
      <dgm:prSet/>
      <dgm:spPr/>
      <dgm:t>
        <a:bodyPr/>
        <a:lstStyle/>
        <a:p>
          <a:endParaRPr lang="en-US"/>
        </a:p>
      </dgm:t>
    </dgm:pt>
    <dgm:pt modelId="{8A04493E-1D95-4014-AEF2-587852A599CB}" type="sibTrans" cxnId="{512D8F02-401F-4EC8-8730-1D463A8A43F3}">
      <dgm:prSet/>
      <dgm:spPr/>
      <dgm:t>
        <a:bodyPr/>
        <a:lstStyle/>
        <a:p>
          <a:endParaRPr lang="en-US"/>
        </a:p>
      </dgm:t>
    </dgm:pt>
    <dgm:pt modelId="{CE7DF4B1-3049-4C7F-9C3E-C09BDA79A58F}">
      <dgm:prSet/>
      <dgm:spPr/>
      <dgm:t>
        <a:bodyPr/>
        <a:lstStyle/>
        <a:p>
          <a:r>
            <a:rPr lang="en-US"/>
            <a:t>Hand ventilation with high PEEP – initially with self inflating bag and no chest rise – then switched to flow inflating bag with ROSC </a:t>
          </a:r>
        </a:p>
      </dgm:t>
    </dgm:pt>
    <dgm:pt modelId="{4A47EFAA-1B4D-4096-8B7A-C314BD051279}" type="parTrans" cxnId="{9FCF7696-5E49-41EB-B400-41D0704B01CE}">
      <dgm:prSet/>
      <dgm:spPr/>
      <dgm:t>
        <a:bodyPr/>
        <a:lstStyle/>
        <a:p>
          <a:endParaRPr lang="en-US"/>
        </a:p>
      </dgm:t>
    </dgm:pt>
    <dgm:pt modelId="{293D661E-B990-45E2-938D-77A277595B11}" type="sibTrans" cxnId="{9FCF7696-5E49-41EB-B400-41D0704B01CE}">
      <dgm:prSet/>
      <dgm:spPr/>
      <dgm:t>
        <a:bodyPr/>
        <a:lstStyle/>
        <a:p>
          <a:endParaRPr lang="en-US"/>
        </a:p>
      </dgm:t>
    </dgm:pt>
    <dgm:pt modelId="{3645122B-239F-4C82-BAFA-468BDBF63C14}">
      <dgm:prSet/>
      <dgm:spPr/>
      <dgm:t>
        <a:bodyPr/>
        <a:lstStyle/>
        <a:p>
          <a:r>
            <a:rPr lang="en-US"/>
            <a:t>Patient was sedated on opioid and precede infusion and vecuronium for 24 hours </a:t>
          </a:r>
        </a:p>
      </dgm:t>
    </dgm:pt>
    <dgm:pt modelId="{D10E8B33-AC9E-4E6D-B929-BCD5D965CEB6}" type="parTrans" cxnId="{DA229D7C-E0F9-4F1A-825F-13AE8B20B1E0}">
      <dgm:prSet/>
      <dgm:spPr/>
      <dgm:t>
        <a:bodyPr/>
        <a:lstStyle/>
        <a:p>
          <a:endParaRPr lang="en-US"/>
        </a:p>
      </dgm:t>
    </dgm:pt>
    <dgm:pt modelId="{743F7DA9-A0F3-4867-8EAB-05C696D8D4E7}" type="sibTrans" cxnId="{DA229D7C-E0F9-4F1A-825F-13AE8B20B1E0}">
      <dgm:prSet/>
      <dgm:spPr/>
      <dgm:t>
        <a:bodyPr/>
        <a:lstStyle/>
        <a:p>
          <a:endParaRPr lang="en-US"/>
        </a:p>
      </dgm:t>
    </dgm:pt>
    <dgm:pt modelId="{CB82D155-B249-40FC-84AA-B2E227E57095}" type="pres">
      <dgm:prSet presAssocID="{89F040A0-D496-4BD5-928E-93DD33F83392}" presName="Name0" presStyleCnt="0">
        <dgm:presLayoutVars>
          <dgm:dir/>
          <dgm:animLvl val="lvl"/>
          <dgm:resizeHandles val="exact"/>
        </dgm:presLayoutVars>
      </dgm:prSet>
      <dgm:spPr/>
    </dgm:pt>
    <dgm:pt modelId="{0A78CF41-BC77-47F8-BFE2-1F71995BDFE1}" type="pres">
      <dgm:prSet presAssocID="{3645122B-239F-4C82-BAFA-468BDBF63C14}" presName="boxAndChildren" presStyleCnt="0"/>
      <dgm:spPr/>
    </dgm:pt>
    <dgm:pt modelId="{93CC8704-8871-40EC-8CA8-C92968EAFF46}" type="pres">
      <dgm:prSet presAssocID="{3645122B-239F-4C82-BAFA-468BDBF63C14}" presName="parentTextBox" presStyleLbl="node1" presStyleIdx="0" presStyleCnt="7"/>
      <dgm:spPr/>
    </dgm:pt>
    <dgm:pt modelId="{2D2C14AB-F4F5-42F7-84F1-086ADB630B5A}" type="pres">
      <dgm:prSet presAssocID="{293D661E-B990-45E2-938D-77A277595B11}" presName="sp" presStyleCnt="0"/>
      <dgm:spPr/>
    </dgm:pt>
    <dgm:pt modelId="{966BA3B3-E64B-4985-9A89-7E607529317E}" type="pres">
      <dgm:prSet presAssocID="{CE7DF4B1-3049-4C7F-9C3E-C09BDA79A58F}" presName="arrowAndChildren" presStyleCnt="0"/>
      <dgm:spPr/>
    </dgm:pt>
    <dgm:pt modelId="{B4FF7771-C37C-48A2-B274-6E3AAEFFA2AF}" type="pres">
      <dgm:prSet presAssocID="{CE7DF4B1-3049-4C7F-9C3E-C09BDA79A58F}" presName="parentTextArrow" presStyleLbl="node1" presStyleIdx="1" presStyleCnt="7"/>
      <dgm:spPr/>
    </dgm:pt>
    <dgm:pt modelId="{3BAFF0C3-DC12-4123-9496-25AA3DC66883}" type="pres">
      <dgm:prSet presAssocID="{8A04493E-1D95-4014-AEF2-587852A599CB}" presName="sp" presStyleCnt="0"/>
      <dgm:spPr/>
    </dgm:pt>
    <dgm:pt modelId="{24D00247-6FA4-4C0D-A046-F874014572CF}" type="pres">
      <dgm:prSet presAssocID="{316D2A4E-72AC-4D0A-8982-839181035107}" presName="arrowAndChildren" presStyleCnt="0"/>
      <dgm:spPr/>
    </dgm:pt>
    <dgm:pt modelId="{008A561C-54B5-420A-836F-F10A97111093}" type="pres">
      <dgm:prSet presAssocID="{316D2A4E-72AC-4D0A-8982-839181035107}" presName="parentTextArrow" presStyleLbl="node1" presStyleIdx="2" presStyleCnt="7"/>
      <dgm:spPr/>
    </dgm:pt>
    <dgm:pt modelId="{12129DCF-33A3-4F32-B51B-B8FF1828052F}" type="pres">
      <dgm:prSet presAssocID="{A6C6BDBE-9DB7-40B4-9A53-EF28B49B2422}" presName="sp" presStyleCnt="0"/>
      <dgm:spPr/>
    </dgm:pt>
    <dgm:pt modelId="{87E37BE9-7EE0-4888-8037-CE0728E17D14}" type="pres">
      <dgm:prSet presAssocID="{F16AC1A0-0203-4AA5-85A8-A6FBA098FB03}" presName="arrowAndChildren" presStyleCnt="0"/>
      <dgm:spPr/>
    </dgm:pt>
    <dgm:pt modelId="{5EB1185B-8932-4565-BC70-F14432DE17D3}" type="pres">
      <dgm:prSet presAssocID="{F16AC1A0-0203-4AA5-85A8-A6FBA098FB03}" presName="parentTextArrow" presStyleLbl="node1" presStyleIdx="3" presStyleCnt="7"/>
      <dgm:spPr/>
    </dgm:pt>
    <dgm:pt modelId="{E88C5F7A-78E0-4EA1-8C6C-33BC488ACCDD}" type="pres">
      <dgm:prSet presAssocID="{311FAA5C-1AD1-42F3-BA7F-4401D5D2F458}" presName="sp" presStyleCnt="0"/>
      <dgm:spPr/>
    </dgm:pt>
    <dgm:pt modelId="{0903F20D-CF2B-4A0E-A504-EF7ADA82DF18}" type="pres">
      <dgm:prSet presAssocID="{50474D9B-6061-42FC-9EB9-B9BF6AF2262D}" presName="arrowAndChildren" presStyleCnt="0"/>
      <dgm:spPr/>
    </dgm:pt>
    <dgm:pt modelId="{685D8D8D-8B14-4827-80A6-60A444DD3D40}" type="pres">
      <dgm:prSet presAssocID="{50474D9B-6061-42FC-9EB9-B9BF6AF2262D}" presName="parentTextArrow" presStyleLbl="node1" presStyleIdx="4" presStyleCnt="7"/>
      <dgm:spPr/>
    </dgm:pt>
    <dgm:pt modelId="{EBD8CCFC-C6FA-4AC2-8257-5D3578BF9407}" type="pres">
      <dgm:prSet presAssocID="{31ADE789-995D-435D-B1D2-2CF5EB75E873}" presName="sp" presStyleCnt="0"/>
      <dgm:spPr/>
    </dgm:pt>
    <dgm:pt modelId="{5D8AFAE4-62FC-4B28-8504-57ACE9C8FB5C}" type="pres">
      <dgm:prSet presAssocID="{CA9740A7-3978-4338-BD4B-13DD70D86BB8}" presName="arrowAndChildren" presStyleCnt="0"/>
      <dgm:spPr/>
    </dgm:pt>
    <dgm:pt modelId="{80A4F482-851E-4493-8C97-C2A78714C376}" type="pres">
      <dgm:prSet presAssocID="{CA9740A7-3978-4338-BD4B-13DD70D86BB8}" presName="parentTextArrow" presStyleLbl="node1" presStyleIdx="5" presStyleCnt="7"/>
      <dgm:spPr/>
    </dgm:pt>
    <dgm:pt modelId="{877866FB-2FC6-42AD-A566-B71131C4B79C}" type="pres">
      <dgm:prSet presAssocID="{B80D0E2A-7D05-47DF-BB73-02E4AC593A39}" presName="sp" presStyleCnt="0"/>
      <dgm:spPr/>
    </dgm:pt>
    <dgm:pt modelId="{9AE3D3CB-8C2F-4C58-8D1D-9833F5931384}" type="pres">
      <dgm:prSet presAssocID="{ACCFEDB9-DB54-4B3A-BEFC-BA0865F65BAE}" presName="arrowAndChildren" presStyleCnt="0"/>
      <dgm:spPr/>
    </dgm:pt>
    <dgm:pt modelId="{7130E5FE-53EF-4EE3-9FF2-5DE2D747C58D}" type="pres">
      <dgm:prSet presAssocID="{ACCFEDB9-DB54-4B3A-BEFC-BA0865F65BAE}" presName="parentTextArrow" presStyleLbl="node1" presStyleIdx="6" presStyleCnt="7"/>
      <dgm:spPr/>
    </dgm:pt>
  </dgm:ptLst>
  <dgm:cxnLst>
    <dgm:cxn modelId="{29053F00-A382-4295-BACE-70E1D3C1C932}" type="presOf" srcId="{CE7DF4B1-3049-4C7F-9C3E-C09BDA79A58F}" destId="{B4FF7771-C37C-48A2-B274-6E3AAEFFA2AF}" srcOrd="0" destOrd="0" presId="urn:microsoft.com/office/officeart/2005/8/layout/process4"/>
    <dgm:cxn modelId="{512D8F02-401F-4EC8-8730-1D463A8A43F3}" srcId="{89F040A0-D496-4BD5-928E-93DD33F83392}" destId="{316D2A4E-72AC-4D0A-8982-839181035107}" srcOrd="4" destOrd="0" parTransId="{14DA2C3E-74F9-4740-B270-0A92CFEA8862}" sibTransId="{8A04493E-1D95-4014-AEF2-587852A599CB}"/>
    <dgm:cxn modelId="{6F1F0321-DF93-4635-973F-9086CD890CCF}" type="presOf" srcId="{ACCFEDB9-DB54-4B3A-BEFC-BA0865F65BAE}" destId="{7130E5FE-53EF-4EE3-9FF2-5DE2D747C58D}" srcOrd="0" destOrd="0" presId="urn:microsoft.com/office/officeart/2005/8/layout/process4"/>
    <dgm:cxn modelId="{6D96D134-C981-42D0-AD93-595637E3AE57}" type="presOf" srcId="{316D2A4E-72AC-4D0A-8982-839181035107}" destId="{008A561C-54B5-420A-836F-F10A97111093}" srcOrd="0" destOrd="0" presId="urn:microsoft.com/office/officeart/2005/8/layout/process4"/>
    <dgm:cxn modelId="{C62BEC34-EE12-4AEF-8214-66185E5FB648}" srcId="{89F040A0-D496-4BD5-928E-93DD33F83392}" destId="{50474D9B-6061-42FC-9EB9-B9BF6AF2262D}" srcOrd="2" destOrd="0" parTransId="{93720FAC-F201-4F27-AE81-072503D8CBA3}" sibTransId="{311FAA5C-1AD1-42F3-BA7F-4401D5D2F458}"/>
    <dgm:cxn modelId="{DACE4A36-40CB-4A4E-A3F1-7FC6B85323C1}" type="presOf" srcId="{F16AC1A0-0203-4AA5-85A8-A6FBA098FB03}" destId="{5EB1185B-8932-4565-BC70-F14432DE17D3}" srcOrd="0" destOrd="0" presId="urn:microsoft.com/office/officeart/2005/8/layout/process4"/>
    <dgm:cxn modelId="{8B55503D-07E9-48B4-9AF3-0166E70BB73D}" srcId="{89F040A0-D496-4BD5-928E-93DD33F83392}" destId="{CA9740A7-3978-4338-BD4B-13DD70D86BB8}" srcOrd="1" destOrd="0" parTransId="{D081003E-8693-45AE-9C91-8AEA85CDC71E}" sibTransId="{31ADE789-995D-435D-B1D2-2CF5EB75E873}"/>
    <dgm:cxn modelId="{3146E543-55E4-4873-B302-72ABDB7025E5}" srcId="{89F040A0-D496-4BD5-928E-93DD33F83392}" destId="{ACCFEDB9-DB54-4B3A-BEFC-BA0865F65BAE}" srcOrd="0" destOrd="0" parTransId="{4049F3C3-D615-4DF9-9D4A-78619BDAAEC4}" sibTransId="{B80D0E2A-7D05-47DF-BB73-02E4AC593A39}"/>
    <dgm:cxn modelId="{BB97CF59-EE6A-4C14-8D4B-CDA4C050C41F}" type="presOf" srcId="{50474D9B-6061-42FC-9EB9-B9BF6AF2262D}" destId="{685D8D8D-8B14-4827-80A6-60A444DD3D40}" srcOrd="0" destOrd="0" presId="urn:microsoft.com/office/officeart/2005/8/layout/process4"/>
    <dgm:cxn modelId="{DA229D7C-E0F9-4F1A-825F-13AE8B20B1E0}" srcId="{89F040A0-D496-4BD5-928E-93DD33F83392}" destId="{3645122B-239F-4C82-BAFA-468BDBF63C14}" srcOrd="6" destOrd="0" parTransId="{D10E8B33-AC9E-4E6D-B929-BCD5D965CEB6}" sibTransId="{743F7DA9-A0F3-4867-8EAB-05C696D8D4E7}"/>
    <dgm:cxn modelId="{AB976D8C-490B-4A8E-9897-9F8A800E56DF}" type="presOf" srcId="{CA9740A7-3978-4338-BD4B-13DD70D86BB8}" destId="{80A4F482-851E-4493-8C97-C2A78714C376}" srcOrd="0" destOrd="0" presId="urn:microsoft.com/office/officeart/2005/8/layout/process4"/>
    <dgm:cxn modelId="{2AAF4793-D8CD-4090-887F-2C54B35852E4}" type="presOf" srcId="{89F040A0-D496-4BD5-928E-93DD33F83392}" destId="{CB82D155-B249-40FC-84AA-B2E227E57095}" srcOrd="0" destOrd="0" presId="urn:microsoft.com/office/officeart/2005/8/layout/process4"/>
    <dgm:cxn modelId="{9FCF7696-5E49-41EB-B400-41D0704B01CE}" srcId="{89F040A0-D496-4BD5-928E-93DD33F83392}" destId="{CE7DF4B1-3049-4C7F-9C3E-C09BDA79A58F}" srcOrd="5" destOrd="0" parTransId="{4A47EFAA-1B4D-4096-8B7A-C314BD051279}" sibTransId="{293D661E-B990-45E2-938D-77A277595B11}"/>
    <dgm:cxn modelId="{E02AD5AC-124A-4009-822E-B981E24EFD28}" srcId="{89F040A0-D496-4BD5-928E-93DD33F83392}" destId="{F16AC1A0-0203-4AA5-85A8-A6FBA098FB03}" srcOrd="3" destOrd="0" parTransId="{4F97A0F5-65CA-48DD-9DB7-64EAF3F60C05}" sibTransId="{A6C6BDBE-9DB7-40B4-9A53-EF28B49B2422}"/>
    <dgm:cxn modelId="{7E2453EA-660A-44A6-B004-2EC376C78FA5}" type="presOf" srcId="{3645122B-239F-4C82-BAFA-468BDBF63C14}" destId="{93CC8704-8871-40EC-8CA8-C92968EAFF46}" srcOrd="0" destOrd="0" presId="urn:microsoft.com/office/officeart/2005/8/layout/process4"/>
    <dgm:cxn modelId="{0B31417C-AEB6-483C-8286-543C6B53462B}" type="presParOf" srcId="{CB82D155-B249-40FC-84AA-B2E227E57095}" destId="{0A78CF41-BC77-47F8-BFE2-1F71995BDFE1}" srcOrd="0" destOrd="0" presId="urn:microsoft.com/office/officeart/2005/8/layout/process4"/>
    <dgm:cxn modelId="{F6036E1C-9338-4441-BD2A-257D368F5E38}" type="presParOf" srcId="{0A78CF41-BC77-47F8-BFE2-1F71995BDFE1}" destId="{93CC8704-8871-40EC-8CA8-C92968EAFF46}" srcOrd="0" destOrd="0" presId="urn:microsoft.com/office/officeart/2005/8/layout/process4"/>
    <dgm:cxn modelId="{35F100D3-5B27-49E5-ADD2-789FF96DDD8F}" type="presParOf" srcId="{CB82D155-B249-40FC-84AA-B2E227E57095}" destId="{2D2C14AB-F4F5-42F7-84F1-086ADB630B5A}" srcOrd="1" destOrd="0" presId="urn:microsoft.com/office/officeart/2005/8/layout/process4"/>
    <dgm:cxn modelId="{EB4E3ECC-A380-4CE6-B683-43C8D8A434C2}" type="presParOf" srcId="{CB82D155-B249-40FC-84AA-B2E227E57095}" destId="{966BA3B3-E64B-4985-9A89-7E607529317E}" srcOrd="2" destOrd="0" presId="urn:microsoft.com/office/officeart/2005/8/layout/process4"/>
    <dgm:cxn modelId="{3F8D1389-6DF2-4404-AB9B-BA8051A9415C}" type="presParOf" srcId="{966BA3B3-E64B-4985-9A89-7E607529317E}" destId="{B4FF7771-C37C-48A2-B274-6E3AAEFFA2AF}" srcOrd="0" destOrd="0" presId="urn:microsoft.com/office/officeart/2005/8/layout/process4"/>
    <dgm:cxn modelId="{D25B24BB-F6C2-4F71-A53B-482F105F2C3F}" type="presParOf" srcId="{CB82D155-B249-40FC-84AA-B2E227E57095}" destId="{3BAFF0C3-DC12-4123-9496-25AA3DC66883}" srcOrd="3" destOrd="0" presId="urn:microsoft.com/office/officeart/2005/8/layout/process4"/>
    <dgm:cxn modelId="{2237E4B1-812A-4E53-A1E2-FBF2D13ED559}" type="presParOf" srcId="{CB82D155-B249-40FC-84AA-B2E227E57095}" destId="{24D00247-6FA4-4C0D-A046-F874014572CF}" srcOrd="4" destOrd="0" presId="urn:microsoft.com/office/officeart/2005/8/layout/process4"/>
    <dgm:cxn modelId="{87311875-234B-4EBF-91F3-1D30E17E46C0}" type="presParOf" srcId="{24D00247-6FA4-4C0D-A046-F874014572CF}" destId="{008A561C-54B5-420A-836F-F10A97111093}" srcOrd="0" destOrd="0" presId="urn:microsoft.com/office/officeart/2005/8/layout/process4"/>
    <dgm:cxn modelId="{86E3D3DE-4A7A-425E-BD91-A28D330CE4EF}" type="presParOf" srcId="{CB82D155-B249-40FC-84AA-B2E227E57095}" destId="{12129DCF-33A3-4F32-B51B-B8FF1828052F}" srcOrd="5" destOrd="0" presId="urn:microsoft.com/office/officeart/2005/8/layout/process4"/>
    <dgm:cxn modelId="{24E4E271-F466-4F76-A1E7-045E75A5F917}" type="presParOf" srcId="{CB82D155-B249-40FC-84AA-B2E227E57095}" destId="{87E37BE9-7EE0-4888-8037-CE0728E17D14}" srcOrd="6" destOrd="0" presId="urn:microsoft.com/office/officeart/2005/8/layout/process4"/>
    <dgm:cxn modelId="{B9762E75-DF97-40D1-A50E-511C641A5E61}" type="presParOf" srcId="{87E37BE9-7EE0-4888-8037-CE0728E17D14}" destId="{5EB1185B-8932-4565-BC70-F14432DE17D3}" srcOrd="0" destOrd="0" presId="urn:microsoft.com/office/officeart/2005/8/layout/process4"/>
    <dgm:cxn modelId="{2D005479-6430-4A3F-8139-A7E67186C34F}" type="presParOf" srcId="{CB82D155-B249-40FC-84AA-B2E227E57095}" destId="{E88C5F7A-78E0-4EA1-8C6C-33BC488ACCDD}" srcOrd="7" destOrd="0" presId="urn:microsoft.com/office/officeart/2005/8/layout/process4"/>
    <dgm:cxn modelId="{3414F2BE-0D9A-4565-931A-B41B1A2C9E9A}" type="presParOf" srcId="{CB82D155-B249-40FC-84AA-B2E227E57095}" destId="{0903F20D-CF2B-4A0E-A504-EF7ADA82DF18}" srcOrd="8" destOrd="0" presId="urn:microsoft.com/office/officeart/2005/8/layout/process4"/>
    <dgm:cxn modelId="{8B43040B-41CA-47AB-9A88-E1FA5F3BCFC8}" type="presParOf" srcId="{0903F20D-CF2B-4A0E-A504-EF7ADA82DF18}" destId="{685D8D8D-8B14-4827-80A6-60A444DD3D40}" srcOrd="0" destOrd="0" presId="urn:microsoft.com/office/officeart/2005/8/layout/process4"/>
    <dgm:cxn modelId="{B8BEBB64-EF79-447E-832E-AE1D8B7FA5D8}" type="presParOf" srcId="{CB82D155-B249-40FC-84AA-B2E227E57095}" destId="{EBD8CCFC-C6FA-4AC2-8257-5D3578BF9407}" srcOrd="9" destOrd="0" presId="urn:microsoft.com/office/officeart/2005/8/layout/process4"/>
    <dgm:cxn modelId="{656551D1-4D5A-42A0-AB5A-35EF1D75A10C}" type="presParOf" srcId="{CB82D155-B249-40FC-84AA-B2E227E57095}" destId="{5D8AFAE4-62FC-4B28-8504-57ACE9C8FB5C}" srcOrd="10" destOrd="0" presId="urn:microsoft.com/office/officeart/2005/8/layout/process4"/>
    <dgm:cxn modelId="{359E24A4-AD91-4D2E-BAD1-CE425E91B15A}" type="presParOf" srcId="{5D8AFAE4-62FC-4B28-8504-57ACE9C8FB5C}" destId="{80A4F482-851E-4493-8C97-C2A78714C376}" srcOrd="0" destOrd="0" presId="urn:microsoft.com/office/officeart/2005/8/layout/process4"/>
    <dgm:cxn modelId="{E216633B-39EB-41B7-A603-FE5A4691B686}" type="presParOf" srcId="{CB82D155-B249-40FC-84AA-B2E227E57095}" destId="{877866FB-2FC6-42AD-A566-B71131C4B79C}" srcOrd="11" destOrd="0" presId="urn:microsoft.com/office/officeart/2005/8/layout/process4"/>
    <dgm:cxn modelId="{BA8621E5-1C99-4A46-B4FF-60D31598DEB1}" type="presParOf" srcId="{CB82D155-B249-40FC-84AA-B2E227E57095}" destId="{9AE3D3CB-8C2F-4C58-8D1D-9833F5931384}" srcOrd="12" destOrd="0" presId="urn:microsoft.com/office/officeart/2005/8/layout/process4"/>
    <dgm:cxn modelId="{C404BD8F-50C0-46BC-A701-E6D548335735}" type="presParOf" srcId="{9AE3D3CB-8C2F-4C58-8D1D-9833F5931384}" destId="{7130E5FE-53EF-4EE3-9FF2-5DE2D747C58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10826F-7D00-4B03-8479-CDDB7B4AF7AF}"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1E58E803-0A95-4EEA-87EB-FB93365BA7B3}">
      <dgm:prSet/>
      <dgm:spPr/>
      <dgm:t>
        <a:bodyPr/>
        <a:lstStyle/>
        <a:p>
          <a:pPr rtl="0"/>
          <a:r>
            <a:rPr lang="en-US" dirty="0"/>
            <a:t>CLABSI:</a:t>
          </a:r>
          <a:r>
            <a:rPr lang="en-US" dirty="0">
              <a:latin typeface="Gill Sans MT" panose="020B0502020104020203"/>
            </a:rPr>
            <a:t> 0</a:t>
          </a:r>
          <a:r>
            <a:rPr lang="en-US" dirty="0"/>
            <a:t> for 2026</a:t>
          </a:r>
        </a:p>
      </dgm:t>
    </dgm:pt>
    <dgm:pt modelId="{3A0A8831-98CE-46B7-B171-ABA540AA632F}" type="parTrans" cxnId="{4CC7A1B4-2994-49A5-99BD-6222826533BB}">
      <dgm:prSet/>
      <dgm:spPr/>
      <dgm:t>
        <a:bodyPr/>
        <a:lstStyle/>
        <a:p>
          <a:endParaRPr lang="en-US"/>
        </a:p>
      </dgm:t>
    </dgm:pt>
    <dgm:pt modelId="{C67E6119-850D-4DDB-AE22-AC4076B2B83A}" type="sibTrans" cxnId="{4CC7A1B4-2994-49A5-99BD-6222826533BB}">
      <dgm:prSet/>
      <dgm:spPr/>
      <dgm:t>
        <a:bodyPr/>
        <a:lstStyle/>
        <a:p>
          <a:endParaRPr lang="en-US"/>
        </a:p>
      </dgm:t>
    </dgm:pt>
    <dgm:pt modelId="{0AD87CDF-6E04-4CBB-9137-0953239C55AF}">
      <dgm:prSet/>
      <dgm:spPr/>
      <dgm:t>
        <a:bodyPr/>
        <a:lstStyle/>
        <a:p>
          <a:pPr rtl="0"/>
          <a:r>
            <a:rPr lang="en-US" dirty="0"/>
            <a:t>CAUTI:</a:t>
          </a:r>
          <a:r>
            <a:rPr lang="en-US" dirty="0">
              <a:latin typeface="Gill Sans MT" panose="020B0502020104020203"/>
            </a:rPr>
            <a:t> 0</a:t>
          </a:r>
          <a:r>
            <a:rPr lang="en-US" dirty="0"/>
            <a:t> for 2026</a:t>
          </a:r>
          <a:endParaRPr lang="en-US" dirty="0">
            <a:latin typeface="Gill Sans MT" panose="020B0502020104020203"/>
          </a:endParaRPr>
        </a:p>
      </dgm:t>
    </dgm:pt>
    <dgm:pt modelId="{616264CD-95B3-4BA5-8E3E-A8CABA00FCC2}" type="parTrans" cxnId="{03BC37B5-65F7-46C8-BD4D-096D4FAA70CE}">
      <dgm:prSet/>
      <dgm:spPr/>
      <dgm:t>
        <a:bodyPr/>
        <a:lstStyle/>
        <a:p>
          <a:endParaRPr lang="en-US"/>
        </a:p>
      </dgm:t>
    </dgm:pt>
    <dgm:pt modelId="{D7410A8E-C051-4448-BC13-B4F254284AC3}" type="sibTrans" cxnId="{03BC37B5-65F7-46C8-BD4D-096D4FAA70CE}">
      <dgm:prSet/>
      <dgm:spPr/>
      <dgm:t>
        <a:bodyPr/>
        <a:lstStyle/>
        <a:p>
          <a:endParaRPr lang="en-US"/>
        </a:p>
      </dgm:t>
    </dgm:pt>
    <dgm:pt modelId="{0F61679B-D284-4A91-9332-FE8137634BD1}">
      <dgm:prSet/>
      <dgm:spPr/>
      <dgm:t>
        <a:bodyPr/>
        <a:lstStyle/>
        <a:p>
          <a:r>
            <a:rPr lang="en-US" dirty="0">
              <a:latin typeface="Gill Sans MT" panose="020B0502020104020203"/>
            </a:rPr>
            <a:t>UE: 2 for 2026</a:t>
          </a:r>
        </a:p>
      </dgm:t>
    </dgm:pt>
    <dgm:pt modelId="{DC9F7677-EB9F-43EE-986E-EE8646C9CA0C}" type="parTrans" cxnId="{AFCD5309-A122-43FE-9556-8BAD825DF832}">
      <dgm:prSet/>
      <dgm:spPr/>
      <dgm:t>
        <a:bodyPr/>
        <a:lstStyle/>
        <a:p>
          <a:endParaRPr lang="en-US"/>
        </a:p>
      </dgm:t>
    </dgm:pt>
    <dgm:pt modelId="{4F475D55-F948-43BD-B5BE-8E857416B438}" type="sibTrans" cxnId="{AFCD5309-A122-43FE-9556-8BAD825DF832}">
      <dgm:prSet/>
      <dgm:spPr/>
      <dgm:t>
        <a:bodyPr/>
        <a:lstStyle/>
        <a:p>
          <a:endParaRPr lang="en-US"/>
        </a:p>
      </dgm:t>
    </dgm:pt>
    <dgm:pt modelId="{0D386450-C40F-40F3-ABD6-CC6D52CA11F1}">
      <dgm:prSet/>
      <dgm:spPr/>
      <dgm:t>
        <a:bodyPr/>
        <a:lstStyle/>
        <a:p>
          <a:r>
            <a:rPr lang="en-US" dirty="0">
              <a:latin typeface="Gill Sans MT" panose="020B0502020104020203"/>
            </a:rPr>
            <a:t>UD: 3 for 2026</a:t>
          </a:r>
        </a:p>
      </dgm:t>
    </dgm:pt>
    <dgm:pt modelId="{D0277701-2072-4460-A5AA-E77F8760CC32}" type="parTrans" cxnId="{CFB56AF3-89E7-43DB-906B-8300D3F5F7AF}">
      <dgm:prSet/>
      <dgm:spPr/>
      <dgm:t>
        <a:bodyPr/>
        <a:lstStyle/>
        <a:p>
          <a:endParaRPr lang="en-US"/>
        </a:p>
      </dgm:t>
    </dgm:pt>
    <dgm:pt modelId="{DFE44135-5DA9-483F-8A55-63F335CD24E2}" type="sibTrans" cxnId="{CFB56AF3-89E7-43DB-906B-8300D3F5F7AF}">
      <dgm:prSet/>
      <dgm:spPr/>
      <dgm:t>
        <a:bodyPr/>
        <a:lstStyle/>
        <a:p>
          <a:endParaRPr lang="en-US"/>
        </a:p>
      </dgm:t>
    </dgm:pt>
    <dgm:pt modelId="{85B0D06C-7AA0-4A27-A2F6-B72E02ABE19C}">
      <dgm:prSet/>
      <dgm:spPr/>
      <dgm:t>
        <a:bodyPr/>
        <a:lstStyle/>
        <a:p>
          <a:r>
            <a:rPr lang="en-US" dirty="0">
              <a:latin typeface="Gill Sans MT" panose="020B0502020104020203"/>
            </a:rPr>
            <a:t>HAPI (all stages): 15 for 2026</a:t>
          </a:r>
        </a:p>
      </dgm:t>
    </dgm:pt>
    <dgm:pt modelId="{62983494-3D01-46A6-AFF1-E6BC7D5B37E4}" type="parTrans" cxnId="{AA2C298C-CE1E-4C3D-93E2-AFD912807FF0}">
      <dgm:prSet/>
      <dgm:spPr/>
      <dgm:t>
        <a:bodyPr/>
        <a:lstStyle/>
        <a:p>
          <a:endParaRPr lang="en-US"/>
        </a:p>
      </dgm:t>
    </dgm:pt>
    <dgm:pt modelId="{FF7E16FC-8639-4BA3-BAEF-AFC6AF8EE3E6}" type="sibTrans" cxnId="{AA2C298C-CE1E-4C3D-93E2-AFD912807FF0}">
      <dgm:prSet/>
      <dgm:spPr/>
      <dgm:t>
        <a:bodyPr/>
        <a:lstStyle/>
        <a:p>
          <a:endParaRPr lang="en-US"/>
        </a:p>
      </dgm:t>
    </dgm:pt>
    <dgm:pt modelId="{B7B080AF-C5EA-4F5D-991E-1C555053DF80}">
      <dgm:prSet phldrT="[Text]" phldr="0"/>
      <dgm:spPr/>
      <dgm:t>
        <a:bodyPr/>
        <a:lstStyle/>
        <a:p>
          <a:r>
            <a:rPr lang="en-US" dirty="0"/>
            <a:t>Falls: 3 for 2026</a:t>
          </a:r>
        </a:p>
      </dgm:t>
    </dgm:pt>
    <dgm:pt modelId="{0F690358-A7AC-4F05-AE1C-669D5AD1E690}" type="parTrans" cxnId="{1A74C1B9-FAD2-4EE3-B02E-8BDE99C33F90}">
      <dgm:prSet/>
      <dgm:spPr/>
      <dgm:t>
        <a:bodyPr/>
        <a:lstStyle/>
        <a:p>
          <a:endParaRPr lang="en-US"/>
        </a:p>
      </dgm:t>
    </dgm:pt>
    <dgm:pt modelId="{433B3E0E-7AC2-49D2-90CE-4E835357CB53}" type="sibTrans" cxnId="{1A74C1B9-FAD2-4EE3-B02E-8BDE99C33F90}">
      <dgm:prSet/>
      <dgm:spPr/>
      <dgm:t>
        <a:bodyPr/>
        <a:lstStyle/>
        <a:p>
          <a:endParaRPr lang="en-US"/>
        </a:p>
      </dgm:t>
    </dgm:pt>
    <dgm:pt modelId="{50C2661A-D9EC-4D45-A634-FEEFF3610FCE}" type="pres">
      <dgm:prSet presAssocID="{D810826F-7D00-4B03-8479-CDDB7B4AF7AF}" presName="linear" presStyleCnt="0">
        <dgm:presLayoutVars>
          <dgm:dir/>
          <dgm:animLvl val="lvl"/>
          <dgm:resizeHandles val="exact"/>
        </dgm:presLayoutVars>
      </dgm:prSet>
      <dgm:spPr/>
    </dgm:pt>
    <dgm:pt modelId="{4E36EFA2-82FF-459D-992C-8BF2064EAF4F}" type="pres">
      <dgm:prSet presAssocID="{1E58E803-0A95-4EEA-87EB-FB93365BA7B3}" presName="parentLin" presStyleCnt="0"/>
      <dgm:spPr/>
    </dgm:pt>
    <dgm:pt modelId="{B8F0EA4C-5F7C-4F39-95F5-BAEF5F66E57C}" type="pres">
      <dgm:prSet presAssocID="{1E58E803-0A95-4EEA-87EB-FB93365BA7B3}" presName="parentLeftMargin" presStyleLbl="node1" presStyleIdx="0" presStyleCnt="6"/>
      <dgm:spPr/>
    </dgm:pt>
    <dgm:pt modelId="{06C8FFAE-1CB8-48AF-A991-597D598E4A28}" type="pres">
      <dgm:prSet presAssocID="{1E58E803-0A95-4EEA-87EB-FB93365BA7B3}" presName="parentText" presStyleLbl="node1" presStyleIdx="0" presStyleCnt="6">
        <dgm:presLayoutVars>
          <dgm:chMax val="0"/>
          <dgm:bulletEnabled val="1"/>
        </dgm:presLayoutVars>
      </dgm:prSet>
      <dgm:spPr/>
    </dgm:pt>
    <dgm:pt modelId="{04E82EA4-F0EF-4B9B-B3EE-E8C5A1E735E4}" type="pres">
      <dgm:prSet presAssocID="{1E58E803-0A95-4EEA-87EB-FB93365BA7B3}" presName="negativeSpace" presStyleCnt="0"/>
      <dgm:spPr/>
    </dgm:pt>
    <dgm:pt modelId="{003220EB-8DF9-4FA3-AF2D-D3F0C452501F}" type="pres">
      <dgm:prSet presAssocID="{1E58E803-0A95-4EEA-87EB-FB93365BA7B3}" presName="childText" presStyleLbl="conFgAcc1" presStyleIdx="0" presStyleCnt="6">
        <dgm:presLayoutVars>
          <dgm:bulletEnabled val="1"/>
        </dgm:presLayoutVars>
      </dgm:prSet>
      <dgm:spPr/>
    </dgm:pt>
    <dgm:pt modelId="{BDA4E2CB-EB84-451D-A965-2667DF9018B8}" type="pres">
      <dgm:prSet presAssocID="{C67E6119-850D-4DDB-AE22-AC4076B2B83A}" presName="spaceBetweenRectangles" presStyleCnt="0"/>
      <dgm:spPr/>
    </dgm:pt>
    <dgm:pt modelId="{A4B4F50A-DC61-453D-828B-A500F8C56AA4}" type="pres">
      <dgm:prSet presAssocID="{0AD87CDF-6E04-4CBB-9137-0953239C55AF}" presName="parentLin" presStyleCnt="0"/>
      <dgm:spPr/>
    </dgm:pt>
    <dgm:pt modelId="{F96B6F8F-CF61-4C94-A976-71BA67F05120}" type="pres">
      <dgm:prSet presAssocID="{0AD87CDF-6E04-4CBB-9137-0953239C55AF}" presName="parentLeftMargin" presStyleLbl="node1" presStyleIdx="0" presStyleCnt="6"/>
      <dgm:spPr/>
    </dgm:pt>
    <dgm:pt modelId="{BCCB34D6-EFDF-48D2-A698-660892364FCC}" type="pres">
      <dgm:prSet presAssocID="{0AD87CDF-6E04-4CBB-9137-0953239C55AF}" presName="parentText" presStyleLbl="node1" presStyleIdx="1" presStyleCnt="6">
        <dgm:presLayoutVars>
          <dgm:chMax val="0"/>
          <dgm:bulletEnabled val="1"/>
        </dgm:presLayoutVars>
      </dgm:prSet>
      <dgm:spPr/>
    </dgm:pt>
    <dgm:pt modelId="{C4FCD106-B3B0-4EEE-9D58-F4DA3AF5FC10}" type="pres">
      <dgm:prSet presAssocID="{0AD87CDF-6E04-4CBB-9137-0953239C55AF}" presName="negativeSpace" presStyleCnt="0"/>
      <dgm:spPr/>
    </dgm:pt>
    <dgm:pt modelId="{51003E88-53F7-47ED-93A0-B460D4DDEF75}" type="pres">
      <dgm:prSet presAssocID="{0AD87CDF-6E04-4CBB-9137-0953239C55AF}" presName="childText" presStyleLbl="conFgAcc1" presStyleIdx="1" presStyleCnt="6">
        <dgm:presLayoutVars>
          <dgm:bulletEnabled val="1"/>
        </dgm:presLayoutVars>
      </dgm:prSet>
      <dgm:spPr/>
    </dgm:pt>
    <dgm:pt modelId="{C9CD4381-D64F-4C70-A573-3BC1E5BF0D32}" type="pres">
      <dgm:prSet presAssocID="{D7410A8E-C051-4448-BC13-B4F254284AC3}" presName="spaceBetweenRectangles" presStyleCnt="0"/>
      <dgm:spPr/>
    </dgm:pt>
    <dgm:pt modelId="{269DFDF0-C6D0-4101-9DC8-F95C8223F539}" type="pres">
      <dgm:prSet presAssocID="{0F61679B-D284-4A91-9332-FE8137634BD1}" presName="parentLin" presStyleCnt="0"/>
      <dgm:spPr/>
    </dgm:pt>
    <dgm:pt modelId="{097BDC14-DB3D-4AEF-92BA-577BE2C00AF0}" type="pres">
      <dgm:prSet presAssocID="{0F61679B-D284-4A91-9332-FE8137634BD1}" presName="parentLeftMargin" presStyleLbl="node1" presStyleIdx="1" presStyleCnt="6"/>
      <dgm:spPr/>
    </dgm:pt>
    <dgm:pt modelId="{41EC8E9B-6217-497B-A07E-EF995ED9E268}" type="pres">
      <dgm:prSet presAssocID="{0F61679B-D284-4A91-9332-FE8137634BD1}" presName="parentText" presStyleLbl="node1" presStyleIdx="2" presStyleCnt="6">
        <dgm:presLayoutVars>
          <dgm:chMax val="0"/>
          <dgm:bulletEnabled val="1"/>
        </dgm:presLayoutVars>
      </dgm:prSet>
      <dgm:spPr/>
    </dgm:pt>
    <dgm:pt modelId="{0164383D-8FEF-404E-9D7B-020D61FD16F0}" type="pres">
      <dgm:prSet presAssocID="{0F61679B-D284-4A91-9332-FE8137634BD1}" presName="negativeSpace" presStyleCnt="0"/>
      <dgm:spPr/>
    </dgm:pt>
    <dgm:pt modelId="{3203BE49-E4BF-4B64-B3DB-D69896CA4535}" type="pres">
      <dgm:prSet presAssocID="{0F61679B-D284-4A91-9332-FE8137634BD1}" presName="childText" presStyleLbl="conFgAcc1" presStyleIdx="2" presStyleCnt="6">
        <dgm:presLayoutVars>
          <dgm:bulletEnabled val="1"/>
        </dgm:presLayoutVars>
      </dgm:prSet>
      <dgm:spPr/>
    </dgm:pt>
    <dgm:pt modelId="{5F6221A6-5B16-4D79-A6A8-18E801030EA7}" type="pres">
      <dgm:prSet presAssocID="{4F475D55-F948-43BD-B5BE-8E857416B438}" presName="spaceBetweenRectangles" presStyleCnt="0"/>
      <dgm:spPr/>
    </dgm:pt>
    <dgm:pt modelId="{4326675F-C5C0-4C49-966E-B902EE756F6A}" type="pres">
      <dgm:prSet presAssocID="{0D386450-C40F-40F3-ABD6-CC6D52CA11F1}" presName="parentLin" presStyleCnt="0"/>
      <dgm:spPr/>
    </dgm:pt>
    <dgm:pt modelId="{DDC14689-2E90-41DB-8092-4B34A5C469F8}" type="pres">
      <dgm:prSet presAssocID="{0D386450-C40F-40F3-ABD6-CC6D52CA11F1}" presName="parentLeftMargin" presStyleLbl="node1" presStyleIdx="2" presStyleCnt="6"/>
      <dgm:spPr/>
    </dgm:pt>
    <dgm:pt modelId="{3F8DDB65-C5AD-4DD4-8967-8FCAA4109D0A}" type="pres">
      <dgm:prSet presAssocID="{0D386450-C40F-40F3-ABD6-CC6D52CA11F1}" presName="parentText" presStyleLbl="node1" presStyleIdx="3" presStyleCnt="6">
        <dgm:presLayoutVars>
          <dgm:chMax val="0"/>
          <dgm:bulletEnabled val="1"/>
        </dgm:presLayoutVars>
      </dgm:prSet>
      <dgm:spPr/>
    </dgm:pt>
    <dgm:pt modelId="{B7175085-8BDF-4043-BEE7-98AB303E5F8F}" type="pres">
      <dgm:prSet presAssocID="{0D386450-C40F-40F3-ABD6-CC6D52CA11F1}" presName="negativeSpace" presStyleCnt="0"/>
      <dgm:spPr/>
    </dgm:pt>
    <dgm:pt modelId="{F4B46662-1E7E-4029-BEC6-A831BDEEB9D7}" type="pres">
      <dgm:prSet presAssocID="{0D386450-C40F-40F3-ABD6-CC6D52CA11F1}" presName="childText" presStyleLbl="conFgAcc1" presStyleIdx="3" presStyleCnt="6">
        <dgm:presLayoutVars>
          <dgm:bulletEnabled val="1"/>
        </dgm:presLayoutVars>
      </dgm:prSet>
      <dgm:spPr/>
    </dgm:pt>
    <dgm:pt modelId="{E95A55CD-3E91-4AFA-AAA4-E6B6436031C3}" type="pres">
      <dgm:prSet presAssocID="{DFE44135-5DA9-483F-8A55-63F335CD24E2}" presName="spaceBetweenRectangles" presStyleCnt="0"/>
      <dgm:spPr/>
    </dgm:pt>
    <dgm:pt modelId="{F41930FB-BE0A-49DD-837C-0C8BEF96EBA9}" type="pres">
      <dgm:prSet presAssocID="{85B0D06C-7AA0-4A27-A2F6-B72E02ABE19C}" presName="parentLin" presStyleCnt="0"/>
      <dgm:spPr/>
    </dgm:pt>
    <dgm:pt modelId="{D55F3A4B-154F-4A68-9620-6BB250B12F2B}" type="pres">
      <dgm:prSet presAssocID="{85B0D06C-7AA0-4A27-A2F6-B72E02ABE19C}" presName="parentLeftMargin" presStyleLbl="node1" presStyleIdx="3" presStyleCnt="6"/>
      <dgm:spPr/>
    </dgm:pt>
    <dgm:pt modelId="{2E83CAE7-111D-4D99-AFD4-C3662D5C0292}" type="pres">
      <dgm:prSet presAssocID="{85B0D06C-7AA0-4A27-A2F6-B72E02ABE19C}" presName="parentText" presStyleLbl="node1" presStyleIdx="4" presStyleCnt="6">
        <dgm:presLayoutVars>
          <dgm:chMax val="0"/>
          <dgm:bulletEnabled val="1"/>
        </dgm:presLayoutVars>
      </dgm:prSet>
      <dgm:spPr/>
    </dgm:pt>
    <dgm:pt modelId="{BEE8C135-497D-48F2-A3EB-8369F7B4915E}" type="pres">
      <dgm:prSet presAssocID="{85B0D06C-7AA0-4A27-A2F6-B72E02ABE19C}" presName="negativeSpace" presStyleCnt="0"/>
      <dgm:spPr/>
    </dgm:pt>
    <dgm:pt modelId="{938C3279-8CB8-4A52-B613-D190BD585F88}" type="pres">
      <dgm:prSet presAssocID="{85B0D06C-7AA0-4A27-A2F6-B72E02ABE19C}" presName="childText" presStyleLbl="conFgAcc1" presStyleIdx="4" presStyleCnt="6">
        <dgm:presLayoutVars>
          <dgm:bulletEnabled val="1"/>
        </dgm:presLayoutVars>
      </dgm:prSet>
      <dgm:spPr/>
    </dgm:pt>
    <dgm:pt modelId="{45373F9A-0B9B-4AF0-BAB8-A90BA9F157C7}" type="pres">
      <dgm:prSet presAssocID="{FF7E16FC-8639-4BA3-BAEF-AFC6AF8EE3E6}" presName="spaceBetweenRectangles" presStyleCnt="0"/>
      <dgm:spPr/>
    </dgm:pt>
    <dgm:pt modelId="{0CF97903-3EFC-4277-88FC-B7DB08332A04}" type="pres">
      <dgm:prSet presAssocID="{B7B080AF-C5EA-4F5D-991E-1C555053DF80}" presName="parentLin" presStyleCnt="0"/>
      <dgm:spPr/>
    </dgm:pt>
    <dgm:pt modelId="{CE45555E-C66C-4D30-A56F-11E045AA4D92}" type="pres">
      <dgm:prSet presAssocID="{B7B080AF-C5EA-4F5D-991E-1C555053DF80}" presName="parentLeftMargin" presStyleLbl="node1" presStyleIdx="4" presStyleCnt="6"/>
      <dgm:spPr/>
    </dgm:pt>
    <dgm:pt modelId="{0E6C1FFE-372F-40B3-9D77-9E6218B7C329}" type="pres">
      <dgm:prSet presAssocID="{B7B080AF-C5EA-4F5D-991E-1C555053DF80}" presName="parentText" presStyleLbl="node1" presStyleIdx="5" presStyleCnt="6">
        <dgm:presLayoutVars>
          <dgm:chMax val="0"/>
          <dgm:bulletEnabled val="1"/>
        </dgm:presLayoutVars>
      </dgm:prSet>
      <dgm:spPr/>
    </dgm:pt>
    <dgm:pt modelId="{A2537694-B053-471C-8C5D-9826A88917EB}" type="pres">
      <dgm:prSet presAssocID="{B7B080AF-C5EA-4F5D-991E-1C555053DF80}" presName="negativeSpace" presStyleCnt="0"/>
      <dgm:spPr/>
    </dgm:pt>
    <dgm:pt modelId="{CD3DEEC3-7910-43CA-8B77-C35802D2BE5F}" type="pres">
      <dgm:prSet presAssocID="{B7B080AF-C5EA-4F5D-991E-1C555053DF80}" presName="childText" presStyleLbl="conFgAcc1" presStyleIdx="5" presStyleCnt="6">
        <dgm:presLayoutVars>
          <dgm:bulletEnabled val="1"/>
        </dgm:presLayoutVars>
      </dgm:prSet>
      <dgm:spPr/>
    </dgm:pt>
  </dgm:ptLst>
  <dgm:cxnLst>
    <dgm:cxn modelId="{AFCD5309-A122-43FE-9556-8BAD825DF832}" srcId="{D810826F-7D00-4B03-8479-CDDB7B4AF7AF}" destId="{0F61679B-D284-4A91-9332-FE8137634BD1}" srcOrd="2" destOrd="0" parTransId="{DC9F7677-EB9F-43EE-986E-EE8646C9CA0C}" sibTransId="{4F475D55-F948-43BD-B5BE-8E857416B438}"/>
    <dgm:cxn modelId="{F1B1120C-6777-4D4F-9AFE-9DF8CBA280BD}" type="presOf" srcId="{1E58E803-0A95-4EEA-87EB-FB93365BA7B3}" destId="{06C8FFAE-1CB8-48AF-A991-597D598E4A28}" srcOrd="1" destOrd="0" presId="urn:microsoft.com/office/officeart/2005/8/layout/list1"/>
    <dgm:cxn modelId="{FF19F425-998F-4C79-8449-59C024C3BF4E}" type="presOf" srcId="{B7B080AF-C5EA-4F5D-991E-1C555053DF80}" destId="{CE45555E-C66C-4D30-A56F-11E045AA4D92}" srcOrd="0" destOrd="0" presId="urn:microsoft.com/office/officeart/2005/8/layout/list1"/>
    <dgm:cxn modelId="{352D933A-53CA-4440-9C0F-864025C79D19}" type="presOf" srcId="{0AD87CDF-6E04-4CBB-9137-0953239C55AF}" destId="{BCCB34D6-EFDF-48D2-A698-660892364FCC}" srcOrd="1" destOrd="0" presId="urn:microsoft.com/office/officeart/2005/8/layout/list1"/>
    <dgm:cxn modelId="{7EC1C260-8D59-448F-980D-43E4CF13C56F}" type="presOf" srcId="{0D386450-C40F-40F3-ABD6-CC6D52CA11F1}" destId="{3F8DDB65-C5AD-4DD4-8967-8FCAA4109D0A}" srcOrd="1" destOrd="0" presId="urn:microsoft.com/office/officeart/2005/8/layout/list1"/>
    <dgm:cxn modelId="{1F165662-2E76-43C1-A336-B1DDD7038A35}" type="presOf" srcId="{0F61679B-D284-4A91-9332-FE8137634BD1}" destId="{41EC8E9B-6217-497B-A07E-EF995ED9E268}" srcOrd="1" destOrd="0" presId="urn:microsoft.com/office/officeart/2005/8/layout/list1"/>
    <dgm:cxn modelId="{DF6B416A-A18F-4A40-A893-0E341E371591}" type="presOf" srcId="{1E58E803-0A95-4EEA-87EB-FB93365BA7B3}" destId="{B8F0EA4C-5F7C-4F39-95F5-BAEF5F66E57C}" srcOrd="0" destOrd="0" presId="urn:microsoft.com/office/officeart/2005/8/layout/list1"/>
    <dgm:cxn modelId="{CFB7B653-CBDE-4D84-902C-200BD356452A}" type="presOf" srcId="{85B0D06C-7AA0-4A27-A2F6-B72E02ABE19C}" destId="{D55F3A4B-154F-4A68-9620-6BB250B12F2B}" srcOrd="0" destOrd="0" presId="urn:microsoft.com/office/officeart/2005/8/layout/list1"/>
    <dgm:cxn modelId="{238F8957-B22F-431D-8FF0-CABEC48C4E25}" type="presOf" srcId="{85B0D06C-7AA0-4A27-A2F6-B72E02ABE19C}" destId="{2E83CAE7-111D-4D99-AFD4-C3662D5C0292}" srcOrd="1" destOrd="0" presId="urn:microsoft.com/office/officeart/2005/8/layout/list1"/>
    <dgm:cxn modelId="{AA2C298C-CE1E-4C3D-93E2-AFD912807FF0}" srcId="{D810826F-7D00-4B03-8479-CDDB7B4AF7AF}" destId="{85B0D06C-7AA0-4A27-A2F6-B72E02ABE19C}" srcOrd="4" destOrd="0" parTransId="{62983494-3D01-46A6-AFF1-E6BC7D5B37E4}" sibTransId="{FF7E16FC-8639-4BA3-BAEF-AFC6AF8EE3E6}"/>
    <dgm:cxn modelId="{4CC7A1B4-2994-49A5-99BD-6222826533BB}" srcId="{D810826F-7D00-4B03-8479-CDDB7B4AF7AF}" destId="{1E58E803-0A95-4EEA-87EB-FB93365BA7B3}" srcOrd="0" destOrd="0" parTransId="{3A0A8831-98CE-46B7-B171-ABA540AA632F}" sibTransId="{C67E6119-850D-4DDB-AE22-AC4076B2B83A}"/>
    <dgm:cxn modelId="{03BC37B5-65F7-46C8-BD4D-096D4FAA70CE}" srcId="{D810826F-7D00-4B03-8479-CDDB7B4AF7AF}" destId="{0AD87CDF-6E04-4CBB-9137-0953239C55AF}" srcOrd="1" destOrd="0" parTransId="{616264CD-95B3-4BA5-8E3E-A8CABA00FCC2}" sibTransId="{D7410A8E-C051-4448-BC13-B4F254284AC3}"/>
    <dgm:cxn modelId="{1A74C1B9-FAD2-4EE3-B02E-8BDE99C33F90}" srcId="{D810826F-7D00-4B03-8479-CDDB7B4AF7AF}" destId="{B7B080AF-C5EA-4F5D-991E-1C555053DF80}" srcOrd="5" destOrd="0" parTransId="{0F690358-A7AC-4F05-AE1C-669D5AD1E690}" sibTransId="{433B3E0E-7AC2-49D2-90CE-4E835357CB53}"/>
    <dgm:cxn modelId="{40B858C4-009A-4D40-8B02-D7BF9EA7D8E5}" type="presOf" srcId="{B7B080AF-C5EA-4F5D-991E-1C555053DF80}" destId="{0E6C1FFE-372F-40B3-9D77-9E6218B7C329}" srcOrd="1" destOrd="0" presId="urn:microsoft.com/office/officeart/2005/8/layout/list1"/>
    <dgm:cxn modelId="{0E32FCD4-E112-40DF-8CC6-590A67B87C1B}" type="presOf" srcId="{0AD87CDF-6E04-4CBB-9137-0953239C55AF}" destId="{F96B6F8F-CF61-4C94-A976-71BA67F05120}" srcOrd="0" destOrd="0" presId="urn:microsoft.com/office/officeart/2005/8/layout/list1"/>
    <dgm:cxn modelId="{DB9A6EDF-6EBE-46BB-AE3B-1B9C5F83519A}" type="presOf" srcId="{0F61679B-D284-4A91-9332-FE8137634BD1}" destId="{097BDC14-DB3D-4AEF-92BA-577BE2C00AF0}" srcOrd="0" destOrd="0" presId="urn:microsoft.com/office/officeart/2005/8/layout/list1"/>
    <dgm:cxn modelId="{631314F0-E7F1-474E-91B6-646ACF2396E8}" type="presOf" srcId="{0D386450-C40F-40F3-ABD6-CC6D52CA11F1}" destId="{DDC14689-2E90-41DB-8092-4B34A5C469F8}" srcOrd="0" destOrd="0" presId="urn:microsoft.com/office/officeart/2005/8/layout/list1"/>
    <dgm:cxn modelId="{CFB56AF3-89E7-43DB-906B-8300D3F5F7AF}" srcId="{D810826F-7D00-4B03-8479-CDDB7B4AF7AF}" destId="{0D386450-C40F-40F3-ABD6-CC6D52CA11F1}" srcOrd="3" destOrd="0" parTransId="{D0277701-2072-4460-A5AA-E77F8760CC32}" sibTransId="{DFE44135-5DA9-483F-8A55-63F335CD24E2}"/>
    <dgm:cxn modelId="{BE684EF4-AB41-43F9-94D4-1F78D30044A9}" type="presOf" srcId="{D810826F-7D00-4B03-8479-CDDB7B4AF7AF}" destId="{50C2661A-D9EC-4D45-A634-FEEFF3610FCE}" srcOrd="0" destOrd="0" presId="urn:microsoft.com/office/officeart/2005/8/layout/list1"/>
    <dgm:cxn modelId="{4028AE1E-4CB9-4457-BB3F-8990BF262DE2}" type="presParOf" srcId="{50C2661A-D9EC-4D45-A634-FEEFF3610FCE}" destId="{4E36EFA2-82FF-459D-992C-8BF2064EAF4F}" srcOrd="0" destOrd="0" presId="urn:microsoft.com/office/officeart/2005/8/layout/list1"/>
    <dgm:cxn modelId="{7EB48005-B484-4187-A22A-D69B930C55C9}" type="presParOf" srcId="{4E36EFA2-82FF-459D-992C-8BF2064EAF4F}" destId="{B8F0EA4C-5F7C-4F39-95F5-BAEF5F66E57C}" srcOrd="0" destOrd="0" presId="urn:microsoft.com/office/officeart/2005/8/layout/list1"/>
    <dgm:cxn modelId="{8C4BD841-63E9-4B8D-8025-AA5382D83F3E}" type="presParOf" srcId="{4E36EFA2-82FF-459D-992C-8BF2064EAF4F}" destId="{06C8FFAE-1CB8-48AF-A991-597D598E4A28}" srcOrd="1" destOrd="0" presId="urn:microsoft.com/office/officeart/2005/8/layout/list1"/>
    <dgm:cxn modelId="{AB007777-7771-4122-A3CE-D76C3026A44E}" type="presParOf" srcId="{50C2661A-D9EC-4D45-A634-FEEFF3610FCE}" destId="{04E82EA4-F0EF-4B9B-B3EE-E8C5A1E735E4}" srcOrd="1" destOrd="0" presId="urn:microsoft.com/office/officeart/2005/8/layout/list1"/>
    <dgm:cxn modelId="{8BC50A1D-2164-40F1-A154-B1A4A0FB21F3}" type="presParOf" srcId="{50C2661A-D9EC-4D45-A634-FEEFF3610FCE}" destId="{003220EB-8DF9-4FA3-AF2D-D3F0C452501F}" srcOrd="2" destOrd="0" presId="urn:microsoft.com/office/officeart/2005/8/layout/list1"/>
    <dgm:cxn modelId="{B1BB053A-43C7-4A20-A9CD-CCE2C978E5C4}" type="presParOf" srcId="{50C2661A-D9EC-4D45-A634-FEEFF3610FCE}" destId="{BDA4E2CB-EB84-451D-A965-2667DF9018B8}" srcOrd="3" destOrd="0" presId="urn:microsoft.com/office/officeart/2005/8/layout/list1"/>
    <dgm:cxn modelId="{DF463B4C-23B1-4FA6-97EA-DFC46532C812}" type="presParOf" srcId="{50C2661A-D9EC-4D45-A634-FEEFF3610FCE}" destId="{A4B4F50A-DC61-453D-828B-A500F8C56AA4}" srcOrd="4" destOrd="0" presId="urn:microsoft.com/office/officeart/2005/8/layout/list1"/>
    <dgm:cxn modelId="{2322E006-7AF3-43E9-9F50-08CCE0BE5196}" type="presParOf" srcId="{A4B4F50A-DC61-453D-828B-A500F8C56AA4}" destId="{F96B6F8F-CF61-4C94-A976-71BA67F05120}" srcOrd="0" destOrd="0" presId="urn:microsoft.com/office/officeart/2005/8/layout/list1"/>
    <dgm:cxn modelId="{577BE383-D2E9-4723-80D3-A879E7CB7A95}" type="presParOf" srcId="{A4B4F50A-DC61-453D-828B-A500F8C56AA4}" destId="{BCCB34D6-EFDF-48D2-A698-660892364FCC}" srcOrd="1" destOrd="0" presId="urn:microsoft.com/office/officeart/2005/8/layout/list1"/>
    <dgm:cxn modelId="{9724CBBA-5C67-4350-8514-5864491323CF}" type="presParOf" srcId="{50C2661A-D9EC-4D45-A634-FEEFF3610FCE}" destId="{C4FCD106-B3B0-4EEE-9D58-F4DA3AF5FC10}" srcOrd="5" destOrd="0" presId="urn:microsoft.com/office/officeart/2005/8/layout/list1"/>
    <dgm:cxn modelId="{BAC3C47F-FB7C-47EB-B952-CBF8D8FDAC18}" type="presParOf" srcId="{50C2661A-D9EC-4D45-A634-FEEFF3610FCE}" destId="{51003E88-53F7-47ED-93A0-B460D4DDEF75}" srcOrd="6" destOrd="0" presId="urn:microsoft.com/office/officeart/2005/8/layout/list1"/>
    <dgm:cxn modelId="{4DE82FD2-BBCB-48FC-9345-8106E16DA298}" type="presParOf" srcId="{50C2661A-D9EC-4D45-A634-FEEFF3610FCE}" destId="{C9CD4381-D64F-4C70-A573-3BC1E5BF0D32}" srcOrd="7" destOrd="0" presId="urn:microsoft.com/office/officeart/2005/8/layout/list1"/>
    <dgm:cxn modelId="{9F9C3A8A-690C-459D-A95D-E8331F7D4187}" type="presParOf" srcId="{50C2661A-D9EC-4D45-A634-FEEFF3610FCE}" destId="{269DFDF0-C6D0-4101-9DC8-F95C8223F539}" srcOrd="8" destOrd="0" presId="urn:microsoft.com/office/officeart/2005/8/layout/list1"/>
    <dgm:cxn modelId="{B2B7EEE4-502C-45C4-B600-8F0103ACC62C}" type="presParOf" srcId="{269DFDF0-C6D0-4101-9DC8-F95C8223F539}" destId="{097BDC14-DB3D-4AEF-92BA-577BE2C00AF0}" srcOrd="0" destOrd="0" presId="urn:microsoft.com/office/officeart/2005/8/layout/list1"/>
    <dgm:cxn modelId="{4A505FAE-5818-4ED3-B205-5FB3BD7A9C84}" type="presParOf" srcId="{269DFDF0-C6D0-4101-9DC8-F95C8223F539}" destId="{41EC8E9B-6217-497B-A07E-EF995ED9E268}" srcOrd="1" destOrd="0" presId="urn:microsoft.com/office/officeart/2005/8/layout/list1"/>
    <dgm:cxn modelId="{4AAF506C-8A60-413E-9C24-1D5DF7F57303}" type="presParOf" srcId="{50C2661A-D9EC-4D45-A634-FEEFF3610FCE}" destId="{0164383D-8FEF-404E-9D7B-020D61FD16F0}" srcOrd="9" destOrd="0" presId="urn:microsoft.com/office/officeart/2005/8/layout/list1"/>
    <dgm:cxn modelId="{B4B94CD9-ECBC-48DE-AA0F-2FE419E93819}" type="presParOf" srcId="{50C2661A-D9EC-4D45-A634-FEEFF3610FCE}" destId="{3203BE49-E4BF-4B64-B3DB-D69896CA4535}" srcOrd="10" destOrd="0" presId="urn:microsoft.com/office/officeart/2005/8/layout/list1"/>
    <dgm:cxn modelId="{9AB49B49-97C0-494D-8AEC-D27B9A63EF90}" type="presParOf" srcId="{50C2661A-D9EC-4D45-A634-FEEFF3610FCE}" destId="{5F6221A6-5B16-4D79-A6A8-18E801030EA7}" srcOrd="11" destOrd="0" presId="urn:microsoft.com/office/officeart/2005/8/layout/list1"/>
    <dgm:cxn modelId="{859ACCA1-EFE8-4A9A-9753-DE8C8CEC2CCE}" type="presParOf" srcId="{50C2661A-D9EC-4D45-A634-FEEFF3610FCE}" destId="{4326675F-C5C0-4C49-966E-B902EE756F6A}" srcOrd="12" destOrd="0" presId="urn:microsoft.com/office/officeart/2005/8/layout/list1"/>
    <dgm:cxn modelId="{E6890442-62BC-40FD-89D3-FC678B538A30}" type="presParOf" srcId="{4326675F-C5C0-4C49-966E-B902EE756F6A}" destId="{DDC14689-2E90-41DB-8092-4B34A5C469F8}" srcOrd="0" destOrd="0" presId="urn:microsoft.com/office/officeart/2005/8/layout/list1"/>
    <dgm:cxn modelId="{BAADE564-43F0-4249-8B17-FC4D62208628}" type="presParOf" srcId="{4326675F-C5C0-4C49-966E-B902EE756F6A}" destId="{3F8DDB65-C5AD-4DD4-8967-8FCAA4109D0A}" srcOrd="1" destOrd="0" presId="urn:microsoft.com/office/officeart/2005/8/layout/list1"/>
    <dgm:cxn modelId="{41ADD361-6F67-459C-AF23-42BD21CB736E}" type="presParOf" srcId="{50C2661A-D9EC-4D45-A634-FEEFF3610FCE}" destId="{B7175085-8BDF-4043-BEE7-98AB303E5F8F}" srcOrd="13" destOrd="0" presId="urn:microsoft.com/office/officeart/2005/8/layout/list1"/>
    <dgm:cxn modelId="{2D8F0E14-443D-472D-9CAC-F243DAEE423B}" type="presParOf" srcId="{50C2661A-D9EC-4D45-A634-FEEFF3610FCE}" destId="{F4B46662-1E7E-4029-BEC6-A831BDEEB9D7}" srcOrd="14" destOrd="0" presId="urn:microsoft.com/office/officeart/2005/8/layout/list1"/>
    <dgm:cxn modelId="{EA3BBB25-1EB3-489F-A8EB-7631F9D26251}" type="presParOf" srcId="{50C2661A-D9EC-4D45-A634-FEEFF3610FCE}" destId="{E95A55CD-3E91-4AFA-AAA4-E6B6436031C3}" srcOrd="15" destOrd="0" presId="urn:microsoft.com/office/officeart/2005/8/layout/list1"/>
    <dgm:cxn modelId="{C6828CFF-197B-4662-AA66-1F84F422FA12}" type="presParOf" srcId="{50C2661A-D9EC-4D45-A634-FEEFF3610FCE}" destId="{F41930FB-BE0A-49DD-837C-0C8BEF96EBA9}" srcOrd="16" destOrd="0" presId="urn:microsoft.com/office/officeart/2005/8/layout/list1"/>
    <dgm:cxn modelId="{19119333-080B-4945-BC97-0EECFE3287D4}" type="presParOf" srcId="{F41930FB-BE0A-49DD-837C-0C8BEF96EBA9}" destId="{D55F3A4B-154F-4A68-9620-6BB250B12F2B}" srcOrd="0" destOrd="0" presId="urn:microsoft.com/office/officeart/2005/8/layout/list1"/>
    <dgm:cxn modelId="{6508B5FB-BD4D-4EDD-8380-812FEC8FF072}" type="presParOf" srcId="{F41930FB-BE0A-49DD-837C-0C8BEF96EBA9}" destId="{2E83CAE7-111D-4D99-AFD4-C3662D5C0292}" srcOrd="1" destOrd="0" presId="urn:microsoft.com/office/officeart/2005/8/layout/list1"/>
    <dgm:cxn modelId="{9C87475C-7C29-42A8-99BA-2E1C578CF81F}" type="presParOf" srcId="{50C2661A-D9EC-4D45-A634-FEEFF3610FCE}" destId="{BEE8C135-497D-48F2-A3EB-8369F7B4915E}" srcOrd="17" destOrd="0" presId="urn:microsoft.com/office/officeart/2005/8/layout/list1"/>
    <dgm:cxn modelId="{B5A51A77-5348-4C9D-B571-5EAD9B2A7FF7}" type="presParOf" srcId="{50C2661A-D9EC-4D45-A634-FEEFF3610FCE}" destId="{938C3279-8CB8-4A52-B613-D190BD585F88}" srcOrd="18" destOrd="0" presId="urn:microsoft.com/office/officeart/2005/8/layout/list1"/>
    <dgm:cxn modelId="{009124F4-6507-45E2-85AC-D38C531F8CD8}" type="presParOf" srcId="{50C2661A-D9EC-4D45-A634-FEEFF3610FCE}" destId="{45373F9A-0B9B-4AF0-BAB8-A90BA9F157C7}" srcOrd="19" destOrd="0" presId="urn:microsoft.com/office/officeart/2005/8/layout/list1"/>
    <dgm:cxn modelId="{B8B508CD-CAB8-4C9C-8618-D97F47C95E7D}" type="presParOf" srcId="{50C2661A-D9EC-4D45-A634-FEEFF3610FCE}" destId="{0CF97903-3EFC-4277-88FC-B7DB08332A04}" srcOrd="20" destOrd="0" presId="urn:microsoft.com/office/officeart/2005/8/layout/list1"/>
    <dgm:cxn modelId="{18DDF15C-60C5-4765-8735-40844E060958}" type="presParOf" srcId="{0CF97903-3EFC-4277-88FC-B7DB08332A04}" destId="{CE45555E-C66C-4D30-A56F-11E045AA4D92}" srcOrd="0" destOrd="0" presId="urn:microsoft.com/office/officeart/2005/8/layout/list1"/>
    <dgm:cxn modelId="{19331226-5B3F-4545-B0D6-1507044F95BD}" type="presParOf" srcId="{0CF97903-3EFC-4277-88FC-B7DB08332A04}" destId="{0E6C1FFE-372F-40B3-9D77-9E6218B7C329}" srcOrd="1" destOrd="0" presId="urn:microsoft.com/office/officeart/2005/8/layout/list1"/>
    <dgm:cxn modelId="{3E46FF28-4CEA-4917-8312-3673160D9CC3}" type="presParOf" srcId="{50C2661A-D9EC-4D45-A634-FEEFF3610FCE}" destId="{A2537694-B053-471C-8C5D-9826A88917EB}" srcOrd="21" destOrd="0" presId="urn:microsoft.com/office/officeart/2005/8/layout/list1"/>
    <dgm:cxn modelId="{0183A83F-CA8E-423B-B0F1-23CC34D4A3AC}" type="presParOf" srcId="{50C2661A-D9EC-4D45-A634-FEEFF3610FCE}" destId="{CD3DEEC3-7910-43CA-8B77-C35802D2BE5F}"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9F0F0D-0A9F-440B-B3C1-329DA310B23E}">
      <dsp:nvSpPr>
        <dsp:cNvPr id="0" name=""/>
        <dsp:cNvSpPr/>
      </dsp:nvSpPr>
      <dsp:spPr>
        <a:xfrm>
          <a:off x="0" y="4643"/>
          <a:ext cx="6263640" cy="1053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2 year old male admitted post op after posterior quadrant disconnection on the left side of brain for intractable epilepsy on 8/10 (POD#0)</a:t>
          </a:r>
        </a:p>
      </dsp:txBody>
      <dsp:txXfrm>
        <a:off x="51403" y="56046"/>
        <a:ext cx="6160834" cy="950194"/>
      </dsp:txXfrm>
    </dsp:sp>
    <dsp:sp modelId="{5133FB38-A595-4E38-A5A2-8CBBCD6828A3}">
      <dsp:nvSpPr>
        <dsp:cNvPr id="0" name=""/>
        <dsp:cNvSpPr/>
      </dsp:nvSpPr>
      <dsp:spPr>
        <a:xfrm>
          <a:off x="0" y="1115244"/>
          <a:ext cx="6263640" cy="1053000"/>
        </a:xfrm>
        <a:prstGeom prst="roundRect">
          <a:avLst/>
        </a:prstGeom>
        <a:solidFill>
          <a:schemeClr val="accent5">
            <a:hueOff val="-59968"/>
            <a:satOff val="-2224"/>
            <a:lumOff val="352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Left sided EVD and subgaleal JP drain placed intra op</a:t>
          </a:r>
        </a:p>
      </dsp:txBody>
      <dsp:txXfrm>
        <a:off x="51403" y="1166647"/>
        <a:ext cx="6160834" cy="950194"/>
      </dsp:txXfrm>
    </dsp:sp>
    <dsp:sp modelId="{2C1404EF-4A67-40B1-B3B7-5DE0E1C4D2B0}">
      <dsp:nvSpPr>
        <dsp:cNvPr id="0" name=""/>
        <dsp:cNvSpPr/>
      </dsp:nvSpPr>
      <dsp:spPr>
        <a:xfrm>
          <a:off x="0" y="2225844"/>
          <a:ext cx="6263640" cy="1053000"/>
        </a:xfrm>
        <a:prstGeom prst="roundRect">
          <a:avLst/>
        </a:prstGeom>
        <a:solidFill>
          <a:schemeClr val="accent5">
            <a:hueOff val="-119936"/>
            <a:satOff val="-4449"/>
            <a:lumOff val="7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Extubated post op and maintained on neuroprotective measures post op</a:t>
          </a:r>
        </a:p>
      </dsp:txBody>
      <dsp:txXfrm>
        <a:off x="51403" y="2277247"/>
        <a:ext cx="6160834" cy="950194"/>
      </dsp:txXfrm>
    </dsp:sp>
    <dsp:sp modelId="{73596489-1397-4FE0-B71C-39F2610057E9}">
      <dsp:nvSpPr>
        <dsp:cNvPr id="0" name=""/>
        <dsp:cNvSpPr/>
      </dsp:nvSpPr>
      <dsp:spPr>
        <a:xfrm>
          <a:off x="0" y="3336444"/>
          <a:ext cx="6263640" cy="1053000"/>
        </a:xfrm>
        <a:prstGeom prst="roundRect">
          <a:avLst/>
        </a:prstGeom>
        <a:solidFill>
          <a:schemeClr val="accent5">
            <a:hueOff val="-179905"/>
            <a:satOff val="-6673"/>
            <a:lumOff val="1058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POD#1 emesis with continuous feeds , EVD open at 10 above tragus and ICP ranged 10-15</a:t>
          </a:r>
        </a:p>
      </dsp:txBody>
      <dsp:txXfrm>
        <a:off x="51403" y="3387847"/>
        <a:ext cx="6160834" cy="950194"/>
      </dsp:txXfrm>
    </dsp:sp>
    <dsp:sp modelId="{3CC25F5A-B5D4-4E68-AF36-84DA901203B1}">
      <dsp:nvSpPr>
        <dsp:cNvPr id="0" name=""/>
        <dsp:cNvSpPr/>
      </dsp:nvSpPr>
      <dsp:spPr>
        <a:xfrm>
          <a:off x="0" y="4447044"/>
          <a:ext cx="6263640" cy="1053000"/>
        </a:xfrm>
        <a:prstGeom prst="roundRect">
          <a:avLst/>
        </a:prstGeom>
        <a:solidFill>
          <a:schemeClr val="accent5">
            <a:hueOff val="-239873"/>
            <a:satOff val="-8897"/>
            <a:lumOff val="141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POD#2 ICP WNL – spaced to every 6 hours , EVD open and draining 6-20 ml/hour</a:t>
          </a:r>
        </a:p>
      </dsp:txBody>
      <dsp:txXfrm>
        <a:off x="51403" y="4498447"/>
        <a:ext cx="6160834" cy="9501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2DDB8-445F-4963-A41F-6CE89F9102AB}">
      <dsp:nvSpPr>
        <dsp:cNvPr id="0" name=""/>
        <dsp:cNvSpPr/>
      </dsp:nvSpPr>
      <dsp:spPr>
        <a:xfrm>
          <a:off x="2672229" y="535503"/>
          <a:ext cx="411234" cy="91440"/>
        </a:xfrm>
        <a:custGeom>
          <a:avLst/>
          <a:gdLst/>
          <a:ahLst/>
          <a:cxnLst/>
          <a:rect l="0" t="0" r="0" b="0"/>
          <a:pathLst>
            <a:path>
              <a:moveTo>
                <a:pt x="0" y="45720"/>
              </a:moveTo>
              <a:lnTo>
                <a:pt x="411234"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801" y="579012"/>
        <a:ext cx="22091" cy="4422"/>
      </dsp:txXfrm>
    </dsp:sp>
    <dsp:sp modelId="{848AAAC8-20A7-4A48-BD02-DF88B3330F89}">
      <dsp:nvSpPr>
        <dsp:cNvPr id="0" name=""/>
        <dsp:cNvSpPr/>
      </dsp:nvSpPr>
      <dsp:spPr>
        <a:xfrm>
          <a:off x="753011" y="4917"/>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POD#4 emergent intubation bedside and right sided EVD placed </a:t>
          </a:r>
        </a:p>
      </dsp:txBody>
      <dsp:txXfrm>
        <a:off x="753011" y="4917"/>
        <a:ext cx="1921018" cy="1152611"/>
      </dsp:txXfrm>
    </dsp:sp>
    <dsp:sp modelId="{6E8B74C2-8D29-450D-A959-E4F5B4B79EFB}">
      <dsp:nvSpPr>
        <dsp:cNvPr id="0" name=""/>
        <dsp:cNvSpPr/>
      </dsp:nvSpPr>
      <dsp:spPr>
        <a:xfrm>
          <a:off x="5035082" y="535503"/>
          <a:ext cx="411234" cy="91440"/>
        </a:xfrm>
        <a:custGeom>
          <a:avLst/>
          <a:gdLst/>
          <a:ahLst/>
          <a:cxnLst/>
          <a:rect l="0" t="0" r="0" b="0"/>
          <a:pathLst>
            <a:path>
              <a:moveTo>
                <a:pt x="0" y="45720"/>
              </a:moveTo>
              <a:lnTo>
                <a:pt x="411234"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9654" y="579012"/>
        <a:ext cx="22091" cy="4422"/>
      </dsp:txXfrm>
    </dsp:sp>
    <dsp:sp modelId="{9AD79753-7EEF-48AD-8960-B6EDD1F9B2C9}">
      <dsp:nvSpPr>
        <dsp:cNvPr id="0" name=""/>
        <dsp:cNvSpPr/>
      </dsp:nvSpPr>
      <dsp:spPr>
        <a:xfrm>
          <a:off x="3115864" y="4917"/>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Pupils near equal post intubation</a:t>
          </a:r>
        </a:p>
      </dsp:txBody>
      <dsp:txXfrm>
        <a:off x="3115864" y="4917"/>
        <a:ext cx="1921018" cy="1152611"/>
      </dsp:txXfrm>
    </dsp:sp>
    <dsp:sp modelId="{D90BF30C-B8D3-46E5-93AE-1A5F42A4F3D5}">
      <dsp:nvSpPr>
        <dsp:cNvPr id="0" name=""/>
        <dsp:cNvSpPr/>
      </dsp:nvSpPr>
      <dsp:spPr>
        <a:xfrm>
          <a:off x="7397935" y="535503"/>
          <a:ext cx="411234" cy="91440"/>
        </a:xfrm>
        <a:custGeom>
          <a:avLst/>
          <a:gdLst/>
          <a:ahLst/>
          <a:cxnLst/>
          <a:rect l="0" t="0" r="0" b="0"/>
          <a:pathLst>
            <a:path>
              <a:moveTo>
                <a:pt x="0" y="45720"/>
              </a:moveTo>
              <a:lnTo>
                <a:pt x="411234"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92507" y="579012"/>
        <a:ext cx="22091" cy="4422"/>
      </dsp:txXfrm>
    </dsp:sp>
    <dsp:sp modelId="{170A66E6-B6A1-402F-8FF4-5C57FADE09A5}">
      <dsp:nvSpPr>
        <dsp:cNvPr id="0" name=""/>
        <dsp:cNvSpPr/>
      </dsp:nvSpPr>
      <dsp:spPr>
        <a:xfrm>
          <a:off x="5478717" y="4917"/>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Neuroprotective measures continued and extubated on POD#9</a:t>
          </a:r>
        </a:p>
      </dsp:txBody>
      <dsp:txXfrm>
        <a:off x="5478717" y="4917"/>
        <a:ext cx="1921018" cy="1152611"/>
      </dsp:txXfrm>
    </dsp:sp>
    <dsp:sp modelId="{F0E482A6-579B-40E4-8CC5-34F46DA04E2D}">
      <dsp:nvSpPr>
        <dsp:cNvPr id="0" name=""/>
        <dsp:cNvSpPr/>
      </dsp:nvSpPr>
      <dsp:spPr>
        <a:xfrm>
          <a:off x="1713520" y="1155729"/>
          <a:ext cx="7088559" cy="411234"/>
        </a:xfrm>
        <a:custGeom>
          <a:avLst/>
          <a:gdLst/>
          <a:ahLst/>
          <a:cxnLst/>
          <a:rect l="0" t="0" r="0" b="0"/>
          <a:pathLst>
            <a:path>
              <a:moveTo>
                <a:pt x="7088559" y="0"/>
              </a:moveTo>
              <a:lnTo>
                <a:pt x="7088559" y="222717"/>
              </a:lnTo>
              <a:lnTo>
                <a:pt x="0" y="222717"/>
              </a:lnTo>
              <a:lnTo>
                <a:pt x="0" y="411234"/>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0242" y="1359134"/>
        <a:ext cx="355115" cy="4422"/>
      </dsp:txXfrm>
    </dsp:sp>
    <dsp:sp modelId="{686F662B-E816-49A9-BA62-AF44EA57CCD0}">
      <dsp:nvSpPr>
        <dsp:cNvPr id="0" name=""/>
        <dsp:cNvSpPr/>
      </dsp:nvSpPr>
      <dsp:spPr>
        <a:xfrm>
          <a:off x="7841570" y="4917"/>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Neuro exam returned to previous baseline during PICU admission</a:t>
          </a:r>
        </a:p>
      </dsp:txBody>
      <dsp:txXfrm>
        <a:off x="7841570" y="4917"/>
        <a:ext cx="1921018" cy="1152611"/>
      </dsp:txXfrm>
    </dsp:sp>
    <dsp:sp modelId="{981C3533-DD4C-40CF-9D77-D0CDED829999}">
      <dsp:nvSpPr>
        <dsp:cNvPr id="0" name=""/>
        <dsp:cNvSpPr/>
      </dsp:nvSpPr>
      <dsp:spPr>
        <a:xfrm>
          <a:off x="2672229" y="2129949"/>
          <a:ext cx="411234" cy="91440"/>
        </a:xfrm>
        <a:custGeom>
          <a:avLst/>
          <a:gdLst/>
          <a:ahLst/>
          <a:cxnLst/>
          <a:rect l="0" t="0" r="0" b="0"/>
          <a:pathLst>
            <a:path>
              <a:moveTo>
                <a:pt x="0" y="45720"/>
              </a:moveTo>
              <a:lnTo>
                <a:pt x="411234"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801" y="2173457"/>
        <a:ext cx="22091" cy="4422"/>
      </dsp:txXfrm>
    </dsp:sp>
    <dsp:sp modelId="{94F229A2-A0F4-4126-8D35-8F4102E5ED6B}">
      <dsp:nvSpPr>
        <dsp:cNvPr id="0" name=""/>
        <dsp:cNvSpPr/>
      </dsp:nvSpPr>
      <dsp:spPr>
        <a:xfrm>
          <a:off x="753011" y="1599363"/>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dirty="0"/>
            <a:t>Transferred from PICU  to floor on 8/24 </a:t>
          </a:r>
        </a:p>
      </dsp:txBody>
      <dsp:txXfrm>
        <a:off x="753011" y="1599363"/>
        <a:ext cx="1921018" cy="1152611"/>
      </dsp:txXfrm>
    </dsp:sp>
    <dsp:sp modelId="{64E120E7-E59E-44F0-8D1B-880612202F25}">
      <dsp:nvSpPr>
        <dsp:cNvPr id="0" name=""/>
        <dsp:cNvSpPr/>
      </dsp:nvSpPr>
      <dsp:spPr>
        <a:xfrm>
          <a:off x="5035082" y="2129949"/>
          <a:ext cx="411234" cy="91440"/>
        </a:xfrm>
        <a:custGeom>
          <a:avLst/>
          <a:gdLst/>
          <a:ahLst/>
          <a:cxnLst/>
          <a:rect l="0" t="0" r="0" b="0"/>
          <a:pathLst>
            <a:path>
              <a:moveTo>
                <a:pt x="0" y="45720"/>
              </a:moveTo>
              <a:lnTo>
                <a:pt x="411234"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9654" y="2173457"/>
        <a:ext cx="22091" cy="4422"/>
      </dsp:txXfrm>
    </dsp:sp>
    <dsp:sp modelId="{62E361B1-B1D1-445B-9FBE-BE675B4CC713}">
      <dsp:nvSpPr>
        <dsp:cNvPr id="0" name=""/>
        <dsp:cNvSpPr/>
      </dsp:nvSpPr>
      <dsp:spPr>
        <a:xfrm>
          <a:off x="3115864" y="1599363"/>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RRT on 8/25 for pupils being slightly unequal which was new post op baseline, normal neuro exam , CT head with resolved edema and improved post op changes </a:t>
          </a:r>
        </a:p>
      </dsp:txBody>
      <dsp:txXfrm>
        <a:off x="3115864" y="1599363"/>
        <a:ext cx="1921018" cy="1152611"/>
      </dsp:txXfrm>
    </dsp:sp>
    <dsp:sp modelId="{60484F18-B17B-4E98-9C6E-D9F2B4B7EECC}">
      <dsp:nvSpPr>
        <dsp:cNvPr id="0" name=""/>
        <dsp:cNvSpPr/>
      </dsp:nvSpPr>
      <dsp:spPr>
        <a:xfrm>
          <a:off x="7397935" y="2129949"/>
          <a:ext cx="411234" cy="91440"/>
        </a:xfrm>
        <a:custGeom>
          <a:avLst/>
          <a:gdLst/>
          <a:ahLst/>
          <a:cxnLst/>
          <a:rect l="0" t="0" r="0" b="0"/>
          <a:pathLst>
            <a:path>
              <a:moveTo>
                <a:pt x="0" y="45720"/>
              </a:moveTo>
              <a:lnTo>
                <a:pt x="411234" y="45720"/>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92507" y="2173457"/>
        <a:ext cx="22091" cy="4422"/>
      </dsp:txXfrm>
    </dsp:sp>
    <dsp:sp modelId="{212A0803-088B-414E-B48D-2ED1E76A1F85}">
      <dsp:nvSpPr>
        <dsp:cNvPr id="0" name=""/>
        <dsp:cNvSpPr/>
      </dsp:nvSpPr>
      <dsp:spPr>
        <a:xfrm>
          <a:off x="5478717" y="1599363"/>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dirty="0"/>
            <a:t>Remained in PICU for parental concern for oral secretions  and monitoring of feeds – tolerated Pedialyte without issues</a:t>
          </a:r>
        </a:p>
      </dsp:txBody>
      <dsp:txXfrm>
        <a:off x="5478717" y="1599363"/>
        <a:ext cx="1921018" cy="1152611"/>
      </dsp:txXfrm>
    </dsp:sp>
    <dsp:sp modelId="{A10D2FF2-BED2-473A-AFEE-56A1C2C265DA}">
      <dsp:nvSpPr>
        <dsp:cNvPr id="0" name=""/>
        <dsp:cNvSpPr/>
      </dsp:nvSpPr>
      <dsp:spPr>
        <a:xfrm>
          <a:off x="1713520" y="2750174"/>
          <a:ext cx="7088559" cy="411234"/>
        </a:xfrm>
        <a:custGeom>
          <a:avLst/>
          <a:gdLst/>
          <a:ahLst/>
          <a:cxnLst/>
          <a:rect l="0" t="0" r="0" b="0"/>
          <a:pathLst>
            <a:path>
              <a:moveTo>
                <a:pt x="7088559" y="0"/>
              </a:moveTo>
              <a:lnTo>
                <a:pt x="7088559" y="222717"/>
              </a:lnTo>
              <a:lnTo>
                <a:pt x="0" y="222717"/>
              </a:lnTo>
              <a:lnTo>
                <a:pt x="0" y="411234"/>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0242" y="2953580"/>
        <a:ext cx="355115" cy="4422"/>
      </dsp:txXfrm>
    </dsp:sp>
    <dsp:sp modelId="{3417AAB6-B322-4A3E-85D1-A1AFC5CB7EEC}">
      <dsp:nvSpPr>
        <dsp:cNvPr id="0" name=""/>
        <dsp:cNvSpPr/>
      </dsp:nvSpPr>
      <dsp:spPr>
        <a:xfrm>
          <a:off x="7841570" y="1599363"/>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8/27 (POD#18) with increased creatinine from 0.4 to 1.5 , FENa 13% </a:t>
          </a:r>
        </a:p>
      </dsp:txBody>
      <dsp:txXfrm>
        <a:off x="7841570" y="1599363"/>
        <a:ext cx="1921018" cy="1152611"/>
      </dsp:txXfrm>
    </dsp:sp>
    <dsp:sp modelId="{2C310CE0-C518-43C6-B1BE-E22EA80A2347}">
      <dsp:nvSpPr>
        <dsp:cNvPr id="0" name=""/>
        <dsp:cNvSpPr/>
      </dsp:nvSpPr>
      <dsp:spPr>
        <a:xfrm>
          <a:off x="753011" y="3193808"/>
          <a:ext cx="1921018" cy="11526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a:t>Worsening renal function with hemolysis and thrombocytopenia – now with post op TMA on CRRT +PLEX since 8/28</a:t>
          </a:r>
        </a:p>
      </dsp:txBody>
      <dsp:txXfrm>
        <a:off x="753011" y="3193808"/>
        <a:ext cx="1921018" cy="1152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F9505-BA80-4969-BAF9-0515B06C42BE}">
      <dsp:nvSpPr>
        <dsp:cNvPr id="0" name=""/>
        <dsp:cNvSpPr/>
      </dsp:nvSpPr>
      <dsp:spPr>
        <a:xfrm>
          <a:off x="1839629" y="1186858"/>
          <a:ext cx="391806" cy="91440"/>
        </a:xfrm>
        <a:custGeom>
          <a:avLst/>
          <a:gdLst/>
          <a:ahLst/>
          <a:cxnLst/>
          <a:rect l="0" t="0" r="0" b="0"/>
          <a:pathLst>
            <a:path>
              <a:moveTo>
                <a:pt x="0" y="45720"/>
              </a:moveTo>
              <a:lnTo>
                <a:pt x="391806"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24972" y="1230466"/>
        <a:ext cx="21120" cy="4224"/>
      </dsp:txXfrm>
    </dsp:sp>
    <dsp:sp modelId="{6BA5E0C5-AD70-4114-AD25-08A88D564608}">
      <dsp:nvSpPr>
        <dsp:cNvPr id="0" name=""/>
        <dsp:cNvSpPr/>
      </dsp:nvSpPr>
      <dsp:spPr>
        <a:xfrm>
          <a:off x="4878" y="681613"/>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Same patient experienced sudden O2 desaturation on 8/28</a:t>
          </a:r>
        </a:p>
      </dsp:txBody>
      <dsp:txXfrm>
        <a:off x="4878" y="681613"/>
        <a:ext cx="1836550" cy="1101930"/>
      </dsp:txXfrm>
    </dsp:sp>
    <dsp:sp modelId="{E5F18FB7-33D2-4BD0-938A-CDA42E87FB29}">
      <dsp:nvSpPr>
        <dsp:cNvPr id="0" name=""/>
        <dsp:cNvSpPr/>
      </dsp:nvSpPr>
      <dsp:spPr>
        <a:xfrm>
          <a:off x="4098587" y="1186858"/>
          <a:ext cx="391806" cy="91440"/>
        </a:xfrm>
        <a:custGeom>
          <a:avLst/>
          <a:gdLst/>
          <a:ahLst/>
          <a:cxnLst/>
          <a:rect l="0" t="0" r="0" b="0"/>
          <a:pathLst>
            <a:path>
              <a:moveTo>
                <a:pt x="0" y="45720"/>
              </a:moveTo>
              <a:lnTo>
                <a:pt x="391806"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83930" y="1230466"/>
        <a:ext cx="21120" cy="4224"/>
      </dsp:txXfrm>
    </dsp:sp>
    <dsp:sp modelId="{824287A3-DAB5-4FFF-993E-67CED1FA7B1D}">
      <dsp:nvSpPr>
        <dsp:cNvPr id="0" name=""/>
        <dsp:cNvSpPr/>
      </dsp:nvSpPr>
      <dsp:spPr>
        <a:xfrm>
          <a:off x="2263836" y="681613"/>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Intubated earlier in the day and underwent renal biopsy and dialysis catheter placement in IR </a:t>
          </a:r>
        </a:p>
      </dsp:txBody>
      <dsp:txXfrm>
        <a:off x="2263836" y="681613"/>
        <a:ext cx="1836550" cy="1101930"/>
      </dsp:txXfrm>
    </dsp:sp>
    <dsp:sp modelId="{10F24315-A79C-47EC-8319-BC0594B1F4AF}">
      <dsp:nvSpPr>
        <dsp:cNvPr id="0" name=""/>
        <dsp:cNvSpPr/>
      </dsp:nvSpPr>
      <dsp:spPr>
        <a:xfrm>
          <a:off x="923154" y="1781743"/>
          <a:ext cx="4517915" cy="391806"/>
        </a:xfrm>
        <a:custGeom>
          <a:avLst/>
          <a:gdLst/>
          <a:ahLst/>
          <a:cxnLst/>
          <a:rect l="0" t="0" r="0" b="0"/>
          <a:pathLst>
            <a:path>
              <a:moveTo>
                <a:pt x="4517915" y="0"/>
              </a:moveTo>
              <a:lnTo>
                <a:pt x="4517915" y="213003"/>
              </a:lnTo>
              <a:lnTo>
                <a:pt x="0" y="213003"/>
              </a:lnTo>
              <a:lnTo>
                <a:pt x="0" y="391806"/>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68671" y="1975535"/>
        <a:ext cx="226880" cy="4224"/>
      </dsp:txXfrm>
    </dsp:sp>
    <dsp:sp modelId="{79D563BE-D7B9-4CAC-9903-8D55679191A9}">
      <dsp:nvSpPr>
        <dsp:cNvPr id="0" name=""/>
        <dsp:cNvSpPr/>
      </dsp:nvSpPr>
      <dsp:spPr>
        <a:xfrm>
          <a:off x="4522794" y="681613"/>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O2 desaturation to 30% and difficulty hand ventilation – ventilator with high PIP alarms</a:t>
          </a:r>
        </a:p>
      </dsp:txBody>
      <dsp:txXfrm>
        <a:off x="4522794" y="681613"/>
        <a:ext cx="1836550" cy="1101930"/>
      </dsp:txXfrm>
    </dsp:sp>
    <dsp:sp modelId="{4C9100BD-8DE9-4728-8731-6CD56CDD0D2D}">
      <dsp:nvSpPr>
        <dsp:cNvPr id="0" name=""/>
        <dsp:cNvSpPr/>
      </dsp:nvSpPr>
      <dsp:spPr>
        <a:xfrm>
          <a:off x="1839629" y="2711196"/>
          <a:ext cx="391806" cy="91440"/>
        </a:xfrm>
        <a:custGeom>
          <a:avLst/>
          <a:gdLst/>
          <a:ahLst/>
          <a:cxnLst/>
          <a:rect l="0" t="0" r="0" b="0"/>
          <a:pathLst>
            <a:path>
              <a:moveTo>
                <a:pt x="0" y="45720"/>
              </a:moveTo>
              <a:lnTo>
                <a:pt x="391806"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24972" y="2754803"/>
        <a:ext cx="21120" cy="4224"/>
      </dsp:txXfrm>
    </dsp:sp>
    <dsp:sp modelId="{131A2F30-42A3-4839-8DE6-705C82C8CD0B}">
      <dsp:nvSpPr>
        <dsp:cNvPr id="0" name=""/>
        <dsp:cNvSpPr/>
      </dsp:nvSpPr>
      <dsp:spPr>
        <a:xfrm>
          <a:off x="4878" y="2205950"/>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Pulseless and 2 min CPR</a:t>
          </a:r>
        </a:p>
      </dsp:txBody>
      <dsp:txXfrm>
        <a:off x="4878" y="2205950"/>
        <a:ext cx="1836550" cy="1101930"/>
      </dsp:txXfrm>
    </dsp:sp>
    <dsp:sp modelId="{A1E8ADF2-1A84-4D63-9727-E7899CC33CA5}">
      <dsp:nvSpPr>
        <dsp:cNvPr id="0" name=""/>
        <dsp:cNvSpPr/>
      </dsp:nvSpPr>
      <dsp:spPr>
        <a:xfrm>
          <a:off x="4098587" y="2711196"/>
          <a:ext cx="391806" cy="91440"/>
        </a:xfrm>
        <a:custGeom>
          <a:avLst/>
          <a:gdLst/>
          <a:ahLst/>
          <a:cxnLst/>
          <a:rect l="0" t="0" r="0" b="0"/>
          <a:pathLst>
            <a:path>
              <a:moveTo>
                <a:pt x="0" y="45720"/>
              </a:moveTo>
              <a:lnTo>
                <a:pt x="391806"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83930" y="2754803"/>
        <a:ext cx="21120" cy="4224"/>
      </dsp:txXfrm>
    </dsp:sp>
    <dsp:sp modelId="{EB5F4A19-2C0C-446C-A464-2EFA55CEE40D}">
      <dsp:nvSpPr>
        <dsp:cNvPr id="0" name=""/>
        <dsp:cNvSpPr/>
      </dsp:nvSpPr>
      <dsp:spPr>
        <a:xfrm>
          <a:off x="2263836" y="2205950"/>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CPR started immediately </a:t>
          </a:r>
        </a:p>
      </dsp:txBody>
      <dsp:txXfrm>
        <a:off x="2263836" y="2205950"/>
        <a:ext cx="1836550" cy="1101930"/>
      </dsp:txXfrm>
    </dsp:sp>
    <dsp:sp modelId="{AF70722A-9305-45B8-A597-931F21C48126}">
      <dsp:nvSpPr>
        <dsp:cNvPr id="0" name=""/>
        <dsp:cNvSpPr/>
      </dsp:nvSpPr>
      <dsp:spPr>
        <a:xfrm>
          <a:off x="923154" y="3306081"/>
          <a:ext cx="4517915" cy="391806"/>
        </a:xfrm>
        <a:custGeom>
          <a:avLst/>
          <a:gdLst/>
          <a:ahLst/>
          <a:cxnLst/>
          <a:rect l="0" t="0" r="0" b="0"/>
          <a:pathLst>
            <a:path>
              <a:moveTo>
                <a:pt x="4517915" y="0"/>
              </a:moveTo>
              <a:lnTo>
                <a:pt x="4517915" y="213003"/>
              </a:lnTo>
              <a:lnTo>
                <a:pt x="0" y="213003"/>
              </a:lnTo>
              <a:lnTo>
                <a:pt x="0" y="391806"/>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68671" y="3499872"/>
        <a:ext cx="226880" cy="4224"/>
      </dsp:txXfrm>
    </dsp:sp>
    <dsp:sp modelId="{8011BEEC-0FB2-4EEB-9247-A38349866E5E}">
      <dsp:nvSpPr>
        <dsp:cNvPr id="0" name=""/>
        <dsp:cNvSpPr/>
      </dsp:nvSpPr>
      <dsp:spPr>
        <a:xfrm>
          <a:off x="4522794" y="2205950"/>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Epi administration in 1 min</a:t>
          </a:r>
        </a:p>
      </dsp:txBody>
      <dsp:txXfrm>
        <a:off x="4522794" y="2205950"/>
        <a:ext cx="1836550" cy="1101930"/>
      </dsp:txXfrm>
    </dsp:sp>
    <dsp:sp modelId="{4F4E133D-AE78-47E9-B8B2-F4A7F3B150A3}">
      <dsp:nvSpPr>
        <dsp:cNvPr id="0" name=""/>
        <dsp:cNvSpPr/>
      </dsp:nvSpPr>
      <dsp:spPr>
        <a:xfrm>
          <a:off x="1839629" y="4235533"/>
          <a:ext cx="391806" cy="91440"/>
        </a:xfrm>
        <a:custGeom>
          <a:avLst/>
          <a:gdLst/>
          <a:ahLst/>
          <a:cxnLst/>
          <a:rect l="0" t="0" r="0" b="0"/>
          <a:pathLst>
            <a:path>
              <a:moveTo>
                <a:pt x="0" y="45720"/>
              </a:moveTo>
              <a:lnTo>
                <a:pt x="391806"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24972" y="4279141"/>
        <a:ext cx="21120" cy="4224"/>
      </dsp:txXfrm>
    </dsp:sp>
    <dsp:sp modelId="{3F3F8BF2-9053-4807-92A7-75D49812F52A}">
      <dsp:nvSpPr>
        <dsp:cNvPr id="0" name=""/>
        <dsp:cNvSpPr/>
      </dsp:nvSpPr>
      <dsp:spPr>
        <a:xfrm>
          <a:off x="4878" y="3730288"/>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ROSC at 2 min pulse check </a:t>
          </a:r>
        </a:p>
      </dsp:txBody>
      <dsp:txXfrm>
        <a:off x="4878" y="3730288"/>
        <a:ext cx="1836550" cy="1101930"/>
      </dsp:txXfrm>
    </dsp:sp>
    <dsp:sp modelId="{E2816D02-0D79-4F49-AD20-514BD061D938}">
      <dsp:nvSpPr>
        <dsp:cNvPr id="0" name=""/>
        <dsp:cNvSpPr/>
      </dsp:nvSpPr>
      <dsp:spPr>
        <a:xfrm>
          <a:off x="2263836" y="3730288"/>
          <a:ext cx="1836550" cy="11019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993" tIns="94463" rIns="89993" bIns="94463" numCol="1" spcCol="1270" anchor="ctr" anchorCtr="0">
          <a:noAutofit/>
        </a:bodyPr>
        <a:lstStyle/>
        <a:p>
          <a:pPr marL="0" lvl="0" indent="0" algn="ctr" defTabSz="577850">
            <a:lnSpc>
              <a:spcPct val="100000"/>
            </a:lnSpc>
            <a:spcBef>
              <a:spcPct val="0"/>
            </a:spcBef>
            <a:spcAft>
              <a:spcPct val="35000"/>
            </a:spcAft>
            <a:buNone/>
          </a:pPr>
          <a:r>
            <a:rPr lang="en-US" sz="1300" kern="1200"/>
            <a:t>Bronchospasm and secretions – responded to albuterol with improved compliance </a:t>
          </a:r>
        </a:p>
      </dsp:txBody>
      <dsp:txXfrm>
        <a:off x="2263836" y="3730288"/>
        <a:ext cx="1836550" cy="1101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C8704-8871-40EC-8CA8-C92968EAFF46}">
      <dsp:nvSpPr>
        <dsp:cNvPr id="0" name=""/>
        <dsp:cNvSpPr/>
      </dsp:nvSpPr>
      <dsp:spPr>
        <a:xfrm>
          <a:off x="0" y="4961578"/>
          <a:ext cx="6263640" cy="54294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Patient was sedated on opioid and precede infusion and vecuronium for 24 hours </a:t>
          </a:r>
        </a:p>
      </dsp:txBody>
      <dsp:txXfrm>
        <a:off x="0" y="4961578"/>
        <a:ext cx="6263640" cy="542942"/>
      </dsp:txXfrm>
    </dsp:sp>
    <dsp:sp modelId="{B4FF7771-C37C-48A2-B274-6E3AAEFFA2AF}">
      <dsp:nvSpPr>
        <dsp:cNvPr id="0" name=""/>
        <dsp:cNvSpPr/>
      </dsp:nvSpPr>
      <dsp:spPr>
        <a:xfrm rot="10800000">
          <a:off x="0" y="4134676"/>
          <a:ext cx="6263640" cy="835046"/>
        </a:xfrm>
        <a:prstGeom prst="upArrowCallout">
          <a:avLst/>
        </a:prstGeom>
        <a:solidFill>
          <a:schemeClr val="accent5">
            <a:hueOff val="-39979"/>
            <a:satOff val="-1483"/>
            <a:lumOff val="2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Hand ventilation with high PEEP – initially with self inflating bag and no chest rise – then switched to flow inflating bag with ROSC </a:t>
          </a:r>
        </a:p>
      </dsp:txBody>
      <dsp:txXfrm rot="10800000">
        <a:off x="0" y="4134676"/>
        <a:ext cx="6263640" cy="542588"/>
      </dsp:txXfrm>
    </dsp:sp>
    <dsp:sp modelId="{008A561C-54B5-420A-836F-F10A97111093}">
      <dsp:nvSpPr>
        <dsp:cNvPr id="0" name=""/>
        <dsp:cNvSpPr/>
      </dsp:nvSpPr>
      <dsp:spPr>
        <a:xfrm rot="10800000">
          <a:off x="0" y="3307774"/>
          <a:ext cx="6263640" cy="835046"/>
        </a:xfrm>
        <a:prstGeom prst="upArrowCallout">
          <a:avLst/>
        </a:prstGeom>
        <a:solidFill>
          <a:schemeClr val="accent5">
            <a:hueOff val="-79958"/>
            <a:satOff val="-2966"/>
            <a:lumOff val="4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CPR started immediately </a:t>
          </a:r>
        </a:p>
      </dsp:txBody>
      <dsp:txXfrm rot="10800000">
        <a:off x="0" y="3307774"/>
        <a:ext cx="6263640" cy="542588"/>
      </dsp:txXfrm>
    </dsp:sp>
    <dsp:sp modelId="{5EB1185B-8932-4565-BC70-F14432DE17D3}">
      <dsp:nvSpPr>
        <dsp:cNvPr id="0" name=""/>
        <dsp:cNvSpPr/>
      </dsp:nvSpPr>
      <dsp:spPr>
        <a:xfrm rot="10800000">
          <a:off x="0" y="2480872"/>
          <a:ext cx="6263640" cy="835046"/>
        </a:xfrm>
        <a:prstGeom prst="upArrowCallout">
          <a:avLst/>
        </a:prstGeom>
        <a:solidFill>
          <a:schemeClr val="accent5">
            <a:hueOff val="-119936"/>
            <a:satOff val="-4449"/>
            <a:lumOff val="7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Propofol and roc given and hand ventilation started with asystole </a:t>
          </a:r>
        </a:p>
      </dsp:txBody>
      <dsp:txXfrm rot="10800000">
        <a:off x="0" y="2480872"/>
        <a:ext cx="6263640" cy="542588"/>
      </dsp:txXfrm>
    </dsp:sp>
    <dsp:sp modelId="{685D8D8D-8B14-4827-80A6-60A444DD3D40}">
      <dsp:nvSpPr>
        <dsp:cNvPr id="0" name=""/>
        <dsp:cNvSpPr/>
      </dsp:nvSpPr>
      <dsp:spPr>
        <a:xfrm rot="10800000">
          <a:off x="0" y="1653970"/>
          <a:ext cx="6263640" cy="835046"/>
        </a:xfrm>
        <a:prstGeom prst="upArrowCallout">
          <a:avLst/>
        </a:prstGeom>
        <a:solidFill>
          <a:schemeClr val="accent5">
            <a:hueOff val="-159915"/>
            <a:satOff val="-5931"/>
            <a:lumOff val="941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Staff assist called for desaturation to 40%</a:t>
          </a:r>
        </a:p>
      </dsp:txBody>
      <dsp:txXfrm rot="10800000">
        <a:off x="0" y="1653970"/>
        <a:ext cx="6263640" cy="542588"/>
      </dsp:txXfrm>
    </dsp:sp>
    <dsp:sp modelId="{80A4F482-851E-4493-8C97-C2A78714C376}">
      <dsp:nvSpPr>
        <dsp:cNvPr id="0" name=""/>
        <dsp:cNvSpPr/>
      </dsp:nvSpPr>
      <dsp:spPr>
        <a:xfrm rot="10800000">
          <a:off x="0" y="827068"/>
          <a:ext cx="6263640" cy="835046"/>
        </a:xfrm>
        <a:prstGeom prst="upArrowCallout">
          <a:avLst/>
        </a:prstGeom>
        <a:solidFill>
          <a:schemeClr val="accent5">
            <a:hueOff val="-199894"/>
            <a:satOff val="-7414"/>
            <a:lumOff val="117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On PEEP 22 – recognized by bedside RN during diaper change to saturate</a:t>
          </a:r>
        </a:p>
      </dsp:txBody>
      <dsp:txXfrm rot="10800000">
        <a:off x="0" y="827068"/>
        <a:ext cx="6263640" cy="542588"/>
      </dsp:txXfrm>
    </dsp:sp>
    <dsp:sp modelId="{7130E5FE-53EF-4EE3-9FF2-5DE2D747C58D}">
      <dsp:nvSpPr>
        <dsp:cNvPr id="0" name=""/>
        <dsp:cNvSpPr/>
      </dsp:nvSpPr>
      <dsp:spPr>
        <a:xfrm rot="10800000">
          <a:off x="0" y="166"/>
          <a:ext cx="6263640" cy="835046"/>
        </a:xfrm>
        <a:prstGeom prst="upArrowCallout">
          <a:avLst/>
        </a:prstGeom>
        <a:solidFill>
          <a:schemeClr val="accent5">
            <a:hueOff val="-239873"/>
            <a:satOff val="-8897"/>
            <a:lumOff val="141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8 month old , born at 25 weeks now in PICU with desaturation during bowel movement on 8/25</a:t>
          </a:r>
        </a:p>
      </dsp:txBody>
      <dsp:txXfrm rot="10800000">
        <a:off x="0" y="166"/>
        <a:ext cx="6263640" cy="5425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220EB-8DF9-4FA3-AF2D-D3F0C452501F}">
      <dsp:nvSpPr>
        <dsp:cNvPr id="0" name=""/>
        <dsp:cNvSpPr/>
      </dsp:nvSpPr>
      <dsp:spPr>
        <a:xfrm>
          <a:off x="0" y="328639"/>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C8FFAE-1CB8-48AF-A991-597D598E4A28}">
      <dsp:nvSpPr>
        <dsp:cNvPr id="0" name=""/>
        <dsp:cNvSpPr/>
      </dsp:nvSpPr>
      <dsp:spPr>
        <a:xfrm>
          <a:off x="280352" y="62959"/>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CLABSI:</a:t>
          </a:r>
          <a:r>
            <a:rPr lang="en-US" sz="1800" kern="1200" dirty="0">
              <a:latin typeface="Gill Sans MT" panose="020B0502020104020203"/>
            </a:rPr>
            <a:t> 0</a:t>
          </a:r>
          <a:r>
            <a:rPr lang="en-US" sz="1800" kern="1200" dirty="0"/>
            <a:t> for 2026</a:t>
          </a:r>
        </a:p>
      </dsp:txBody>
      <dsp:txXfrm>
        <a:off x="306291" y="88898"/>
        <a:ext cx="3873057" cy="479482"/>
      </dsp:txXfrm>
    </dsp:sp>
    <dsp:sp modelId="{51003E88-53F7-47ED-93A0-B460D4DDEF75}">
      <dsp:nvSpPr>
        <dsp:cNvPr id="0" name=""/>
        <dsp:cNvSpPr/>
      </dsp:nvSpPr>
      <dsp:spPr>
        <a:xfrm>
          <a:off x="0" y="1145119"/>
          <a:ext cx="5607050"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CCB34D6-EFDF-48D2-A698-660892364FCC}">
      <dsp:nvSpPr>
        <dsp:cNvPr id="0" name=""/>
        <dsp:cNvSpPr/>
      </dsp:nvSpPr>
      <dsp:spPr>
        <a:xfrm>
          <a:off x="280352" y="879439"/>
          <a:ext cx="3924935" cy="531360"/>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CAUTI:</a:t>
          </a:r>
          <a:r>
            <a:rPr lang="en-US" sz="1800" kern="1200" dirty="0">
              <a:latin typeface="Gill Sans MT" panose="020B0502020104020203"/>
            </a:rPr>
            <a:t> 0</a:t>
          </a:r>
          <a:r>
            <a:rPr lang="en-US" sz="1800" kern="1200" dirty="0"/>
            <a:t> for 2026</a:t>
          </a:r>
          <a:endParaRPr lang="en-US" sz="1800" kern="1200" dirty="0">
            <a:latin typeface="Gill Sans MT" panose="020B0502020104020203"/>
          </a:endParaRPr>
        </a:p>
      </dsp:txBody>
      <dsp:txXfrm>
        <a:off x="306291" y="905378"/>
        <a:ext cx="3873057" cy="479482"/>
      </dsp:txXfrm>
    </dsp:sp>
    <dsp:sp modelId="{3203BE49-E4BF-4B64-B3DB-D69896CA4535}">
      <dsp:nvSpPr>
        <dsp:cNvPr id="0" name=""/>
        <dsp:cNvSpPr/>
      </dsp:nvSpPr>
      <dsp:spPr>
        <a:xfrm>
          <a:off x="0" y="1961599"/>
          <a:ext cx="5607050"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1EC8E9B-6217-497B-A07E-EF995ED9E268}">
      <dsp:nvSpPr>
        <dsp:cNvPr id="0" name=""/>
        <dsp:cNvSpPr/>
      </dsp:nvSpPr>
      <dsp:spPr>
        <a:xfrm>
          <a:off x="280352" y="1695919"/>
          <a:ext cx="3924935" cy="531360"/>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UE: 2 for 2026</a:t>
          </a:r>
        </a:p>
      </dsp:txBody>
      <dsp:txXfrm>
        <a:off x="306291" y="1721858"/>
        <a:ext cx="3873057" cy="479482"/>
      </dsp:txXfrm>
    </dsp:sp>
    <dsp:sp modelId="{F4B46662-1E7E-4029-BEC6-A831BDEEB9D7}">
      <dsp:nvSpPr>
        <dsp:cNvPr id="0" name=""/>
        <dsp:cNvSpPr/>
      </dsp:nvSpPr>
      <dsp:spPr>
        <a:xfrm>
          <a:off x="0" y="2778080"/>
          <a:ext cx="5607050"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F8DDB65-C5AD-4DD4-8967-8FCAA4109D0A}">
      <dsp:nvSpPr>
        <dsp:cNvPr id="0" name=""/>
        <dsp:cNvSpPr/>
      </dsp:nvSpPr>
      <dsp:spPr>
        <a:xfrm>
          <a:off x="280352" y="2512399"/>
          <a:ext cx="3924935" cy="53136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UD: 3 for 2026</a:t>
          </a:r>
        </a:p>
      </dsp:txBody>
      <dsp:txXfrm>
        <a:off x="306291" y="2538338"/>
        <a:ext cx="3873057" cy="479482"/>
      </dsp:txXfrm>
    </dsp:sp>
    <dsp:sp modelId="{938C3279-8CB8-4A52-B613-D190BD585F88}">
      <dsp:nvSpPr>
        <dsp:cNvPr id="0" name=""/>
        <dsp:cNvSpPr/>
      </dsp:nvSpPr>
      <dsp:spPr>
        <a:xfrm>
          <a:off x="0" y="3594560"/>
          <a:ext cx="5607050"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E83CAE7-111D-4D99-AFD4-C3662D5C0292}">
      <dsp:nvSpPr>
        <dsp:cNvPr id="0" name=""/>
        <dsp:cNvSpPr/>
      </dsp:nvSpPr>
      <dsp:spPr>
        <a:xfrm>
          <a:off x="280352" y="3328880"/>
          <a:ext cx="3924935" cy="531360"/>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HAPI (all stages): 15 for 2026</a:t>
          </a:r>
        </a:p>
      </dsp:txBody>
      <dsp:txXfrm>
        <a:off x="306291" y="3354819"/>
        <a:ext cx="3873057" cy="479482"/>
      </dsp:txXfrm>
    </dsp:sp>
    <dsp:sp modelId="{CD3DEEC3-7910-43CA-8B77-C35802D2BE5F}">
      <dsp:nvSpPr>
        <dsp:cNvPr id="0" name=""/>
        <dsp:cNvSpPr/>
      </dsp:nvSpPr>
      <dsp:spPr>
        <a:xfrm>
          <a:off x="0" y="4411040"/>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E6C1FFE-372F-40B3-9D77-9E6218B7C329}">
      <dsp:nvSpPr>
        <dsp:cNvPr id="0" name=""/>
        <dsp:cNvSpPr/>
      </dsp:nvSpPr>
      <dsp:spPr>
        <a:xfrm>
          <a:off x="280352" y="4145360"/>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t>Falls: 3 for 2026</a:t>
          </a:r>
        </a:p>
      </dsp:txBody>
      <dsp:txXfrm>
        <a:off x="306291" y="4171299"/>
        <a:ext cx="3873057"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252ADF-0289-48B5-8237-7B29C0F7E415}"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3830F-DCE7-463F-923D-53DB140CB008}" type="slidenum">
              <a:rPr lang="en-US" smtClean="0"/>
              <a:t>‹#›</a:t>
            </a:fld>
            <a:endParaRPr lang="en-US"/>
          </a:p>
        </p:txBody>
      </p:sp>
    </p:spTree>
    <p:extLst>
      <p:ext uri="{BB962C8B-B14F-4D97-AF65-F5344CB8AC3E}">
        <p14:creationId xmlns:p14="http://schemas.microsoft.com/office/powerpoint/2010/main" val="145036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a:t>
            </a:fld>
            <a:endParaRPr lang="en-US" dirty="0"/>
          </a:p>
        </p:txBody>
      </p:sp>
    </p:spTree>
    <p:extLst>
      <p:ext uri="{BB962C8B-B14F-4D97-AF65-F5344CB8AC3E}">
        <p14:creationId xmlns:p14="http://schemas.microsoft.com/office/powerpoint/2010/main" val="1562212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27</a:t>
            </a:fld>
            <a:endParaRPr lang="en-US"/>
          </a:p>
        </p:txBody>
      </p:sp>
    </p:spTree>
    <p:extLst>
      <p:ext uri="{BB962C8B-B14F-4D97-AF65-F5344CB8AC3E}">
        <p14:creationId xmlns:p14="http://schemas.microsoft.com/office/powerpoint/2010/main" val="3896302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32</a:t>
            </a:fld>
            <a:endParaRPr lang="en-US"/>
          </a:p>
        </p:txBody>
      </p:sp>
    </p:spTree>
    <p:extLst>
      <p:ext uri="{BB962C8B-B14F-4D97-AF65-F5344CB8AC3E}">
        <p14:creationId xmlns:p14="http://schemas.microsoft.com/office/powerpoint/2010/main" val="1421635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34</a:t>
            </a:fld>
            <a:endParaRPr lang="en-US"/>
          </a:p>
        </p:txBody>
      </p:sp>
    </p:spTree>
    <p:extLst>
      <p:ext uri="{BB962C8B-B14F-4D97-AF65-F5344CB8AC3E}">
        <p14:creationId xmlns:p14="http://schemas.microsoft.com/office/powerpoint/2010/main" val="19501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48A87A34-81AB-432B-8DAE-1953F412C126}"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9127785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05461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40085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9207E-18D0-A1CC-A27E-D28531387E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147165-D4EC-2E9B-57C9-F9ACBD6517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558795-E0A0-9B09-515D-2559ED6E0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2EC96A-7E01-2B6C-17FA-8C3D43F1BE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9F0320-0FA8-D04D-501D-B82004B804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1F16D3-AA04-DA91-509A-F491914002BD}"/>
              </a:ext>
            </a:extLst>
          </p:cNvPr>
          <p:cNvSpPr>
            <a:spLocks noGrp="1"/>
          </p:cNvSpPr>
          <p:nvPr>
            <p:ph type="dt" sz="half" idx="10"/>
          </p:nvPr>
        </p:nvSpPr>
        <p:spPr/>
        <p:txBody>
          <a:bodyPr/>
          <a:lstStyle/>
          <a:p>
            <a:fld id="{B75E0E85-7E67-4F98-836D-53E5F5AB358F}" type="datetimeFigureOut">
              <a:rPr lang="en-US" smtClean="0"/>
              <a:t>9/1/2026</a:t>
            </a:fld>
            <a:endParaRPr lang="en-US"/>
          </a:p>
        </p:txBody>
      </p:sp>
      <p:sp>
        <p:nvSpPr>
          <p:cNvPr id="8" name="Footer Placeholder 7">
            <a:extLst>
              <a:ext uri="{FF2B5EF4-FFF2-40B4-BE49-F238E27FC236}">
                <a16:creationId xmlns:a16="http://schemas.microsoft.com/office/drawing/2014/main" id="{AB6CEFB1-9A2D-C3FE-97C3-FB2122E1B7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4E9970-46CC-2FD7-3FA9-1DE08AC11F57}"/>
              </a:ext>
            </a:extLst>
          </p:cNvPr>
          <p:cNvSpPr>
            <a:spLocks noGrp="1"/>
          </p:cNvSpPr>
          <p:nvPr>
            <p:ph type="sldNum" sz="quarter" idx="12"/>
          </p:nvPr>
        </p:nvSpPr>
        <p:spPr/>
        <p:txBody>
          <a:bodyPr/>
          <a:lstStyle/>
          <a:p>
            <a:fld id="{21A6FE8E-2839-4BA0-A137-6F3731C248DA}" type="slidenum">
              <a:rPr lang="en-US" smtClean="0"/>
              <a:t>‹#›</a:t>
            </a:fld>
            <a:endParaRPr lang="en-US"/>
          </a:p>
        </p:txBody>
      </p:sp>
    </p:spTree>
    <p:extLst>
      <p:ext uri="{BB962C8B-B14F-4D97-AF65-F5344CB8AC3E}">
        <p14:creationId xmlns:p14="http://schemas.microsoft.com/office/powerpoint/2010/main" val="3610334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7611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7818847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8A87A34-81AB-432B-8DAE-1953F412C126}" type="datetimeFigureOut">
              <a:rPr lang="en-US" smtClean="0"/>
              <a:t>9/1/2026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6087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903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3457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851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t>9/1/2026</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268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9/1/2026</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896795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9/1/2026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4705335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260873" y="1586484"/>
            <a:ext cx="3685032" cy="3685032"/>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3000" kern="1200" cap="all" spc="200" baseline="0" dirty="0">
                <a:solidFill>
                  <a:srgbClr val="FFFFFF"/>
                </a:solidFill>
                <a:latin typeface="+mj-lt"/>
                <a:ea typeface="+mj-ea"/>
                <a:cs typeface="+mj-cs"/>
              </a:rPr>
              <a:t>M&amp;M </a:t>
            </a:r>
          </a:p>
        </p:txBody>
      </p:sp>
      <p:sp>
        <p:nvSpPr>
          <p:cNvPr id="3" name="Subtitle 2"/>
          <p:cNvSpPr>
            <a:spLocks noGrp="1"/>
          </p:cNvSpPr>
          <p:nvPr>
            <p:ph type="subTitle" idx="1"/>
          </p:nvPr>
        </p:nvSpPr>
        <p:spPr>
          <a:xfrm>
            <a:off x="5591695" y="1402080"/>
            <a:ext cx="6327778" cy="4053840"/>
          </a:xfrm>
        </p:spPr>
        <p:txBody>
          <a:bodyPr vert="horz" lIns="91440" tIns="45720" rIns="91440" bIns="45720" rtlCol="0" anchor="ctr">
            <a:normAutofit/>
          </a:bodyPr>
          <a:lstStyle/>
          <a:p>
            <a:r>
              <a:rPr lang="en-US" sz="2400" dirty="0">
                <a:solidFill>
                  <a:schemeClr val="tx1">
                    <a:lumMod val="85000"/>
                    <a:lumOff val="15000"/>
                  </a:schemeClr>
                </a:solidFill>
              </a:rPr>
              <a:t>Nisha Agasthya, MD, Neha Longani, MD, Kareen Jones, MD, Jennifer Nestor, MD</a:t>
            </a:r>
          </a:p>
          <a:p>
            <a:r>
              <a:rPr lang="en-US" sz="2800" dirty="0">
                <a:solidFill>
                  <a:schemeClr val="tx1">
                    <a:lumMod val="85000"/>
                    <a:lumOff val="15000"/>
                  </a:schemeClr>
                </a:solidFill>
              </a:rPr>
              <a:t>September 1, 2026</a:t>
            </a:r>
          </a:p>
        </p:txBody>
      </p:sp>
    </p:spTree>
    <p:extLst>
      <p:ext uri="{BB962C8B-B14F-4D97-AF65-F5344CB8AC3E}">
        <p14:creationId xmlns:p14="http://schemas.microsoft.com/office/powerpoint/2010/main" val="207026553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AA62-CA16-59B6-BA52-F3A0E76AB062}"/>
              </a:ext>
            </a:extLst>
          </p:cNvPr>
          <p:cNvSpPr>
            <a:spLocks noGrp="1"/>
          </p:cNvSpPr>
          <p:nvPr>
            <p:ph type="title"/>
          </p:nvPr>
        </p:nvSpPr>
        <p:spPr/>
        <p:txBody>
          <a:bodyPr/>
          <a:lstStyle/>
          <a:p>
            <a:r>
              <a:rPr lang="en-US" dirty="0"/>
              <a:t>JIA with MAS, MOD</a:t>
            </a:r>
          </a:p>
        </p:txBody>
      </p:sp>
      <p:sp>
        <p:nvSpPr>
          <p:cNvPr id="3" name="Content Placeholder 2">
            <a:extLst>
              <a:ext uri="{FF2B5EF4-FFF2-40B4-BE49-F238E27FC236}">
                <a16:creationId xmlns:a16="http://schemas.microsoft.com/office/drawing/2014/main" id="{9110A0D1-82B1-B9CA-6DDF-0096E8905516}"/>
              </a:ext>
            </a:extLst>
          </p:cNvPr>
          <p:cNvSpPr>
            <a:spLocks noGrp="1"/>
          </p:cNvSpPr>
          <p:nvPr>
            <p:ph idx="1"/>
          </p:nvPr>
        </p:nvSpPr>
        <p:spPr/>
        <p:txBody>
          <a:bodyPr>
            <a:normAutofit fontScale="92500" lnSpcReduction="20000"/>
          </a:bodyPr>
          <a:lstStyle/>
          <a:p>
            <a:r>
              <a:rPr lang="en-US" dirty="0"/>
              <a:t>Repeat RRT generated with hypotension with SBP in 60s on 8/7 @ 0400, several episodes of emesis and ongoing tachycardia</a:t>
            </a:r>
          </a:p>
          <a:p>
            <a:pPr lvl="1"/>
            <a:r>
              <a:rPr lang="en-US" dirty="0"/>
              <a:t>IV fluid bolus given</a:t>
            </a:r>
          </a:p>
          <a:p>
            <a:pPr lvl="1"/>
            <a:r>
              <a:rPr lang="en-US" dirty="0"/>
              <a:t>Remained hypotensive, transferred to PICU</a:t>
            </a:r>
          </a:p>
          <a:p>
            <a:r>
              <a:rPr lang="en-US" dirty="0"/>
              <a:t>Acute decompensation at 0900 with persistent hypotension requiring pressor</a:t>
            </a:r>
          </a:p>
          <a:p>
            <a:pPr lvl="1"/>
            <a:r>
              <a:rPr lang="en-US" dirty="0"/>
              <a:t>Intubated, CVL and arterial line placed</a:t>
            </a:r>
          </a:p>
          <a:p>
            <a:r>
              <a:rPr lang="en-US" dirty="0"/>
              <a:t>Significant concern for MAS</a:t>
            </a:r>
          </a:p>
          <a:p>
            <a:r>
              <a:rPr lang="en-US" dirty="0"/>
              <a:t>Bonus:	</a:t>
            </a:r>
          </a:p>
          <a:p>
            <a:pPr lvl="1"/>
            <a:r>
              <a:rPr lang="en-US" dirty="0"/>
              <a:t>Significant </a:t>
            </a:r>
            <a:r>
              <a:rPr lang="en-US" dirty="0" err="1"/>
              <a:t>emapalumab</a:t>
            </a:r>
            <a:r>
              <a:rPr lang="en-US" dirty="0"/>
              <a:t> infiltrate (administered via PIV on 8/8, 8/11, 8/14)</a:t>
            </a:r>
          </a:p>
          <a:p>
            <a:pPr lvl="1"/>
            <a:r>
              <a:rPr lang="en-US" dirty="0"/>
              <a:t>Required administration of 2</a:t>
            </a:r>
            <a:r>
              <a:rPr lang="en-US" baseline="30000" dirty="0"/>
              <a:t>nd</a:t>
            </a:r>
            <a:r>
              <a:rPr lang="en-US" dirty="0"/>
              <a:t> half of dose via CVL</a:t>
            </a:r>
          </a:p>
          <a:p>
            <a:pPr lvl="1"/>
            <a:endParaRPr lang="en-US" dirty="0"/>
          </a:p>
        </p:txBody>
      </p:sp>
    </p:spTree>
    <p:extLst>
      <p:ext uri="{BB962C8B-B14F-4D97-AF65-F5344CB8AC3E}">
        <p14:creationId xmlns:p14="http://schemas.microsoft.com/office/powerpoint/2010/main" val="280795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ECF52-2D26-6BF1-81FE-995C116099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0AEBBA-EA86-49B7-58A3-086794328B90}"/>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5FE4A135-9093-649E-590C-FED9CFDF6D4F}"/>
              </a:ext>
            </a:extLst>
          </p:cNvPr>
          <p:cNvSpPr>
            <a:spLocks noGrp="1"/>
          </p:cNvSpPr>
          <p:nvPr>
            <p:ph sz="half" idx="2"/>
          </p:nvPr>
        </p:nvSpPr>
        <p:spPr/>
        <p:txBody>
          <a:bodyPr>
            <a:normAutofit/>
          </a:bodyPr>
          <a:lstStyle/>
          <a:p>
            <a:r>
              <a:rPr lang="en-US" dirty="0"/>
              <a:t>Appropriate use of RRT system</a:t>
            </a:r>
          </a:p>
          <a:p>
            <a:r>
              <a:rPr lang="en-US" dirty="0"/>
              <a:t>Identification of progression on floor</a:t>
            </a:r>
          </a:p>
          <a:p>
            <a:r>
              <a:rPr lang="en-US" dirty="0"/>
              <a:t>Swift critical management after decompensation</a:t>
            </a:r>
          </a:p>
        </p:txBody>
      </p:sp>
      <p:sp>
        <p:nvSpPr>
          <p:cNvPr id="4" name="Content Placeholder 3">
            <a:extLst>
              <a:ext uri="{FF2B5EF4-FFF2-40B4-BE49-F238E27FC236}">
                <a16:creationId xmlns:a16="http://schemas.microsoft.com/office/drawing/2014/main" id="{CA2925B2-B066-CD56-DD69-8D12F681AFD5}"/>
              </a:ext>
            </a:extLst>
          </p:cNvPr>
          <p:cNvSpPr>
            <a:spLocks noGrp="1"/>
          </p:cNvSpPr>
          <p:nvPr>
            <p:ph sz="quarter" idx="4"/>
          </p:nvPr>
        </p:nvSpPr>
        <p:spPr/>
        <p:txBody>
          <a:bodyPr>
            <a:normAutofit/>
          </a:bodyPr>
          <a:lstStyle/>
          <a:p>
            <a:r>
              <a:rPr lang="en-US" dirty="0"/>
              <a:t>IV infiltrate – should this have been given via CVL?</a:t>
            </a:r>
          </a:p>
        </p:txBody>
      </p:sp>
      <p:sp>
        <p:nvSpPr>
          <p:cNvPr id="5" name="Text Placeholder 4">
            <a:extLst>
              <a:ext uri="{FF2B5EF4-FFF2-40B4-BE49-F238E27FC236}">
                <a16:creationId xmlns:a16="http://schemas.microsoft.com/office/drawing/2014/main" id="{A987BB03-FF3C-3892-D896-0757F05AAB20}"/>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699AFAE3-EF1E-8081-4896-7B8164A94A8A}"/>
              </a:ext>
            </a:extLst>
          </p:cNvPr>
          <p:cNvSpPr>
            <a:spLocks noGrp="1"/>
          </p:cNvSpPr>
          <p:nvPr>
            <p:ph type="title"/>
          </p:nvPr>
        </p:nvSpPr>
        <p:spPr>
          <a:xfrm>
            <a:off x="1988820" y="998983"/>
            <a:ext cx="7729728" cy="1188720"/>
          </a:xfrm>
        </p:spPr>
        <p:txBody>
          <a:bodyPr/>
          <a:lstStyle/>
          <a:p>
            <a:r>
              <a:rPr lang="en-US" dirty="0"/>
              <a:t>JIA with MAS, Mod</a:t>
            </a:r>
          </a:p>
        </p:txBody>
      </p:sp>
    </p:spTree>
    <p:extLst>
      <p:ext uri="{BB962C8B-B14F-4D97-AF65-F5344CB8AC3E}">
        <p14:creationId xmlns:p14="http://schemas.microsoft.com/office/powerpoint/2010/main" val="1023548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83C02-DE0C-08CB-7022-84658DB58BB8}"/>
              </a:ext>
            </a:extLst>
          </p:cNvPr>
          <p:cNvSpPr>
            <a:spLocks noGrp="1"/>
          </p:cNvSpPr>
          <p:nvPr>
            <p:ph type="title"/>
          </p:nvPr>
        </p:nvSpPr>
        <p:spPr>
          <a:xfrm>
            <a:off x="838200" y="557189"/>
            <a:ext cx="3374136" cy="5567891"/>
          </a:xfrm>
        </p:spPr>
        <p:txBody>
          <a:bodyPr>
            <a:normAutofit/>
          </a:bodyPr>
          <a:lstStyle/>
          <a:p>
            <a:r>
              <a:rPr lang="en-US" sz="4000" dirty="0"/>
              <a:t>Post Op Epilepsy Surgery and Cerebral Edema and near herniation</a:t>
            </a:r>
          </a:p>
        </p:txBody>
      </p:sp>
      <p:graphicFrame>
        <p:nvGraphicFramePr>
          <p:cNvPr id="5" name="Content Placeholder 2">
            <a:extLst>
              <a:ext uri="{FF2B5EF4-FFF2-40B4-BE49-F238E27FC236}">
                <a16:creationId xmlns:a16="http://schemas.microsoft.com/office/drawing/2014/main" id="{C92497D3-A639-0D75-65AE-8755D2DD2769}"/>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705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2CB52-6142-1476-E9CC-2CA306587E77}"/>
              </a:ext>
            </a:extLst>
          </p:cNvPr>
          <p:cNvSpPr>
            <a:spLocks noGrp="1"/>
          </p:cNvSpPr>
          <p:nvPr>
            <p:ph type="title"/>
          </p:nvPr>
        </p:nvSpPr>
        <p:spPr>
          <a:xfrm>
            <a:off x="572493" y="238539"/>
            <a:ext cx="11018520" cy="1434415"/>
          </a:xfrm>
        </p:spPr>
        <p:txBody>
          <a:bodyPr anchor="b">
            <a:normAutofit/>
          </a:bodyPr>
          <a:lstStyle/>
          <a:p>
            <a:r>
              <a:rPr lang="en-US" sz="3600" dirty="0"/>
              <a:t>Post Op Epilepsy Surgery and Cerebral Edema and near herniation</a:t>
            </a:r>
          </a:p>
        </p:txBody>
      </p:sp>
      <p:sp>
        <p:nvSpPr>
          <p:cNvPr id="3" name="Content Placeholder 2">
            <a:extLst>
              <a:ext uri="{FF2B5EF4-FFF2-40B4-BE49-F238E27FC236}">
                <a16:creationId xmlns:a16="http://schemas.microsoft.com/office/drawing/2014/main" id="{7A084024-1624-1C29-F303-F0B4B4E5B5FD}"/>
              </a:ext>
            </a:extLst>
          </p:cNvPr>
          <p:cNvSpPr>
            <a:spLocks noGrp="1"/>
          </p:cNvSpPr>
          <p:nvPr>
            <p:ph idx="1"/>
          </p:nvPr>
        </p:nvSpPr>
        <p:spPr>
          <a:xfrm>
            <a:off x="572493" y="2071316"/>
            <a:ext cx="6713552" cy="4119172"/>
          </a:xfrm>
        </p:spPr>
        <p:txBody>
          <a:bodyPr anchor="t">
            <a:normAutofit/>
          </a:bodyPr>
          <a:lstStyle/>
          <a:p>
            <a:r>
              <a:rPr lang="en-US" sz="2000" dirty="0"/>
              <a:t>POD#3 continued emesis, US abdomen negative , pupils equal and reactive 4 mm </a:t>
            </a:r>
            <a:r>
              <a:rPr lang="en-US" sz="2000" dirty="0" err="1"/>
              <a:t>b/l</a:t>
            </a:r>
            <a:endParaRPr lang="en-US" sz="2000" dirty="0"/>
          </a:p>
          <a:p>
            <a:r>
              <a:rPr lang="en-US" sz="2000" dirty="0"/>
              <a:t>POD# 4 continued emesis, ICP 18 overnight – at 7 am noted to have left pupil 7 mm and right pupil 4 mm and non reactive – EVD remains at 10 above tragus – ICP 26-28</a:t>
            </a:r>
          </a:p>
          <a:p>
            <a:r>
              <a:rPr lang="en-US" sz="2000" dirty="0"/>
              <a:t>Emergent Head CT 1. Interval worsening of the midline shift from left to right, now 10 mm, previously 4mm. Para </a:t>
            </a:r>
            <a:r>
              <a:rPr lang="en-US" sz="2000" dirty="0" err="1"/>
              <a:t>falcine</a:t>
            </a:r>
            <a:r>
              <a:rPr lang="en-US" sz="2000" dirty="0"/>
              <a:t> herniation of the cerebral parenchyma to the  right.  2. Increased compression and distortion of the brainstem. 3. Interval increase in the effacement of the left lateral ventricle and interval increase in the dilatation of the right lateral ventricle as described. </a:t>
            </a:r>
          </a:p>
          <a:p>
            <a:endParaRPr lang="en-US" sz="2000" dirty="0"/>
          </a:p>
          <a:p>
            <a:endParaRPr lang="en-US" sz="2000" dirty="0"/>
          </a:p>
        </p:txBody>
      </p:sp>
      <p:pic>
        <p:nvPicPr>
          <p:cNvPr id="5" name="Picture 4">
            <a:extLst>
              <a:ext uri="{FF2B5EF4-FFF2-40B4-BE49-F238E27FC236}">
                <a16:creationId xmlns:a16="http://schemas.microsoft.com/office/drawing/2014/main" id="{997755B5-DE19-33A1-3727-48F5E2A7CE58}"/>
              </a:ext>
            </a:extLst>
          </p:cNvPr>
          <p:cNvPicPr>
            <a:picLocks noChangeAspect="1"/>
          </p:cNvPicPr>
          <p:nvPr/>
        </p:nvPicPr>
        <p:blipFill>
          <a:blip r:embed="rId2"/>
          <a:srcRect l="1921" r="14624" b="4"/>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165312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9BBC8D-C560-1D4F-688C-D066AD8FE0BC}"/>
              </a:ext>
            </a:extLst>
          </p:cNvPr>
          <p:cNvPicPr>
            <a:picLocks noChangeAspect="1"/>
          </p:cNvPicPr>
          <p:nvPr/>
        </p:nvPicPr>
        <p:blipFill>
          <a:blip r:embed="rId2">
            <a:duotone>
              <a:schemeClr val="bg2">
                <a:shade val="45000"/>
                <a:satMod val="135000"/>
              </a:schemeClr>
              <a:prstClr val="white"/>
            </a:duotone>
          </a:blip>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34C6C148-C4D3-852F-D091-2A79C0A20F6E}"/>
              </a:ext>
            </a:extLst>
          </p:cNvPr>
          <p:cNvSpPr>
            <a:spLocks noGrp="1"/>
          </p:cNvSpPr>
          <p:nvPr>
            <p:ph type="title"/>
          </p:nvPr>
        </p:nvSpPr>
        <p:spPr>
          <a:xfrm>
            <a:off x="838200" y="365125"/>
            <a:ext cx="10515600" cy="1325563"/>
          </a:xfrm>
        </p:spPr>
        <p:txBody>
          <a:bodyPr>
            <a:normAutofit/>
          </a:bodyPr>
          <a:lstStyle/>
          <a:p>
            <a:r>
              <a:rPr lang="en-US" dirty="0"/>
              <a:t>Post Op Epilepsy Surgery and Cerebral Edema and near herniation</a:t>
            </a:r>
          </a:p>
        </p:txBody>
      </p:sp>
      <p:graphicFrame>
        <p:nvGraphicFramePr>
          <p:cNvPr id="5" name="Content Placeholder 2">
            <a:extLst>
              <a:ext uri="{FF2B5EF4-FFF2-40B4-BE49-F238E27FC236}">
                <a16:creationId xmlns:a16="http://schemas.microsoft.com/office/drawing/2014/main" id="{603F98D6-65C1-5494-BA5B-5512B74E21F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0906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E311E-E0F7-A9A1-6223-99F333393F60}"/>
              </a:ext>
            </a:extLst>
          </p:cNvPr>
          <p:cNvSpPr>
            <a:spLocks noGrp="1"/>
          </p:cNvSpPr>
          <p:nvPr>
            <p:ph type="title"/>
          </p:nvPr>
        </p:nvSpPr>
        <p:spPr/>
        <p:txBody>
          <a:bodyPr/>
          <a:lstStyle/>
          <a:p>
            <a:r>
              <a:rPr lang="en-US" dirty="0"/>
              <a:t>Learning </a:t>
            </a:r>
          </a:p>
        </p:txBody>
      </p:sp>
      <p:sp>
        <p:nvSpPr>
          <p:cNvPr id="4" name="Text Placeholder 3">
            <a:extLst>
              <a:ext uri="{FF2B5EF4-FFF2-40B4-BE49-F238E27FC236}">
                <a16:creationId xmlns:a16="http://schemas.microsoft.com/office/drawing/2014/main" id="{265AC969-3223-A43A-6EA9-F1D79CC22967}"/>
              </a:ext>
            </a:extLst>
          </p:cNvPr>
          <p:cNvSpPr>
            <a:spLocks noGrp="1"/>
          </p:cNvSpPr>
          <p:nvPr>
            <p:ph type="body" idx="1"/>
          </p:nvPr>
        </p:nvSpPr>
        <p:spPr/>
        <p:txBody>
          <a:bodyPr/>
          <a:lstStyle/>
          <a:p>
            <a:r>
              <a:rPr lang="en-US" dirty="0"/>
              <a:t>What went well ?</a:t>
            </a:r>
          </a:p>
        </p:txBody>
      </p:sp>
      <p:sp>
        <p:nvSpPr>
          <p:cNvPr id="5" name="Content Placeholder 4">
            <a:extLst>
              <a:ext uri="{FF2B5EF4-FFF2-40B4-BE49-F238E27FC236}">
                <a16:creationId xmlns:a16="http://schemas.microsoft.com/office/drawing/2014/main" id="{68A4847F-B28C-7430-FF39-018BC464CC6F}"/>
              </a:ext>
            </a:extLst>
          </p:cNvPr>
          <p:cNvSpPr>
            <a:spLocks noGrp="1"/>
          </p:cNvSpPr>
          <p:nvPr>
            <p:ph sz="half" idx="2"/>
          </p:nvPr>
        </p:nvSpPr>
        <p:spPr/>
        <p:txBody>
          <a:bodyPr>
            <a:normAutofit/>
          </a:bodyPr>
          <a:lstStyle/>
          <a:p>
            <a:r>
              <a:rPr lang="en-US" dirty="0"/>
              <a:t>Neurosurgeon bedside and recognized pupil change and updated team during handoff </a:t>
            </a:r>
          </a:p>
          <a:p>
            <a:r>
              <a:rPr lang="en-US" dirty="0"/>
              <a:t>Neurosurgeon in CT when patient taken down by PICU team </a:t>
            </a:r>
          </a:p>
          <a:p>
            <a:r>
              <a:rPr lang="en-US" dirty="0"/>
              <a:t>Quick mobilization of personnel and equipment for emergent intubation </a:t>
            </a:r>
          </a:p>
        </p:txBody>
      </p:sp>
      <p:sp>
        <p:nvSpPr>
          <p:cNvPr id="6" name="Text Placeholder 5">
            <a:extLst>
              <a:ext uri="{FF2B5EF4-FFF2-40B4-BE49-F238E27FC236}">
                <a16:creationId xmlns:a16="http://schemas.microsoft.com/office/drawing/2014/main" id="{5248B55D-30BE-816A-1658-AF4B9B3CF1B8}"/>
              </a:ext>
            </a:extLst>
          </p:cNvPr>
          <p:cNvSpPr>
            <a:spLocks noGrp="1"/>
          </p:cNvSpPr>
          <p:nvPr>
            <p:ph type="body" sz="quarter" idx="3"/>
          </p:nvPr>
        </p:nvSpPr>
        <p:spPr/>
        <p:txBody>
          <a:bodyPr/>
          <a:lstStyle/>
          <a:p>
            <a:r>
              <a:rPr lang="en-US" dirty="0"/>
              <a:t>What can be better ?</a:t>
            </a:r>
          </a:p>
        </p:txBody>
      </p:sp>
      <p:sp>
        <p:nvSpPr>
          <p:cNvPr id="7" name="Content Placeholder 6">
            <a:extLst>
              <a:ext uri="{FF2B5EF4-FFF2-40B4-BE49-F238E27FC236}">
                <a16:creationId xmlns:a16="http://schemas.microsoft.com/office/drawing/2014/main" id="{7600A588-87EC-BA5A-5629-470E81C2E4A7}"/>
              </a:ext>
            </a:extLst>
          </p:cNvPr>
          <p:cNvSpPr>
            <a:spLocks noGrp="1"/>
          </p:cNvSpPr>
          <p:nvPr>
            <p:ph sz="quarter" idx="4"/>
          </p:nvPr>
        </p:nvSpPr>
        <p:spPr/>
        <p:txBody>
          <a:bodyPr>
            <a:normAutofit/>
          </a:bodyPr>
          <a:lstStyle/>
          <a:p>
            <a:r>
              <a:rPr lang="en-US" dirty="0"/>
              <a:t>ICP measurements spaced to every 6 hours </a:t>
            </a:r>
          </a:p>
          <a:p>
            <a:r>
              <a:rPr lang="en-US" dirty="0"/>
              <a:t>ICP measurements not frequent when noted to be 18 overnight – unclear if provider was notified </a:t>
            </a:r>
          </a:p>
          <a:p>
            <a:r>
              <a:rPr lang="en-US" dirty="0"/>
              <a:t>Recurrent emesis sign of elevated ICP ?</a:t>
            </a:r>
          </a:p>
        </p:txBody>
      </p:sp>
    </p:spTree>
    <p:extLst>
      <p:ext uri="{BB962C8B-B14F-4D97-AF65-F5344CB8AC3E}">
        <p14:creationId xmlns:p14="http://schemas.microsoft.com/office/powerpoint/2010/main" val="3714004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48271-AA4F-FDCA-2B6B-A2DB99A8D0D2}"/>
              </a:ext>
            </a:extLst>
          </p:cNvPr>
          <p:cNvSpPr>
            <a:spLocks noGrp="1"/>
          </p:cNvSpPr>
          <p:nvPr>
            <p:ph type="title"/>
          </p:nvPr>
        </p:nvSpPr>
        <p:spPr>
          <a:xfrm>
            <a:off x="621792" y="1161288"/>
            <a:ext cx="3602736" cy="4526280"/>
          </a:xfrm>
        </p:spPr>
        <p:txBody>
          <a:bodyPr>
            <a:normAutofit/>
          </a:bodyPr>
          <a:lstStyle/>
          <a:p>
            <a:r>
              <a:rPr lang="en-US" sz="4000"/>
              <a:t>Cardiac arrest secondary to hypoxemia </a:t>
            </a:r>
          </a:p>
        </p:txBody>
      </p:sp>
      <p:graphicFrame>
        <p:nvGraphicFramePr>
          <p:cNvPr id="5" name="Content Placeholder 2">
            <a:extLst>
              <a:ext uri="{FF2B5EF4-FFF2-40B4-BE49-F238E27FC236}">
                <a16:creationId xmlns:a16="http://schemas.microsoft.com/office/drawing/2014/main" id="{649B8296-3B00-E6A7-0787-E81A4B5E63EC}"/>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4022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27BE1-22DE-209E-A3B9-509DE9B9E5E5}"/>
              </a:ext>
            </a:extLst>
          </p:cNvPr>
          <p:cNvSpPr>
            <a:spLocks noGrp="1"/>
          </p:cNvSpPr>
          <p:nvPr>
            <p:ph type="title"/>
          </p:nvPr>
        </p:nvSpPr>
        <p:spPr/>
        <p:txBody>
          <a:bodyPr/>
          <a:lstStyle/>
          <a:p>
            <a:r>
              <a:rPr lang="en-US" dirty="0"/>
              <a:t>Learning </a:t>
            </a:r>
          </a:p>
        </p:txBody>
      </p:sp>
      <p:sp>
        <p:nvSpPr>
          <p:cNvPr id="4" name="Text Placeholder 3">
            <a:extLst>
              <a:ext uri="{FF2B5EF4-FFF2-40B4-BE49-F238E27FC236}">
                <a16:creationId xmlns:a16="http://schemas.microsoft.com/office/drawing/2014/main" id="{A32A4DFB-CBD4-FC72-7202-FA696DF80E9B}"/>
              </a:ext>
            </a:extLst>
          </p:cNvPr>
          <p:cNvSpPr>
            <a:spLocks noGrp="1"/>
          </p:cNvSpPr>
          <p:nvPr>
            <p:ph type="body" idx="1"/>
          </p:nvPr>
        </p:nvSpPr>
        <p:spPr/>
        <p:txBody>
          <a:bodyPr/>
          <a:lstStyle/>
          <a:p>
            <a:r>
              <a:rPr lang="en-US" dirty="0"/>
              <a:t>What went well ?</a:t>
            </a:r>
          </a:p>
        </p:txBody>
      </p:sp>
      <p:sp>
        <p:nvSpPr>
          <p:cNvPr id="5" name="Content Placeholder 4">
            <a:extLst>
              <a:ext uri="{FF2B5EF4-FFF2-40B4-BE49-F238E27FC236}">
                <a16:creationId xmlns:a16="http://schemas.microsoft.com/office/drawing/2014/main" id="{7B41ED88-BFD5-FDD7-8DC7-13B04DAF1D17}"/>
              </a:ext>
            </a:extLst>
          </p:cNvPr>
          <p:cNvSpPr>
            <a:spLocks noGrp="1"/>
          </p:cNvSpPr>
          <p:nvPr>
            <p:ph sz="half" idx="2"/>
          </p:nvPr>
        </p:nvSpPr>
        <p:spPr/>
        <p:txBody>
          <a:bodyPr/>
          <a:lstStyle/>
          <a:p>
            <a:r>
              <a:rPr lang="en-US" dirty="0"/>
              <a:t>Immediate recognition for need for CPR </a:t>
            </a:r>
          </a:p>
          <a:p>
            <a:r>
              <a:rPr lang="en-US" dirty="0"/>
              <a:t>Staff assist response called by Laura Mohr </a:t>
            </a:r>
          </a:p>
          <a:p>
            <a:r>
              <a:rPr lang="en-US" dirty="0"/>
              <a:t>Code leader identification</a:t>
            </a:r>
          </a:p>
          <a:p>
            <a:r>
              <a:rPr lang="en-US" dirty="0"/>
              <a:t>Early Epi administration</a:t>
            </a:r>
          </a:p>
        </p:txBody>
      </p:sp>
      <p:sp>
        <p:nvSpPr>
          <p:cNvPr id="6" name="Text Placeholder 5">
            <a:extLst>
              <a:ext uri="{FF2B5EF4-FFF2-40B4-BE49-F238E27FC236}">
                <a16:creationId xmlns:a16="http://schemas.microsoft.com/office/drawing/2014/main" id="{13318087-BAC5-87AF-7586-611A51FBD5BB}"/>
              </a:ext>
            </a:extLst>
          </p:cNvPr>
          <p:cNvSpPr>
            <a:spLocks noGrp="1"/>
          </p:cNvSpPr>
          <p:nvPr>
            <p:ph type="body" sz="quarter" idx="3"/>
          </p:nvPr>
        </p:nvSpPr>
        <p:spPr/>
        <p:txBody>
          <a:bodyPr/>
          <a:lstStyle/>
          <a:p>
            <a:r>
              <a:rPr lang="en-US" dirty="0"/>
              <a:t>What could be better?</a:t>
            </a:r>
          </a:p>
        </p:txBody>
      </p:sp>
      <p:sp>
        <p:nvSpPr>
          <p:cNvPr id="7" name="Content Placeholder 6">
            <a:extLst>
              <a:ext uri="{FF2B5EF4-FFF2-40B4-BE49-F238E27FC236}">
                <a16:creationId xmlns:a16="http://schemas.microsoft.com/office/drawing/2014/main" id="{F7E95A77-FE9B-9B84-97F3-8FCABDBF1A1E}"/>
              </a:ext>
            </a:extLst>
          </p:cNvPr>
          <p:cNvSpPr>
            <a:spLocks noGrp="1"/>
          </p:cNvSpPr>
          <p:nvPr>
            <p:ph sz="quarter" idx="4"/>
          </p:nvPr>
        </p:nvSpPr>
        <p:spPr/>
        <p:txBody>
          <a:bodyPr/>
          <a:lstStyle/>
          <a:p>
            <a:r>
              <a:rPr lang="en-US" dirty="0"/>
              <a:t>Adult pads placed when </a:t>
            </a:r>
            <a:r>
              <a:rPr lang="en-US" dirty="0" err="1"/>
              <a:t>zoll</a:t>
            </a:r>
            <a:r>
              <a:rPr lang="en-US" dirty="0"/>
              <a:t> arrived </a:t>
            </a:r>
          </a:p>
          <a:p>
            <a:endParaRPr lang="en-US" dirty="0"/>
          </a:p>
          <a:p>
            <a:pPr marL="0" indent="0">
              <a:buNone/>
            </a:pPr>
            <a:endParaRPr lang="en-US" dirty="0"/>
          </a:p>
        </p:txBody>
      </p:sp>
    </p:spTree>
    <p:extLst>
      <p:ext uri="{BB962C8B-B14F-4D97-AF65-F5344CB8AC3E}">
        <p14:creationId xmlns:p14="http://schemas.microsoft.com/office/powerpoint/2010/main" val="2407457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53E95-DFA5-7899-5FE2-4DC0E714BC94}"/>
              </a:ext>
            </a:extLst>
          </p:cNvPr>
          <p:cNvSpPr>
            <a:spLocks noGrp="1"/>
          </p:cNvSpPr>
          <p:nvPr>
            <p:ph type="title"/>
          </p:nvPr>
        </p:nvSpPr>
        <p:spPr>
          <a:xfrm>
            <a:off x="838200" y="557189"/>
            <a:ext cx="3374136" cy="5567891"/>
          </a:xfrm>
        </p:spPr>
        <p:txBody>
          <a:bodyPr>
            <a:normAutofit/>
          </a:bodyPr>
          <a:lstStyle/>
          <a:p>
            <a:r>
              <a:rPr lang="en-US" sz="2500"/>
              <a:t>Severe cystic BPD and tracheobronchomalacia – cardiac arrest from BPD spell and pulmonary HTN</a:t>
            </a:r>
          </a:p>
        </p:txBody>
      </p:sp>
      <p:graphicFrame>
        <p:nvGraphicFramePr>
          <p:cNvPr id="7" name="Content Placeholder 2">
            <a:extLst>
              <a:ext uri="{FF2B5EF4-FFF2-40B4-BE49-F238E27FC236}">
                <a16:creationId xmlns:a16="http://schemas.microsoft.com/office/drawing/2014/main" id="{F2F2A67C-2F6C-0C70-33CF-7F73B479BDDB}"/>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2367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4B324-9AD6-1795-A3B4-285237FA205F}"/>
              </a:ext>
            </a:extLst>
          </p:cNvPr>
          <p:cNvSpPr>
            <a:spLocks noGrp="1"/>
          </p:cNvSpPr>
          <p:nvPr>
            <p:ph type="title"/>
          </p:nvPr>
        </p:nvSpPr>
        <p:spPr/>
        <p:txBody>
          <a:bodyPr/>
          <a:lstStyle/>
          <a:p>
            <a:r>
              <a:rPr lang="en-US" dirty="0"/>
              <a:t>Learning</a:t>
            </a:r>
          </a:p>
        </p:txBody>
      </p:sp>
      <p:sp>
        <p:nvSpPr>
          <p:cNvPr id="3" name="Text Placeholder 2">
            <a:extLst>
              <a:ext uri="{FF2B5EF4-FFF2-40B4-BE49-F238E27FC236}">
                <a16:creationId xmlns:a16="http://schemas.microsoft.com/office/drawing/2014/main" id="{BE18DB13-9001-2CE1-BE15-28BCBB570594}"/>
              </a:ext>
            </a:extLst>
          </p:cNvPr>
          <p:cNvSpPr>
            <a:spLocks noGrp="1"/>
          </p:cNvSpPr>
          <p:nvPr>
            <p:ph type="body" idx="1"/>
          </p:nvPr>
        </p:nvSpPr>
        <p:spPr/>
        <p:txBody>
          <a:bodyPr/>
          <a:lstStyle/>
          <a:p>
            <a:r>
              <a:rPr lang="en-US" dirty="0"/>
              <a:t>What went well ?</a:t>
            </a:r>
          </a:p>
        </p:txBody>
      </p:sp>
      <p:sp>
        <p:nvSpPr>
          <p:cNvPr id="4" name="Content Placeholder 3">
            <a:extLst>
              <a:ext uri="{FF2B5EF4-FFF2-40B4-BE49-F238E27FC236}">
                <a16:creationId xmlns:a16="http://schemas.microsoft.com/office/drawing/2014/main" id="{0CB06767-F218-F1C3-DF38-148BE985EBA2}"/>
              </a:ext>
            </a:extLst>
          </p:cNvPr>
          <p:cNvSpPr>
            <a:spLocks noGrp="1"/>
          </p:cNvSpPr>
          <p:nvPr>
            <p:ph sz="half" idx="2"/>
          </p:nvPr>
        </p:nvSpPr>
        <p:spPr/>
        <p:txBody>
          <a:bodyPr/>
          <a:lstStyle/>
          <a:p>
            <a:r>
              <a:rPr lang="en-US" dirty="0"/>
              <a:t>No delays in CPR</a:t>
            </a:r>
          </a:p>
          <a:p>
            <a:r>
              <a:rPr lang="en-US" dirty="0"/>
              <a:t>Vest handed to code leader by Dr. Nestor </a:t>
            </a:r>
          </a:p>
          <a:p>
            <a:r>
              <a:rPr lang="en-US" dirty="0"/>
              <a:t>Bag mask switched quickly when effective chest rise not achieved which resulted in ROSC</a:t>
            </a:r>
          </a:p>
        </p:txBody>
      </p:sp>
      <p:sp>
        <p:nvSpPr>
          <p:cNvPr id="5" name="Text Placeholder 4">
            <a:extLst>
              <a:ext uri="{FF2B5EF4-FFF2-40B4-BE49-F238E27FC236}">
                <a16:creationId xmlns:a16="http://schemas.microsoft.com/office/drawing/2014/main" id="{9C05EC98-E188-6F48-EEA6-A8601AB88000}"/>
              </a:ext>
            </a:extLst>
          </p:cNvPr>
          <p:cNvSpPr>
            <a:spLocks noGrp="1"/>
          </p:cNvSpPr>
          <p:nvPr>
            <p:ph type="body" sz="quarter" idx="3"/>
          </p:nvPr>
        </p:nvSpPr>
        <p:spPr/>
        <p:txBody>
          <a:bodyPr/>
          <a:lstStyle/>
          <a:p>
            <a:r>
              <a:rPr lang="en-US" dirty="0"/>
              <a:t>What can be better ?</a:t>
            </a:r>
          </a:p>
        </p:txBody>
      </p:sp>
      <p:sp>
        <p:nvSpPr>
          <p:cNvPr id="6" name="Content Placeholder 5">
            <a:extLst>
              <a:ext uri="{FF2B5EF4-FFF2-40B4-BE49-F238E27FC236}">
                <a16:creationId xmlns:a16="http://schemas.microsoft.com/office/drawing/2014/main" id="{CC5C0877-AA9C-EC9A-A08D-3E98B9DFB9A2}"/>
              </a:ext>
            </a:extLst>
          </p:cNvPr>
          <p:cNvSpPr>
            <a:spLocks noGrp="1"/>
          </p:cNvSpPr>
          <p:nvPr>
            <p:ph sz="quarter" idx="4"/>
          </p:nvPr>
        </p:nvSpPr>
        <p:spPr/>
        <p:txBody>
          <a:bodyPr/>
          <a:lstStyle/>
          <a:p>
            <a:r>
              <a:rPr lang="en-US" dirty="0"/>
              <a:t>Etco2 was disconnected by RT during emergent need for BMV and recognized when CPR initiated and added to trach </a:t>
            </a:r>
          </a:p>
          <a:p>
            <a:pPr marL="0" indent="0">
              <a:buNone/>
            </a:pPr>
            <a:endParaRPr lang="en-US" dirty="0"/>
          </a:p>
        </p:txBody>
      </p:sp>
    </p:spTree>
    <p:extLst>
      <p:ext uri="{BB962C8B-B14F-4D97-AF65-F5344CB8AC3E}">
        <p14:creationId xmlns:p14="http://schemas.microsoft.com/office/powerpoint/2010/main" val="908181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29781" y="2708804"/>
            <a:ext cx="3698803" cy="1440394"/>
          </a:xfrm>
          <a:noFill/>
          <a:ln>
            <a:solidFill>
              <a:schemeClr val="tx1"/>
            </a:solidFill>
          </a:ln>
        </p:spPr>
        <p:txBody>
          <a:bodyPr>
            <a:normAutofit/>
          </a:bodyPr>
          <a:lstStyle/>
          <a:p>
            <a:r>
              <a:rPr lang="en-US" altLang="en-US" sz="5400" dirty="0">
                <a:solidFill>
                  <a:schemeClr val="tx1"/>
                </a:solidFill>
              </a:rPr>
              <a:t>CME</a:t>
            </a:r>
            <a:br>
              <a:rPr lang="en-US" altLang="en-US" sz="5400" dirty="0">
                <a:solidFill>
                  <a:schemeClr val="tx1"/>
                </a:solidFill>
              </a:rPr>
            </a:br>
            <a:r>
              <a:rPr lang="en-US" altLang="en-US" sz="2200" dirty="0">
                <a:solidFill>
                  <a:schemeClr val="tx1"/>
                </a:solidFill>
              </a:rPr>
              <a:t>Text 1(904)506-7609</a:t>
            </a:r>
            <a:endParaRPr lang="en-US" sz="5400" dirty="0">
              <a:solidFill>
                <a:schemeClr val="tx1"/>
              </a:solidFill>
            </a:endParaRPr>
          </a:p>
        </p:txBody>
      </p:sp>
      <p:sp>
        <p:nvSpPr>
          <p:cNvPr id="11" name="Rectangle 10">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p:cNvSpPr>
            <a:spLocks noGrp="1"/>
          </p:cNvSpPr>
          <p:nvPr>
            <p:ph idx="1"/>
          </p:nvPr>
        </p:nvSpPr>
        <p:spPr>
          <a:xfrm>
            <a:off x="6049182" y="802638"/>
            <a:ext cx="5408696" cy="5252722"/>
          </a:xfrm>
        </p:spPr>
        <p:txBody>
          <a:bodyPr anchor="ctr">
            <a:normAutofit/>
          </a:bodyPr>
          <a:lstStyle/>
          <a:p>
            <a:r>
              <a:rPr lang="en-US" altLang="en-US" sz="2000" dirty="0">
                <a:solidFill>
                  <a:schemeClr val="bg1"/>
                </a:solidFill>
              </a:rPr>
              <a:t>Successful completion of this CME activity, which includes participation in the activity, with individual assessments of the participant and feedback to the participant, enables the participant to earn 1.0 MOC Part 2 points in the American Board of Pediatrics (ABP) Maintenance of Certification (MOC) program. It is the CME activity provider's responsibility) to submit participant completion information to ACCME for the purpose of granting ABP MOC credit.</a:t>
            </a:r>
          </a:p>
          <a:p>
            <a:pPr marL="685800" lvl="3" indent="0">
              <a:buNone/>
            </a:pPr>
            <a:endParaRPr lang="en-US" altLang="en-US" sz="4000" b="1" dirty="0">
              <a:solidFill>
                <a:srgbClr val="2F2F2F"/>
              </a:solidFill>
              <a:highlight>
                <a:srgbClr val="FFFF00"/>
              </a:highlight>
              <a:latin typeface="Montserrat"/>
            </a:endParaRPr>
          </a:p>
          <a:p>
            <a:endParaRPr lang="en-US" dirty="0">
              <a:solidFill>
                <a:schemeClr val="bg1"/>
              </a:solidFill>
            </a:endParaRPr>
          </a:p>
        </p:txBody>
      </p:sp>
      <p:sp>
        <p:nvSpPr>
          <p:cNvPr id="2" name="TextBox 1">
            <a:extLst>
              <a:ext uri="{FF2B5EF4-FFF2-40B4-BE49-F238E27FC236}">
                <a16:creationId xmlns:a16="http://schemas.microsoft.com/office/drawing/2014/main" id="{C1BB6E97-C905-5161-9042-D9BF5BC0E068}"/>
              </a:ext>
            </a:extLst>
          </p:cNvPr>
          <p:cNvSpPr txBox="1"/>
          <p:nvPr/>
        </p:nvSpPr>
        <p:spPr>
          <a:xfrm>
            <a:off x="1153865" y="4677103"/>
            <a:ext cx="2511972" cy="861774"/>
          </a:xfrm>
          <a:prstGeom prst="rect">
            <a:avLst/>
          </a:prstGeom>
          <a:noFill/>
        </p:spPr>
        <p:txBody>
          <a:bodyPr wrap="square" rtlCol="0">
            <a:spAutoFit/>
          </a:bodyPr>
          <a:lstStyle/>
          <a:p>
            <a:pPr algn="ctr"/>
            <a:r>
              <a:rPr lang="en-US" dirty="0">
                <a:solidFill>
                  <a:schemeClr val="bg1"/>
                </a:solidFill>
                <a:highlight>
                  <a:srgbClr val="FFFF00"/>
                </a:highlight>
              </a:rPr>
              <a:t>Today’s</a:t>
            </a:r>
            <a:r>
              <a:rPr lang="en-US" dirty="0">
                <a:highlight>
                  <a:srgbClr val="FFFF00"/>
                </a:highlight>
              </a:rPr>
              <a:t> </a:t>
            </a:r>
            <a:r>
              <a:rPr lang="en-US" dirty="0">
                <a:solidFill>
                  <a:schemeClr val="bg1"/>
                </a:solidFill>
                <a:highlight>
                  <a:srgbClr val="FFFF00"/>
                </a:highlight>
              </a:rPr>
              <a:t>code</a:t>
            </a:r>
            <a:r>
              <a:rPr lang="en-US" dirty="0">
                <a:highlight>
                  <a:srgbClr val="FFFF00"/>
                </a:highlight>
              </a:rPr>
              <a:t>: </a:t>
            </a:r>
          </a:p>
          <a:p>
            <a:pPr algn="ctr"/>
            <a:r>
              <a:rPr lang="en-US" sz="3200" dirty="0">
                <a:solidFill>
                  <a:schemeClr val="bg1"/>
                </a:solidFill>
                <a:highlight>
                  <a:srgbClr val="FFFF00"/>
                </a:highlight>
              </a:rPr>
              <a:t>LUVCUW</a:t>
            </a:r>
          </a:p>
        </p:txBody>
      </p:sp>
    </p:spTree>
    <p:extLst>
      <p:ext uri="{BB962C8B-B14F-4D97-AF65-F5344CB8AC3E}">
        <p14:creationId xmlns:p14="http://schemas.microsoft.com/office/powerpoint/2010/main" val="21719710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B51D34-3E88-33D7-525F-8B78E59C1955}"/>
              </a:ext>
            </a:extLst>
          </p:cNvPr>
          <p:cNvSpPr>
            <a:spLocks noGrp="1"/>
          </p:cNvSpPr>
          <p:nvPr>
            <p:ph type="title"/>
          </p:nvPr>
        </p:nvSpPr>
        <p:spPr>
          <a:xfrm>
            <a:off x="2231136" y="467418"/>
            <a:ext cx="7729728" cy="1188720"/>
          </a:xfrm>
          <a:solidFill>
            <a:srgbClr val="FFFFFF"/>
          </a:solidFill>
        </p:spPr>
        <p:txBody>
          <a:bodyPr>
            <a:normAutofit/>
          </a:bodyPr>
          <a:lstStyle/>
          <a:p>
            <a:r>
              <a:rPr lang="en-US" dirty="0"/>
              <a:t>Post-op appendectomy with abscess</a:t>
            </a:r>
          </a:p>
        </p:txBody>
      </p:sp>
      <p:sp>
        <p:nvSpPr>
          <p:cNvPr id="3" name="Content Placeholder 2">
            <a:extLst>
              <a:ext uri="{FF2B5EF4-FFF2-40B4-BE49-F238E27FC236}">
                <a16:creationId xmlns:a16="http://schemas.microsoft.com/office/drawing/2014/main" id="{C8680305-59EE-FA5E-396F-F5C6C8079ED1}"/>
              </a:ext>
            </a:extLst>
          </p:cNvPr>
          <p:cNvSpPr>
            <a:spLocks noGrp="1"/>
          </p:cNvSpPr>
          <p:nvPr>
            <p:ph idx="1"/>
          </p:nvPr>
        </p:nvSpPr>
        <p:spPr>
          <a:xfrm>
            <a:off x="1706244" y="1743750"/>
            <a:ext cx="8779512" cy="3866094"/>
          </a:xfrm>
        </p:spPr>
        <p:txBody>
          <a:bodyPr>
            <a:normAutofit/>
          </a:bodyPr>
          <a:lstStyle/>
          <a:p>
            <a:r>
              <a:rPr lang="en-US" sz="2000" dirty="0">
                <a:solidFill>
                  <a:srgbClr val="404040"/>
                </a:solidFill>
              </a:rPr>
              <a:t>10 year old male admitted to the general surgery service 3 days after being discharged home from laparoscopic appendectomy (POD 9) with ongoing fever and RLQ pain. </a:t>
            </a:r>
          </a:p>
          <a:p>
            <a:pPr lvl="1"/>
            <a:r>
              <a:rPr lang="en-US" sz="2000" dirty="0">
                <a:solidFill>
                  <a:srgbClr val="404040"/>
                </a:solidFill>
              </a:rPr>
              <a:t>Ultrasound demonstrated 2 large abscesses, confirmed with CT scan demonstrating up to </a:t>
            </a:r>
            <a:r>
              <a:rPr lang="en-US" sz="2000" b="1" dirty="0">
                <a:solidFill>
                  <a:srgbClr val="404040"/>
                </a:solidFill>
              </a:rPr>
              <a:t>5.8 cm abscess in the RLQ </a:t>
            </a:r>
            <a:r>
              <a:rPr lang="en-US" sz="2000" dirty="0">
                <a:solidFill>
                  <a:srgbClr val="404040"/>
                </a:solidFill>
              </a:rPr>
              <a:t>and </a:t>
            </a:r>
            <a:r>
              <a:rPr lang="en-US" sz="2000" b="1" dirty="0">
                <a:solidFill>
                  <a:srgbClr val="404040"/>
                </a:solidFill>
              </a:rPr>
              <a:t>4.6 cm abscess in the deep pelvis </a:t>
            </a:r>
            <a:r>
              <a:rPr lang="en-US" sz="2000" dirty="0">
                <a:solidFill>
                  <a:srgbClr val="404040"/>
                </a:solidFill>
              </a:rPr>
              <a:t>and diffuse inflammatory changes with small pockets of complex fluid. </a:t>
            </a:r>
          </a:p>
          <a:p>
            <a:pPr lvl="1"/>
            <a:r>
              <a:rPr lang="en-US" sz="2000" dirty="0">
                <a:solidFill>
                  <a:srgbClr val="404040"/>
                </a:solidFill>
              </a:rPr>
              <a:t>Child initiated on ceftriaxone and </a:t>
            </a:r>
            <a:r>
              <a:rPr lang="en-US" sz="2000" dirty="0" err="1">
                <a:solidFill>
                  <a:srgbClr val="404040"/>
                </a:solidFill>
              </a:rPr>
              <a:t>flagyl</a:t>
            </a:r>
            <a:r>
              <a:rPr lang="en-US" sz="2000" dirty="0">
                <a:solidFill>
                  <a:srgbClr val="404040"/>
                </a:solidFill>
              </a:rPr>
              <a:t> with ongoing conversation to identify best surgical intervention </a:t>
            </a:r>
            <a:r>
              <a:rPr lang="en-US" sz="2000" dirty="0" err="1">
                <a:solidFill>
                  <a:srgbClr val="404040"/>
                </a:solidFill>
              </a:rPr>
              <a:t>ie</a:t>
            </a:r>
            <a:r>
              <a:rPr lang="en-US" sz="2000" dirty="0">
                <a:solidFill>
                  <a:srgbClr val="404040"/>
                </a:solidFill>
              </a:rPr>
              <a:t> IR vs general surgery</a:t>
            </a:r>
          </a:p>
          <a:p>
            <a:r>
              <a:rPr lang="en-US" sz="2000" dirty="0">
                <a:solidFill>
                  <a:srgbClr val="404040"/>
                </a:solidFill>
              </a:rPr>
              <a:t>Clinically well appearing in all documentation, noted only to have persistent fever with intermittent tachycardia and prolonged INR necessitating FFP.</a:t>
            </a:r>
          </a:p>
        </p:txBody>
      </p:sp>
    </p:spTree>
    <p:extLst>
      <p:ext uri="{BB962C8B-B14F-4D97-AF65-F5344CB8AC3E}">
        <p14:creationId xmlns:p14="http://schemas.microsoft.com/office/powerpoint/2010/main" val="3644212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9B10B2E7-DB11-2118-8D7A-DB480DADC449}"/>
              </a:ext>
            </a:extLst>
          </p:cNvPr>
          <p:cNvSpPr>
            <a:spLocks noGrp="1"/>
          </p:cNvSpPr>
          <p:nvPr>
            <p:ph idx="1"/>
          </p:nvPr>
        </p:nvSpPr>
        <p:spPr>
          <a:xfrm>
            <a:off x="1706062" y="1435395"/>
            <a:ext cx="8779512" cy="3735123"/>
          </a:xfrm>
        </p:spPr>
        <p:txBody>
          <a:bodyPr>
            <a:normAutofit/>
          </a:bodyPr>
          <a:lstStyle/>
          <a:p>
            <a:r>
              <a:rPr lang="en-US" sz="2200" dirty="0">
                <a:solidFill>
                  <a:srgbClr val="404040"/>
                </a:solidFill>
              </a:rPr>
              <a:t>Team decided to move forward with IR guided abscess draining</a:t>
            </a:r>
          </a:p>
          <a:p>
            <a:r>
              <a:rPr lang="en-US" sz="2200" dirty="0">
                <a:solidFill>
                  <a:srgbClr val="404040"/>
                </a:solidFill>
              </a:rPr>
              <a:t>Procedure delayed by 1 day due to a prolonged IR case (</a:t>
            </a:r>
            <a:r>
              <a:rPr lang="en-US" sz="2200" dirty="0" err="1">
                <a:solidFill>
                  <a:srgbClr val="404040"/>
                </a:solidFill>
              </a:rPr>
              <a:t>adm</a:t>
            </a:r>
            <a:r>
              <a:rPr lang="en-US" sz="2200" dirty="0">
                <a:solidFill>
                  <a:srgbClr val="404040"/>
                </a:solidFill>
              </a:rPr>
              <a:t> 8/8, drained 8/11</a:t>
            </a:r>
          </a:p>
          <a:p>
            <a:r>
              <a:rPr lang="en-US" sz="2200" dirty="0" err="1">
                <a:solidFill>
                  <a:srgbClr val="404040"/>
                </a:solidFill>
              </a:rPr>
              <a:t>Intraprocedure</a:t>
            </a:r>
            <a:r>
              <a:rPr lang="en-US" sz="2200" dirty="0">
                <a:solidFill>
                  <a:srgbClr val="404040"/>
                </a:solidFill>
              </a:rPr>
              <a:t>, the child developed a severe inflammatory response requiring significant doses of </a:t>
            </a:r>
            <a:r>
              <a:rPr lang="en-US" sz="2200" dirty="0" err="1">
                <a:solidFill>
                  <a:srgbClr val="404040"/>
                </a:solidFill>
              </a:rPr>
              <a:t>vasoactives</a:t>
            </a:r>
            <a:r>
              <a:rPr lang="en-US" sz="2200" dirty="0">
                <a:solidFill>
                  <a:srgbClr val="404040"/>
                </a:solidFill>
              </a:rPr>
              <a:t> for hemodynamic support</a:t>
            </a:r>
          </a:p>
          <a:p>
            <a:r>
              <a:rPr lang="en-US" sz="2200" dirty="0">
                <a:solidFill>
                  <a:srgbClr val="404040"/>
                </a:solidFill>
              </a:rPr>
              <a:t>Post procedure, child admitted to PICU intubated and on high doses of </a:t>
            </a:r>
            <a:r>
              <a:rPr lang="en-US" sz="2200" dirty="0" err="1">
                <a:solidFill>
                  <a:srgbClr val="404040"/>
                </a:solidFill>
              </a:rPr>
              <a:t>vasoactives</a:t>
            </a:r>
            <a:endParaRPr lang="en-US" sz="2200" dirty="0">
              <a:solidFill>
                <a:srgbClr val="404040"/>
              </a:solidFill>
            </a:endParaRPr>
          </a:p>
          <a:p>
            <a:r>
              <a:rPr lang="en-US" sz="2200" dirty="0">
                <a:solidFill>
                  <a:srgbClr val="404040"/>
                </a:solidFill>
              </a:rPr>
              <a:t>Weaned off </a:t>
            </a:r>
            <a:r>
              <a:rPr lang="en-US" sz="2200" dirty="0" err="1">
                <a:solidFill>
                  <a:srgbClr val="404040"/>
                </a:solidFill>
              </a:rPr>
              <a:t>vasoactives</a:t>
            </a:r>
            <a:r>
              <a:rPr lang="en-US" sz="2200" dirty="0">
                <a:solidFill>
                  <a:srgbClr val="404040"/>
                </a:solidFill>
              </a:rPr>
              <a:t> overnight and extubated the following day with discharge home 3 days later. </a:t>
            </a:r>
          </a:p>
          <a:p>
            <a:endParaRPr lang="en-US" dirty="0">
              <a:solidFill>
                <a:srgbClr val="404040"/>
              </a:solidFill>
            </a:endParaRPr>
          </a:p>
        </p:txBody>
      </p:sp>
    </p:spTree>
    <p:extLst>
      <p:ext uri="{BB962C8B-B14F-4D97-AF65-F5344CB8AC3E}">
        <p14:creationId xmlns:p14="http://schemas.microsoft.com/office/powerpoint/2010/main" val="3761487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BE5A65B-30F4-33E0-1D07-38F56A707E7D}"/>
              </a:ext>
            </a:extLst>
          </p:cNvPr>
          <p:cNvSpPr>
            <a:spLocks noGrp="1"/>
          </p:cNvSpPr>
          <p:nvPr>
            <p:ph type="body" idx="1"/>
          </p:nvPr>
        </p:nvSpPr>
        <p:spPr/>
        <p:txBody>
          <a:bodyPr/>
          <a:lstStyle/>
          <a:p>
            <a:r>
              <a:rPr lang="en-US" dirty="0"/>
              <a:t>What went well?</a:t>
            </a:r>
          </a:p>
        </p:txBody>
      </p:sp>
      <p:sp>
        <p:nvSpPr>
          <p:cNvPr id="6" name="Content Placeholder 5">
            <a:extLst>
              <a:ext uri="{FF2B5EF4-FFF2-40B4-BE49-F238E27FC236}">
                <a16:creationId xmlns:a16="http://schemas.microsoft.com/office/drawing/2014/main" id="{661B67AA-C1D4-155D-9F28-5A63100F7A07}"/>
              </a:ext>
            </a:extLst>
          </p:cNvPr>
          <p:cNvSpPr>
            <a:spLocks noGrp="1"/>
          </p:cNvSpPr>
          <p:nvPr>
            <p:ph sz="half" idx="2"/>
          </p:nvPr>
        </p:nvSpPr>
        <p:spPr/>
        <p:txBody>
          <a:bodyPr/>
          <a:lstStyle/>
          <a:p>
            <a:r>
              <a:rPr lang="en-US" dirty="0"/>
              <a:t>Shock state quickly recognized and managed aggressively </a:t>
            </a:r>
            <a:r>
              <a:rPr lang="en-US" dirty="0" err="1"/>
              <a:t>intraprocedure</a:t>
            </a:r>
            <a:endParaRPr lang="en-US" dirty="0"/>
          </a:p>
          <a:p>
            <a:r>
              <a:rPr lang="en-US" dirty="0"/>
              <a:t>Appropriate transition of care to PICU with appropriate de-escalation</a:t>
            </a:r>
          </a:p>
          <a:p>
            <a:r>
              <a:rPr lang="en-US" dirty="0"/>
              <a:t>Great communication between PICU and all teams</a:t>
            </a:r>
          </a:p>
        </p:txBody>
      </p:sp>
      <p:sp>
        <p:nvSpPr>
          <p:cNvPr id="7" name="Content Placeholder 6">
            <a:extLst>
              <a:ext uri="{FF2B5EF4-FFF2-40B4-BE49-F238E27FC236}">
                <a16:creationId xmlns:a16="http://schemas.microsoft.com/office/drawing/2014/main" id="{7BDE7975-331B-9F6C-65B8-39320D14D29E}"/>
              </a:ext>
            </a:extLst>
          </p:cNvPr>
          <p:cNvSpPr>
            <a:spLocks noGrp="1"/>
          </p:cNvSpPr>
          <p:nvPr>
            <p:ph sz="quarter" idx="4"/>
          </p:nvPr>
        </p:nvSpPr>
        <p:spPr/>
        <p:txBody>
          <a:bodyPr/>
          <a:lstStyle/>
          <a:p>
            <a:r>
              <a:rPr lang="en-US" dirty="0"/>
              <a:t>Was there a delay in care?</a:t>
            </a:r>
          </a:p>
          <a:p>
            <a:pPr marL="0" indent="0">
              <a:buNone/>
            </a:pPr>
            <a:endParaRPr lang="en-US" dirty="0"/>
          </a:p>
        </p:txBody>
      </p:sp>
      <p:sp>
        <p:nvSpPr>
          <p:cNvPr id="8" name="Text Placeholder 7">
            <a:extLst>
              <a:ext uri="{FF2B5EF4-FFF2-40B4-BE49-F238E27FC236}">
                <a16:creationId xmlns:a16="http://schemas.microsoft.com/office/drawing/2014/main" id="{4A6796F5-1CD1-8499-188B-A12EAD271FE0}"/>
              </a:ext>
            </a:extLst>
          </p:cNvPr>
          <p:cNvSpPr>
            <a:spLocks noGrp="1"/>
          </p:cNvSpPr>
          <p:nvPr>
            <p:ph type="body" sz="quarter" idx="13"/>
          </p:nvPr>
        </p:nvSpPr>
        <p:spPr/>
        <p:txBody>
          <a:bodyPr/>
          <a:lstStyle/>
          <a:p>
            <a:r>
              <a:rPr lang="en-US" dirty="0"/>
              <a:t>Where can we improve?</a:t>
            </a:r>
          </a:p>
        </p:txBody>
      </p:sp>
      <p:sp>
        <p:nvSpPr>
          <p:cNvPr id="4" name="Title 3">
            <a:extLst>
              <a:ext uri="{FF2B5EF4-FFF2-40B4-BE49-F238E27FC236}">
                <a16:creationId xmlns:a16="http://schemas.microsoft.com/office/drawing/2014/main" id="{378467F4-B0F8-94A9-C9F6-ACCB2280CC87}"/>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3636994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76F7B5-EC18-D6D6-96D8-21E1F165B6F9}"/>
              </a:ext>
            </a:extLst>
          </p:cNvPr>
          <p:cNvSpPr>
            <a:spLocks noGrp="1"/>
          </p:cNvSpPr>
          <p:nvPr>
            <p:ph type="title"/>
          </p:nvPr>
        </p:nvSpPr>
        <p:spPr/>
        <p:txBody>
          <a:bodyPr/>
          <a:lstStyle/>
          <a:p>
            <a:r>
              <a:rPr lang="en-US" dirty="0"/>
              <a:t>Was there preventable harm?</a:t>
            </a:r>
          </a:p>
        </p:txBody>
      </p:sp>
      <p:sp>
        <p:nvSpPr>
          <p:cNvPr id="8" name="Content Placeholder 7">
            <a:extLst>
              <a:ext uri="{FF2B5EF4-FFF2-40B4-BE49-F238E27FC236}">
                <a16:creationId xmlns:a16="http://schemas.microsoft.com/office/drawing/2014/main" id="{60797997-8622-6F99-9640-EBC62F40A5D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3315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E2FB8-0F04-1C32-22E7-DFE1518DC292}"/>
              </a:ext>
            </a:extLst>
          </p:cNvPr>
          <p:cNvSpPr>
            <a:spLocks noGrp="1"/>
          </p:cNvSpPr>
          <p:nvPr>
            <p:ph type="title"/>
          </p:nvPr>
        </p:nvSpPr>
        <p:spPr/>
        <p:txBody>
          <a:bodyPr/>
          <a:lstStyle/>
          <a:p>
            <a:r>
              <a:rPr lang="en-US" dirty="0"/>
              <a:t>Shunt malfunction</a:t>
            </a:r>
          </a:p>
        </p:txBody>
      </p:sp>
      <p:sp>
        <p:nvSpPr>
          <p:cNvPr id="3" name="Content Placeholder 2">
            <a:extLst>
              <a:ext uri="{FF2B5EF4-FFF2-40B4-BE49-F238E27FC236}">
                <a16:creationId xmlns:a16="http://schemas.microsoft.com/office/drawing/2014/main" id="{672A78D4-BD33-D840-B612-D3929F4CD68A}"/>
              </a:ext>
            </a:extLst>
          </p:cNvPr>
          <p:cNvSpPr>
            <a:spLocks noGrp="1"/>
          </p:cNvSpPr>
          <p:nvPr>
            <p:ph idx="1"/>
          </p:nvPr>
        </p:nvSpPr>
        <p:spPr/>
        <p:txBody>
          <a:bodyPr/>
          <a:lstStyle/>
          <a:p>
            <a:r>
              <a:rPr lang="en-US" dirty="0"/>
              <a:t>16 </a:t>
            </a:r>
            <a:r>
              <a:rPr lang="en-US" dirty="0" err="1"/>
              <a:t>yo</a:t>
            </a:r>
            <a:r>
              <a:rPr lang="en-US" dirty="0"/>
              <a:t> mal with autism, CP and shunted hydrocephalus presenting with decreased level of consciousness, emesis and found to have significant hydrocephalus on CT at outside hospital concerning for shunt malfunction. Child emergently transferred to NCH with original plans to go straight to the OR, then to PICU. </a:t>
            </a:r>
          </a:p>
          <a:p>
            <a:r>
              <a:rPr lang="en-US" dirty="0"/>
              <a:t>Non Nemours transport team conducted transport</a:t>
            </a:r>
          </a:p>
          <a:p>
            <a:r>
              <a:rPr lang="en-US" dirty="0"/>
              <a:t>Child arrived to PICU first, was then taken to OR for decompression</a:t>
            </a:r>
          </a:p>
          <a:p>
            <a:r>
              <a:rPr lang="en-US" dirty="0"/>
              <a:t>Child returned to PICU after shunt revision and was discharged home the following day</a:t>
            </a:r>
          </a:p>
        </p:txBody>
      </p:sp>
    </p:spTree>
    <p:extLst>
      <p:ext uri="{BB962C8B-B14F-4D97-AF65-F5344CB8AC3E}">
        <p14:creationId xmlns:p14="http://schemas.microsoft.com/office/powerpoint/2010/main" val="1143850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B019F87-C08B-5207-F45C-25F11E47DBA4}"/>
              </a:ext>
            </a:extLst>
          </p:cNvPr>
          <p:cNvSpPr>
            <a:spLocks noGrp="1"/>
          </p:cNvSpPr>
          <p:nvPr>
            <p:ph type="body" idx="1"/>
          </p:nvPr>
        </p:nvSpPr>
        <p:spPr/>
        <p:txBody>
          <a:bodyPr/>
          <a:lstStyle/>
          <a:p>
            <a:r>
              <a:rPr lang="en-US" dirty="0"/>
              <a:t>What went well?</a:t>
            </a:r>
          </a:p>
        </p:txBody>
      </p:sp>
      <p:sp>
        <p:nvSpPr>
          <p:cNvPr id="9" name="Content Placeholder 8">
            <a:extLst>
              <a:ext uri="{FF2B5EF4-FFF2-40B4-BE49-F238E27FC236}">
                <a16:creationId xmlns:a16="http://schemas.microsoft.com/office/drawing/2014/main" id="{A40BAF3E-F126-CCC6-0E35-DED51ED67B38}"/>
              </a:ext>
            </a:extLst>
          </p:cNvPr>
          <p:cNvSpPr>
            <a:spLocks noGrp="1"/>
          </p:cNvSpPr>
          <p:nvPr>
            <p:ph sz="half" idx="2"/>
          </p:nvPr>
        </p:nvSpPr>
        <p:spPr/>
        <p:txBody>
          <a:bodyPr/>
          <a:lstStyle/>
          <a:p>
            <a:r>
              <a:rPr lang="en-US" dirty="0"/>
              <a:t>Child received the care needed</a:t>
            </a:r>
          </a:p>
        </p:txBody>
      </p:sp>
      <p:sp>
        <p:nvSpPr>
          <p:cNvPr id="10" name="Content Placeholder 9">
            <a:extLst>
              <a:ext uri="{FF2B5EF4-FFF2-40B4-BE49-F238E27FC236}">
                <a16:creationId xmlns:a16="http://schemas.microsoft.com/office/drawing/2014/main" id="{E5BFC0F0-E22C-ABB8-FB16-EAFE2203F975}"/>
              </a:ext>
            </a:extLst>
          </p:cNvPr>
          <p:cNvSpPr>
            <a:spLocks noGrp="1"/>
          </p:cNvSpPr>
          <p:nvPr>
            <p:ph sz="quarter" idx="4"/>
          </p:nvPr>
        </p:nvSpPr>
        <p:spPr/>
        <p:txBody>
          <a:bodyPr/>
          <a:lstStyle/>
          <a:p>
            <a:r>
              <a:rPr lang="en-US" dirty="0"/>
              <a:t>Communication lapse when non-Nemours transport team in charge </a:t>
            </a:r>
            <a:r>
              <a:rPr lang="en-US"/>
              <a:t>of transport</a:t>
            </a:r>
          </a:p>
        </p:txBody>
      </p:sp>
      <p:sp>
        <p:nvSpPr>
          <p:cNvPr id="11" name="Text Placeholder 10">
            <a:extLst>
              <a:ext uri="{FF2B5EF4-FFF2-40B4-BE49-F238E27FC236}">
                <a16:creationId xmlns:a16="http://schemas.microsoft.com/office/drawing/2014/main" id="{2EBB2B7F-E55B-B8F6-1975-EC4DA6E53AC0}"/>
              </a:ext>
            </a:extLst>
          </p:cNvPr>
          <p:cNvSpPr>
            <a:spLocks noGrp="1"/>
          </p:cNvSpPr>
          <p:nvPr>
            <p:ph type="body" sz="quarter" idx="13"/>
          </p:nvPr>
        </p:nvSpPr>
        <p:spPr/>
        <p:txBody>
          <a:bodyPr/>
          <a:lstStyle/>
          <a:p>
            <a:r>
              <a:rPr lang="en-US" dirty="0"/>
              <a:t>Where can we improve?</a:t>
            </a:r>
          </a:p>
        </p:txBody>
      </p:sp>
      <p:sp>
        <p:nvSpPr>
          <p:cNvPr id="7" name="Title 6">
            <a:extLst>
              <a:ext uri="{FF2B5EF4-FFF2-40B4-BE49-F238E27FC236}">
                <a16:creationId xmlns:a16="http://schemas.microsoft.com/office/drawing/2014/main" id="{BC96BA5C-D262-3567-5159-EB90F47D0905}"/>
              </a:ext>
            </a:extLst>
          </p:cNvPr>
          <p:cNvSpPr>
            <a:spLocks noGrp="1"/>
          </p:cNvSpPr>
          <p:nvPr>
            <p:ph type="title"/>
          </p:nvPr>
        </p:nvSpPr>
        <p:spPr/>
        <p:txBody>
          <a:bodyPr/>
          <a:lstStyle/>
          <a:p>
            <a:r>
              <a:rPr lang="en-US" dirty="0"/>
              <a:t>Shunt malfunction</a:t>
            </a:r>
          </a:p>
        </p:txBody>
      </p:sp>
    </p:spTree>
    <p:extLst>
      <p:ext uri="{BB962C8B-B14F-4D97-AF65-F5344CB8AC3E}">
        <p14:creationId xmlns:p14="http://schemas.microsoft.com/office/powerpoint/2010/main" val="1864099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4313A-EF71-58D2-E085-5F41AECAE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8A835-979F-54B1-8BE8-C1EE0C37735B}"/>
              </a:ext>
            </a:extLst>
          </p:cNvPr>
          <p:cNvSpPr>
            <a:spLocks noGrp="1"/>
          </p:cNvSpPr>
          <p:nvPr>
            <p:ph type="title"/>
          </p:nvPr>
        </p:nvSpPr>
        <p:spPr/>
        <p:txBody>
          <a:bodyPr/>
          <a:lstStyle/>
          <a:p>
            <a:r>
              <a:rPr lang="en-US" dirty="0"/>
              <a:t>July Mortalities</a:t>
            </a:r>
          </a:p>
        </p:txBody>
      </p:sp>
      <p:sp>
        <p:nvSpPr>
          <p:cNvPr id="3" name="Content Placeholder 2">
            <a:extLst>
              <a:ext uri="{FF2B5EF4-FFF2-40B4-BE49-F238E27FC236}">
                <a16:creationId xmlns:a16="http://schemas.microsoft.com/office/drawing/2014/main" id="{DA2A324B-4A28-4FF5-8037-7783C3FF3AD2}"/>
              </a:ext>
            </a:extLst>
          </p:cNvPr>
          <p:cNvSpPr>
            <a:spLocks noGrp="1"/>
          </p:cNvSpPr>
          <p:nvPr>
            <p:ph idx="1"/>
          </p:nvPr>
        </p:nvSpPr>
        <p:spPr/>
        <p:txBody>
          <a:bodyPr/>
          <a:lstStyle/>
          <a:p>
            <a:r>
              <a:rPr lang="en-US" dirty="0"/>
              <a:t>From month of July 2026, previous session</a:t>
            </a:r>
          </a:p>
          <a:p>
            <a:pPr lvl="1"/>
            <a:r>
              <a:rPr lang="en-US" dirty="0"/>
              <a:t>Submersion injury</a:t>
            </a:r>
          </a:p>
          <a:p>
            <a:pPr lvl="1"/>
            <a:r>
              <a:rPr lang="en-US" dirty="0"/>
              <a:t>Salmonella meningitis and septic shock</a:t>
            </a:r>
          </a:p>
          <a:p>
            <a:pPr lvl="1"/>
            <a:endParaRPr lang="en-US" dirty="0"/>
          </a:p>
        </p:txBody>
      </p:sp>
    </p:spTree>
    <p:extLst>
      <p:ext uri="{BB962C8B-B14F-4D97-AF65-F5344CB8AC3E}">
        <p14:creationId xmlns:p14="http://schemas.microsoft.com/office/powerpoint/2010/main" val="3734727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7AD20-3889-6EDE-CEC0-445DD63F3E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ABA3A5-45C5-FF5B-8BDE-41EC8F1D1AD4}"/>
              </a:ext>
            </a:extLst>
          </p:cNvPr>
          <p:cNvSpPr>
            <a:spLocks noGrp="1"/>
          </p:cNvSpPr>
          <p:nvPr>
            <p:ph type="title"/>
          </p:nvPr>
        </p:nvSpPr>
        <p:spPr/>
        <p:txBody>
          <a:bodyPr>
            <a:normAutofit/>
          </a:bodyPr>
          <a:lstStyle/>
          <a:p>
            <a:r>
              <a:rPr lang="en-US" dirty="0"/>
              <a:t>Submersion injury</a:t>
            </a:r>
          </a:p>
        </p:txBody>
      </p:sp>
      <p:sp>
        <p:nvSpPr>
          <p:cNvPr id="6" name="Content Placeholder 5">
            <a:extLst>
              <a:ext uri="{FF2B5EF4-FFF2-40B4-BE49-F238E27FC236}">
                <a16:creationId xmlns:a16="http://schemas.microsoft.com/office/drawing/2014/main" id="{83932157-2876-B065-84A6-53453667BBCF}"/>
              </a:ext>
            </a:extLst>
          </p:cNvPr>
          <p:cNvSpPr>
            <a:spLocks noGrp="1"/>
          </p:cNvSpPr>
          <p:nvPr>
            <p:ph idx="1"/>
          </p:nvPr>
        </p:nvSpPr>
        <p:spPr>
          <a:xfrm>
            <a:off x="1723697" y="2280745"/>
            <a:ext cx="9007365" cy="4172607"/>
          </a:xfrm>
        </p:spPr>
        <p:txBody>
          <a:bodyPr>
            <a:normAutofit fontScale="92500" lnSpcReduction="20000"/>
          </a:bodyPr>
          <a:lstStyle/>
          <a:p>
            <a:r>
              <a:rPr lang="en-US" dirty="0"/>
              <a:t>17 month old F, admitted to PICU on 7/8/26 from Palm Bay after cardiac arrest secondary to unwitnessed submersion injury with unknown downtime. Neuroprotective strategies and post cardiac arrest management in PICU.</a:t>
            </a:r>
          </a:p>
          <a:p>
            <a:r>
              <a:rPr lang="en-US" dirty="0"/>
              <a:t>On 7/9 stat head CT significant for HIE and severe generalized cerebral edema with descending herniation of the cerebellar tonsils with normal CT of the C spine.</a:t>
            </a:r>
          </a:p>
          <a:p>
            <a:r>
              <a:rPr lang="en-US" dirty="0"/>
              <a:t> On 7/10 she was taken for c spine MRI which was consistent with acute ischemic injury and cord edema from the </a:t>
            </a:r>
            <a:r>
              <a:rPr lang="en-US" dirty="0" err="1"/>
              <a:t>craniocervical</a:t>
            </a:r>
            <a:r>
              <a:rPr lang="en-US" dirty="0"/>
              <a:t> junction to C6.  Again it was noted that cerebellar tonsillar herniation into the upper cervical spinal cord. She was then cleared from the C-collar. </a:t>
            </a:r>
          </a:p>
          <a:p>
            <a:r>
              <a:rPr lang="en-US" dirty="0"/>
              <a:t>First Brain death exam was completed 7/11 and was consistent with brain death.</a:t>
            </a:r>
          </a:p>
          <a:p>
            <a:r>
              <a:rPr lang="en-US" dirty="0"/>
              <a:t>Worsening hemodynamics on 7/12 with escalating </a:t>
            </a:r>
            <a:r>
              <a:rPr lang="en-US" dirty="0" err="1"/>
              <a:t>vasoactives</a:t>
            </a:r>
            <a:r>
              <a:rPr lang="en-US" dirty="0"/>
              <a:t>. Family resistant to Second Brain death examination planned to be completed 7/12 during day shift . Ongoing discussion with family who discussed legal plans with medical team. Nuclear medicine flow scan requested by family and declined by team and CT Brain repeated on 7/12 which showed worsening cerebral edema and concern for brain death on reading. </a:t>
            </a:r>
          </a:p>
          <a:p>
            <a:r>
              <a:rPr lang="en-US" dirty="0"/>
              <a:t>Patient with hemodynamic issues and eventually made patient DNR and maxed on </a:t>
            </a:r>
            <a:r>
              <a:rPr lang="en-US" dirty="0" err="1"/>
              <a:t>vasoactives</a:t>
            </a:r>
            <a:r>
              <a:rPr lang="en-US" dirty="0"/>
              <a:t>. Extubated on 7/13 per family request and cardiac death on 7/13 at 0110.</a:t>
            </a:r>
          </a:p>
          <a:p>
            <a:endParaRPr lang="en-US" dirty="0"/>
          </a:p>
        </p:txBody>
      </p:sp>
    </p:spTree>
    <p:extLst>
      <p:ext uri="{BB962C8B-B14F-4D97-AF65-F5344CB8AC3E}">
        <p14:creationId xmlns:p14="http://schemas.microsoft.com/office/powerpoint/2010/main" val="2502998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6585-CAB2-3D3E-83F9-7415FEBBF5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26F6AE-6249-730C-4238-8A84DB0F936A}"/>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DA1C453C-E96B-BE87-CAD2-104FF39EC441}"/>
              </a:ext>
            </a:extLst>
          </p:cNvPr>
          <p:cNvSpPr>
            <a:spLocks noGrp="1"/>
          </p:cNvSpPr>
          <p:nvPr>
            <p:ph sz="half" idx="2"/>
          </p:nvPr>
        </p:nvSpPr>
        <p:spPr/>
        <p:txBody>
          <a:bodyPr>
            <a:normAutofit lnSpcReduction="10000"/>
          </a:bodyPr>
          <a:lstStyle/>
          <a:p>
            <a:r>
              <a:rPr lang="en-US" dirty="0"/>
              <a:t>PICU leadership support</a:t>
            </a:r>
          </a:p>
          <a:p>
            <a:r>
              <a:rPr lang="en-US" dirty="0"/>
              <a:t>Risk management notified early</a:t>
            </a:r>
          </a:p>
          <a:p>
            <a:endParaRPr lang="en-US" dirty="0"/>
          </a:p>
        </p:txBody>
      </p:sp>
      <p:sp>
        <p:nvSpPr>
          <p:cNvPr id="4" name="Content Placeholder 3">
            <a:extLst>
              <a:ext uri="{FF2B5EF4-FFF2-40B4-BE49-F238E27FC236}">
                <a16:creationId xmlns:a16="http://schemas.microsoft.com/office/drawing/2014/main" id="{FB8D2D64-38DD-CDAD-D54A-842CA21182E1}"/>
              </a:ext>
            </a:extLst>
          </p:cNvPr>
          <p:cNvSpPr>
            <a:spLocks noGrp="1"/>
          </p:cNvSpPr>
          <p:nvPr>
            <p:ph sz="quarter" idx="4"/>
          </p:nvPr>
        </p:nvSpPr>
        <p:spPr/>
        <p:txBody>
          <a:bodyPr>
            <a:normAutofit lnSpcReduction="10000"/>
          </a:bodyPr>
          <a:lstStyle/>
          <a:p>
            <a:r>
              <a:rPr lang="en-US" dirty="0"/>
              <a:t>Limited engagement from hospital leadership outside the PICU with families directly in shared decision-making conversations with burden of providing medical management and navigating family’s preferences to delay/avoid BD testing</a:t>
            </a:r>
          </a:p>
          <a:p>
            <a:r>
              <a:rPr lang="en-US" dirty="0"/>
              <a:t>Child life engagement with memory making</a:t>
            </a:r>
          </a:p>
        </p:txBody>
      </p:sp>
      <p:sp>
        <p:nvSpPr>
          <p:cNvPr id="5" name="Text Placeholder 4">
            <a:extLst>
              <a:ext uri="{FF2B5EF4-FFF2-40B4-BE49-F238E27FC236}">
                <a16:creationId xmlns:a16="http://schemas.microsoft.com/office/drawing/2014/main" id="{5D5C3980-94E0-254C-A718-D496520C0069}"/>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DDFEF6E8-08BD-F2B3-352C-1ED3D54F2799}"/>
              </a:ext>
            </a:extLst>
          </p:cNvPr>
          <p:cNvSpPr>
            <a:spLocks noGrp="1"/>
          </p:cNvSpPr>
          <p:nvPr>
            <p:ph type="title"/>
          </p:nvPr>
        </p:nvSpPr>
        <p:spPr>
          <a:xfrm>
            <a:off x="1988820" y="998983"/>
            <a:ext cx="7729728" cy="1188720"/>
          </a:xfrm>
        </p:spPr>
        <p:txBody>
          <a:bodyPr/>
          <a:lstStyle/>
          <a:p>
            <a:r>
              <a:rPr lang="en-US" dirty="0"/>
              <a:t>Submersion injury</a:t>
            </a:r>
          </a:p>
        </p:txBody>
      </p:sp>
    </p:spTree>
    <p:extLst>
      <p:ext uri="{BB962C8B-B14F-4D97-AF65-F5344CB8AC3E}">
        <p14:creationId xmlns:p14="http://schemas.microsoft.com/office/powerpoint/2010/main" val="636327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D2397-06F6-0EA7-3E1A-E18483DF800F}"/>
              </a:ext>
            </a:extLst>
          </p:cNvPr>
          <p:cNvSpPr>
            <a:spLocks noGrp="1"/>
          </p:cNvSpPr>
          <p:nvPr>
            <p:ph type="title"/>
          </p:nvPr>
        </p:nvSpPr>
        <p:spPr>
          <a:xfrm>
            <a:off x="2231136" y="97971"/>
            <a:ext cx="7729728" cy="1188720"/>
          </a:xfrm>
        </p:spPr>
        <p:txBody>
          <a:bodyPr/>
          <a:lstStyle/>
          <a:p>
            <a:r>
              <a:rPr lang="en-US" dirty="0"/>
              <a:t>Salmonella meningitis, brain death</a:t>
            </a:r>
          </a:p>
        </p:txBody>
      </p:sp>
      <p:sp>
        <p:nvSpPr>
          <p:cNvPr id="3" name="Content Placeholder 2">
            <a:extLst>
              <a:ext uri="{FF2B5EF4-FFF2-40B4-BE49-F238E27FC236}">
                <a16:creationId xmlns:a16="http://schemas.microsoft.com/office/drawing/2014/main" id="{5F1BA13D-5224-978A-027C-189A16383AF3}"/>
              </a:ext>
            </a:extLst>
          </p:cNvPr>
          <p:cNvSpPr>
            <a:spLocks noGrp="1"/>
          </p:cNvSpPr>
          <p:nvPr>
            <p:ph idx="1"/>
          </p:nvPr>
        </p:nvSpPr>
        <p:spPr>
          <a:xfrm>
            <a:off x="2231136" y="1628394"/>
            <a:ext cx="7729728" cy="4502985"/>
          </a:xfrm>
        </p:spPr>
        <p:txBody>
          <a:bodyPr>
            <a:normAutofit fontScale="62500" lnSpcReduction="20000"/>
          </a:bodyPr>
          <a:lstStyle/>
          <a:p>
            <a:r>
              <a:rPr lang="en-US" sz="2600" dirty="0"/>
              <a:t>2 month old male twin born FT via C-section, UTD on vaccines, admitted as a transfer on 7/18-19</a:t>
            </a:r>
          </a:p>
          <a:p>
            <a:r>
              <a:rPr lang="en-US" sz="2600" dirty="0"/>
              <a:t>Patient brought to ER on 7/17 for fever and decreased PO x 3 days</a:t>
            </a:r>
          </a:p>
          <a:p>
            <a:pPr lvl="1"/>
            <a:r>
              <a:rPr lang="en-US" sz="2600" dirty="0"/>
              <a:t>Blood culture obtained, discharged home</a:t>
            </a:r>
          </a:p>
          <a:p>
            <a:pPr lvl="1"/>
            <a:r>
              <a:rPr lang="en-US" sz="2600" dirty="0"/>
              <a:t>Returned to care after blood culture positive for gram negative rods</a:t>
            </a:r>
          </a:p>
          <a:p>
            <a:pPr lvl="1"/>
            <a:r>
              <a:rPr lang="en-US" sz="2600" dirty="0"/>
              <a:t>Given CTX &amp; transferred</a:t>
            </a:r>
          </a:p>
          <a:p>
            <a:r>
              <a:rPr lang="en-US" sz="2600" dirty="0"/>
              <a:t>On arrival, bulging fontanelle and seizure like activity, lactatemia to 3.7, thrombocytopenia, AKI, heart failure with EF of 40%</a:t>
            </a:r>
          </a:p>
          <a:p>
            <a:pPr lvl="1"/>
            <a:r>
              <a:rPr lang="en-US" sz="2600" dirty="0"/>
              <a:t>LP initially deferred, brain US c/f meningitis</a:t>
            </a:r>
          </a:p>
          <a:p>
            <a:pPr lvl="1"/>
            <a:r>
              <a:rPr lang="en-US" sz="2600" dirty="0"/>
              <a:t>Initiated on milrinone</a:t>
            </a:r>
          </a:p>
          <a:p>
            <a:r>
              <a:rPr lang="en-US" sz="2600" dirty="0"/>
              <a:t>Intubated on 7/19 for c/f for ICP increase – NR pupils,  A/Bs; LP later obtained</a:t>
            </a:r>
          </a:p>
          <a:p>
            <a:pPr marL="0" indent="0">
              <a:buNone/>
            </a:pPr>
            <a:r>
              <a:rPr lang="en-US" sz="2600" dirty="0"/>
              <a:t>7/20, blood culture at OSH positive for Salmonella, ciprofloxacin added</a:t>
            </a:r>
          </a:p>
          <a:p>
            <a:r>
              <a:rPr lang="en-US" sz="2600" dirty="0"/>
              <a:t>On EEG with status epilepticus, increasing AED needs, worsening AKI</a:t>
            </a:r>
          </a:p>
          <a:p>
            <a:pPr lvl="1"/>
            <a:r>
              <a:rPr lang="en-US" sz="2600" dirty="0"/>
              <a:t>Midazolam, fosphenytoin, Keppra, phenobarbital</a:t>
            </a:r>
          </a:p>
          <a:p>
            <a:pPr lvl="1"/>
            <a:endParaRPr lang="en-US" dirty="0"/>
          </a:p>
        </p:txBody>
      </p:sp>
    </p:spTree>
    <p:extLst>
      <p:ext uri="{BB962C8B-B14F-4D97-AF65-F5344CB8AC3E}">
        <p14:creationId xmlns:p14="http://schemas.microsoft.com/office/powerpoint/2010/main" val="2494630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altLang="en-US" sz="2400" dirty="0">
                <a:solidFill>
                  <a:schemeClr val="tx1"/>
                </a:solidFill>
              </a:rPr>
              <a:t>CONFIDENTIAL PATIENT SAFETY WORK PRODUCT</a:t>
            </a:r>
            <a:endParaRPr lang="en-US" sz="2400" dirty="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49182" y="802638"/>
            <a:ext cx="5408696" cy="5252722"/>
          </a:xfrm>
        </p:spPr>
        <p:txBody>
          <a:bodyPr anchor="ctr">
            <a:normAutofit fontScale="92500"/>
          </a:bodyPr>
          <a:lstStyle/>
          <a:p>
            <a:endParaRPr lang="en-US" altLang="en-US" dirty="0">
              <a:solidFill>
                <a:schemeClr val="bg1"/>
              </a:solidFill>
            </a:endParaRPr>
          </a:p>
          <a:p>
            <a:endParaRPr lang="en-US" altLang="en-US" sz="2400" dirty="0">
              <a:solidFill>
                <a:schemeClr val="bg1"/>
              </a:solidFill>
            </a:endParaRPr>
          </a:p>
          <a:p>
            <a:r>
              <a:rPr lang="en-US" altLang="en-US" sz="2400" dirty="0">
                <a:solidFill>
                  <a:schemeClr val="bg1"/>
                </a:solidFill>
              </a:rPr>
              <a:t>Quality Assurance Information – Protected under Florida Statute #766.101	</a:t>
            </a:r>
          </a:p>
          <a:p>
            <a:r>
              <a:rPr lang="en-US" altLang="en-US" sz="2400" dirty="0">
                <a:solidFill>
                  <a:schemeClr val="bg1"/>
                </a:solidFill>
              </a:rPr>
              <a:t>Protected under the Patient Safety and Quality Improvement Act.  Do not disclose unless authorized by the Nemours Vice President for Quality &amp; Safety or his/her designee.</a:t>
            </a:r>
          </a:p>
          <a:p>
            <a:r>
              <a:rPr lang="en-US" altLang="en-US" sz="2400" dirty="0">
                <a:solidFill>
                  <a:schemeClr val="bg1"/>
                </a:solidFill>
              </a:rPr>
              <a:t>All patient-identifying information is confidential and may not be disseminated outside of the committee setting, except as permitted by state or federal law</a:t>
            </a:r>
          </a:p>
          <a:p>
            <a:endParaRPr lang="en-US" dirty="0">
              <a:solidFill>
                <a:schemeClr val="bg1"/>
              </a:solidFill>
            </a:endParaRPr>
          </a:p>
        </p:txBody>
      </p:sp>
    </p:spTree>
    <p:extLst>
      <p:ext uri="{BB962C8B-B14F-4D97-AF65-F5344CB8AC3E}">
        <p14:creationId xmlns:p14="http://schemas.microsoft.com/office/powerpoint/2010/main" val="153869190"/>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70A40-252C-D1B5-D19F-3B6E9360C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6E879A-B0B2-6083-B561-64962B499BFD}"/>
              </a:ext>
            </a:extLst>
          </p:cNvPr>
          <p:cNvSpPr>
            <a:spLocks noGrp="1"/>
          </p:cNvSpPr>
          <p:nvPr>
            <p:ph type="title"/>
          </p:nvPr>
        </p:nvSpPr>
        <p:spPr/>
        <p:txBody>
          <a:bodyPr/>
          <a:lstStyle/>
          <a:p>
            <a:r>
              <a:rPr lang="en-US" dirty="0"/>
              <a:t>salmonella meningitis, brain death</a:t>
            </a:r>
          </a:p>
        </p:txBody>
      </p:sp>
      <p:sp>
        <p:nvSpPr>
          <p:cNvPr id="3" name="Content Placeholder 2">
            <a:extLst>
              <a:ext uri="{FF2B5EF4-FFF2-40B4-BE49-F238E27FC236}">
                <a16:creationId xmlns:a16="http://schemas.microsoft.com/office/drawing/2014/main" id="{92A6D690-D5B6-041E-821F-013123AC5F1A}"/>
              </a:ext>
            </a:extLst>
          </p:cNvPr>
          <p:cNvSpPr>
            <a:spLocks noGrp="1"/>
          </p:cNvSpPr>
          <p:nvPr>
            <p:ph idx="1"/>
          </p:nvPr>
        </p:nvSpPr>
        <p:spPr/>
        <p:txBody>
          <a:bodyPr>
            <a:normAutofit fontScale="92500" lnSpcReduction="10000"/>
          </a:bodyPr>
          <a:lstStyle/>
          <a:p>
            <a:pPr lvl="1"/>
            <a:r>
              <a:rPr lang="en-US" dirty="0"/>
              <a:t>7/20 – MRI obtained</a:t>
            </a:r>
          </a:p>
          <a:p>
            <a:pPr lvl="2"/>
            <a:r>
              <a:rPr lang="en-US" dirty="0"/>
              <a:t>Diffuse cerebral edema with effacement of the basilar cisterns indicative of herniation; diffuse restricted diffusion involving the supratentorial and infratentorial brain </a:t>
            </a:r>
          </a:p>
          <a:p>
            <a:pPr lvl="2"/>
            <a:r>
              <a:rPr lang="en-US" dirty="0"/>
              <a:t>Conversation re: results with mother, church community</a:t>
            </a:r>
          </a:p>
          <a:p>
            <a:pPr lvl="1"/>
            <a:r>
              <a:rPr lang="en-US" dirty="0"/>
              <a:t>Anuria, AKI – </a:t>
            </a:r>
            <a:r>
              <a:rPr lang="en-US" dirty="0" err="1"/>
              <a:t>nephro</a:t>
            </a:r>
            <a:r>
              <a:rPr lang="en-US" dirty="0"/>
              <a:t> consulted </a:t>
            </a:r>
            <a:r>
              <a:rPr lang="en-US" dirty="0">
                <a:sym typeface="Wingdings" panose="05000000000000000000" pitchFamily="2" charset="2"/>
              </a:rPr>
              <a:t> dialysis would be futile</a:t>
            </a:r>
          </a:p>
          <a:p>
            <a:pPr lvl="2"/>
            <a:r>
              <a:rPr lang="en-US" dirty="0">
                <a:sym typeface="Wingdings" panose="05000000000000000000" pitchFamily="2" charset="2"/>
              </a:rPr>
              <a:t>Bumetanide and calcium infusions</a:t>
            </a:r>
          </a:p>
          <a:p>
            <a:pPr lvl="1"/>
            <a:r>
              <a:rPr lang="en-US" dirty="0">
                <a:sym typeface="Wingdings" panose="05000000000000000000" pitchFamily="2" charset="2"/>
              </a:rPr>
              <a:t>7/23 – neurology signs off – “patient is likely brain dead”</a:t>
            </a:r>
          </a:p>
          <a:p>
            <a:pPr lvl="1"/>
            <a:r>
              <a:rPr lang="en-US" dirty="0" err="1">
                <a:sym typeface="Wingdings" panose="05000000000000000000" pitchFamily="2" charset="2"/>
              </a:rPr>
              <a:t>Phb</a:t>
            </a:r>
            <a:r>
              <a:rPr lang="en-US" dirty="0">
                <a:sym typeface="Wingdings" panose="05000000000000000000" pitchFamily="2" charset="2"/>
              </a:rPr>
              <a:t> and free phenytoin levels trended, </a:t>
            </a:r>
            <a:r>
              <a:rPr lang="en-US" dirty="0" err="1">
                <a:sym typeface="Wingdings" panose="05000000000000000000" pitchFamily="2" charset="2"/>
              </a:rPr>
              <a:t>Phb</a:t>
            </a:r>
            <a:r>
              <a:rPr lang="en-US" dirty="0">
                <a:sym typeface="Wingdings" panose="05000000000000000000" pitchFamily="2" charset="2"/>
              </a:rPr>
              <a:t> &lt; 10 on 7/26 @ 0900, first brain death exam completed, consistent with brain death; family not amenable to repeat testing</a:t>
            </a:r>
          </a:p>
          <a:p>
            <a:pPr lvl="1"/>
            <a:r>
              <a:rPr lang="en-US" dirty="0">
                <a:sym typeface="Wingdings" panose="05000000000000000000" pitchFamily="2" charset="2"/>
              </a:rPr>
              <a:t>Second exam completed on 7/27 @ 1300, time of death 1402</a:t>
            </a:r>
          </a:p>
        </p:txBody>
      </p:sp>
    </p:spTree>
    <p:extLst>
      <p:ext uri="{BB962C8B-B14F-4D97-AF65-F5344CB8AC3E}">
        <p14:creationId xmlns:p14="http://schemas.microsoft.com/office/powerpoint/2010/main" val="2335457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BF4D-D774-CE25-A293-845D23BB0B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C65DC-6C81-C60A-EFE6-86533CAEC72F}"/>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EA51CAA4-4731-883A-B6CF-B004E9761B11}"/>
              </a:ext>
            </a:extLst>
          </p:cNvPr>
          <p:cNvSpPr>
            <a:spLocks noGrp="1"/>
          </p:cNvSpPr>
          <p:nvPr>
            <p:ph sz="half" idx="2"/>
          </p:nvPr>
        </p:nvSpPr>
        <p:spPr/>
        <p:txBody>
          <a:bodyPr/>
          <a:lstStyle/>
          <a:p>
            <a:r>
              <a:rPr lang="en-US" dirty="0"/>
              <a:t>Decision to not offer CRRT clear from nephrology</a:t>
            </a:r>
          </a:p>
        </p:txBody>
      </p:sp>
      <p:sp>
        <p:nvSpPr>
          <p:cNvPr id="4" name="Content Placeholder 3">
            <a:extLst>
              <a:ext uri="{FF2B5EF4-FFF2-40B4-BE49-F238E27FC236}">
                <a16:creationId xmlns:a16="http://schemas.microsoft.com/office/drawing/2014/main" id="{1DBB67DA-41BD-D188-451E-042F77D7EA6F}"/>
              </a:ext>
            </a:extLst>
          </p:cNvPr>
          <p:cNvSpPr>
            <a:spLocks noGrp="1"/>
          </p:cNvSpPr>
          <p:nvPr>
            <p:ph sz="quarter" idx="4"/>
          </p:nvPr>
        </p:nvSpPr>
        <p:spPr/>
        <p:txBody>
          <a:bodyPr/>
          <a:lstStyle/>
          <a:p>
            <a:r>
              <a:rPr lang="en-US" dirty="0"/>
              <a:t>Timeline for brain death testing</a:t>
            </a:r>
          </a:p>
        </p:txBody>
      </p:sp>
      <p:sp>
        <p:nvSpPr>
          <p:cNvPr id="5" name="Text Placeholder 4">
            <a:extLst>
              <a:ext uri="{FF2B5EF4-FFF2-40B4-BE49-F238E27FC236}">
                <a16:creationId xmlns:a16="http://schemas.microsoft.com/office/drawing/2014/main" id="{6691AC5D-F45C-8CC0-20B5-12DA2FD02E91}"/>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92DB7F06-AFB7-DEE8-3A8D-271B6E028533}"/>
              </a:ext>
            </a:extLst>
          </p:cNvPr>
          <p:cNvSpPr>
            <a:spLocks noGrp="1"/>
          </p:cNvSpPr>
          <p:nvPr>
            <p:ph type="title"/>
          </p:nvPr>
        </p:nvSpPr>
        <p:spPr/>
        <p:txBody>
          <a:bodyPr/>
          <a:lstStyle/>
          <a:p>
            <a:r>
              <a:rPr lang="en-US" dirty="0"/>
              <a:t>salmonella meningitis</a:t>
            </a:r>
          </a:p>
        </p:txBody>
      </p:sp>
    </p:spTree>
    <p:extLst>
      <p:ext uri="{BB962C8B-B14F-4D97-AF65-F5344CB8AC3E}">
        <p14:creationId xmlns:p14="http://schemas.microsoft.com/office/powerpoint/2010/main" val="248978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solidFill>
              <a:srgbClr val="4472C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A3944-B054-E468-94DF-1638F29F9DA8}"/>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dirty="0">
                <a:solidFill>
                  <a:schemeClr val="bg1"/>
                </a:solidFill>
                <a:effectLst>
                  <a:outerShdw blurRad="38100" dist="38100" dir="2700000" algn="tl">
                    <a:srgbClr val="000000">
                      <a:alpha val="43137"/>
                    </a:srgbClr>
                  </a:outerShdw>
                </a:effectLst>
              </a:rPr>
              <a:t>Mortality Totals 2026</a:t>
            </a:r>
          </a:p>
        </p:txBody>
      </p:sp>
      <p:graphicFrame>
        <p:nvGraphicFramePr>
          <p:cNvPr id="3" name="Chart 2">
            <a:extLst>
              <a:ext uri="{FF2B5EF4-FFF2-40B4-BE49-F238E27FC236}">
                <a16:creationId xmlns:a16="http://schemas.microsoft.com/office/drawing/2014/main" id="{10D5504A-6518-AAC5-B4F6-2B3D3F443CF5}"/>
              </a:ext>
            </a:extLst>
          </p:cNvPr>
          <p:cNvGraphicFramePr/>
          <p:nvPr>
            <p:extLst>
              <p:ext uri="{D42A27DB-BD31-4B8C-83A1-F6EECF244321}">
                <p14:modId xmlns:p14="http://schemas.microsoft.com/office/powerpoint/2010/main" val="3204500688"/>
              </p:ext>
            </p:extLst>
          </p:nvPr>
        </p:nvGraphicFramePr>
        <p:xfrm>
          <a:off x="5080000" y="1277571"/>
          <a:ext cx="6096000" cy="412701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6889DC69-78F8-E6CB-2B4A-8E9C77767981}"/>
              </a:ext>
            </a:extLst>
          </p:cNvPr>
          <p:cNvSpPr/>
          <p:nvPr/>
        </p:nvSpPr>
        <p:spPr>
          <a:xfrm>
            <a:off x="5421923" y="1279769"/>
            <a:ext cx="5519614" cy="43961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86124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F9651-1A62-3F5F-BFB9-FDD0825CE508}"/>
              </a:ext>
            </a:extLst>
          </p:cNvPr>
          <p:cNvSpPr>
            <a:spLocks noGrp="1"/>
          </p:cNvSpPr>
          <p:nvPr>
            <p:ph type="ctrTitle"/>
          </p:nvPr>
        </p:nvSpPr>
        <p:spPr/>
        <p:txBody>
          <a:bodyPr/>
          <a:lstStyle/>
          <a:p>
            <a:r>
              <a:rPr lang="en-US"/>
              <a:t>Quality &amp; Patient Safety Corner</a:t>
            </a:r>
          </a:p>
        </p:txBody>
      </p:sp>
      <p:sp>
        <p:nvSpPr>
          <p:cNvPr id="3" name="Subtitle 2">
            <a:extLst>
              <a:ext uri="{FF2B5EF4-FFF2-40B4-BE49-F238E27FC236}">
                <a16:creationId xmlns:a16="http://schemas.microsoft.com/office/drawing/2014/main" id="{E74BBD28-340C-88CC-BAD8-2AC4E4DA0DD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92098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47E4F-DF35-9C19-9418-E5962FAA9A8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4D6CF6-C92D-1EE8-4CBD-3DA1A4F7D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2455C-055F-BD5A-16C2-D3319B2FD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2A0C52-7ADA-D2E1-D27B-EE676276B083}"/>
              </a:ext>
            </a:extLst>
          </p:cNvPr>
          <p:cNvSpPr>
            <a:spLocks noGrp="1"/>
          </p:cNvSpPr>
          <p:nvPr>
            <p:ph type="title"/>
          </p:nvPr>
        </p:nvSpPr>
        <p:spPr>
          <a:xfrm>
            <a:off x="643467" y="2681103"/>
            <a:ext cx="3363974" cy="1495794"/>
          </a:xfrm>
          <a:noFill/>
          <a:ln>
            <a:solidFill>
              <a:schemeClr val="bg1"/>
            </a:solidFill>
          </a:ln>
        </p:spPr>
        <p:txBody>
          <a:bodyPr wrap="square">
            <a:normAutofit fontScale="90000"/>
          </a:bodyPr>
          <a:lstStyle/>
          <a:p>
            <a:r>
              <a:rPr lang="en-US" b="1" dirty="0">
                <a:solidFill>
                  <a:schemeClr val="bg1"/>
                </a:solidFill>
                <a:effectLst>
                  <a:outerShdw blurRad="38100" dist="38100" dir="2700000" algn="tl">
                    <a:srgbClr val="000000">
                      <a:alpha val="43137"/>
                    </a:srgbClr>
                  </a:outerShdw>
                </a:effectLst>
              </a:rPr>
              <a:t>PICU Quality &amp; Safety Metrics 2026 TOTALS</a:t>
            </a:r>
          </a:p>
        </p:txBody>
      </p:sp>
      <p:graphicFrame>
        <p:nvGraphicFramePr>
          <p:cNvPr id="9" name="Content Placeholder 2">
            <a:extLst>
              <a:ext uri="{FF2B5EF4-FFF2-40B4-BE49-F238E27FC236}">
                <a16:creationId xmlns:a16="http://schemas.microsoft.com/office/drawing/2014/main" id="{B4D90ABF-8B22-C73F-7495-16EAD74C0021}"/>
              </a:ext>
            </a:extLst>
          </p:cNvPr>
          <p:cNvGraphicFramePr>
            <a:graphicFrameLocks noGrp="1"/>
          </p:cNvGraphicFramePr>
          <p:nvPr>
            <p:ph idx="1"/>
            <p:extLst>
              <p:ext uri="{D42A27DB-BD31-4B8C-83A1-F6EECF244321}">
                <p14:modId xmlns:p14="http://schemas.microsoft.com/office/powerpoint/2010/main" val="371734391"/>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264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B98804B-DA54-A043-732D-154F8C531CA3}"/>
              </a:ext>
            </a:extLst>
          </p:cNvPr>
          <p:cNvPicPr>
            <a:picLocks noChangeAspect="1"/>
          </p:cNvPicPr>
          <p:nvPr/>
        </p:nvPicPr>
        <p:blipFill>
          <a:blip r:embed="rId2"/>
          <a:stretch>
            <a:fillRect/>
          </a:stretch>
        </p:blipFill>
        <p:spPr>
          <a:xfrm>
            <a:off x="1515154" y="1588663"/>
            <a:ext cx="9101441" cy="4318359"/>
          </a:xfrm>
          <a:prstGeom prst="rect">
            <a:avLst/>
          </a:prstGeom>
        </p:spPr>
      </p:pic>
      <p:sp>
        <p:nvSpPr>
          <p:cNvPr id="51" name="Oval 50">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6C7AA35-3BD0-45A4-1D7C-48908D900E70}"/>
              </a:ext>
            </a:extLst>
          </p:cNvPr>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chorCtr="1">
            <a:normAutofit/>
          </a:bodyPr>
          <a:lstStyle/>
          <a:p>
            <a:r>
              <a:rPr lang="en-US" sz="700">
                <a:solidFill>
                  <a:srgbClr val="FFFFFF"/>
                </a:solidFill>
              </a:rPr>
              <a:t>Operational metrics</a:t>
            </a:r>
          </a:p>
        </p:txBody>
      </p:sp>
      <p:sp>
        <p:nvSpPr>
          <p:cNvPr id="8" name="Rectangle 7">
            <a:extLst>
              <a:ext uri="{FF2B5EF4-FFF2-40B4-BE49-F238E27FC236}">
                <a16:creationId xmlns:a16="http://schemas.microsoft.com/office/drawing/2014/main" id="{33E92004-085B-F4EC-CF3E-5C68F9CD0A4C}"/>
              </a:ext>
            </a:extLst>
          </p:cNvPr>
          <p:cNvSpPr/>
          <p:nvPr/>
        </p:nvSpPr>
        <p:spPr>
          <a:xfrm>
            <a:off x="7094483" y="2112579"/>
            <a:ext cx="599089" cy="3794444"/>
          </a:xfrm>
          <a:prstGeom prst="rect">
            <a:avLst/>
          </a:prstGeom>
          <a:noFill/>
          <a:ln w="57150">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971252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AD7C5BE-418C-4A44-91BF-28E411F75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1559052"/>
            <a:ext cx="10271760" cy="4347972"/>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C935FA-AF45-5AD3-E85B-78CE9D4C4E9D}"/>
              </a:ext>
            </a:extLst>
          </p:cNvPr>
          <p:cNvSpPr>
            <a:spLocks noGrp="1"/>
          </p:cNvSpPr>
          <p:nvPr>
            <p:ph type="title"/>
          </p:nvPr>
        </p:nvSpPr>
        <p:spPr>
          <a:xfrm>
            <a:off x="2231136" y="964692"/>
            <a:ext cx="7729728" cy="1188720"/>
          </a:xfrm>
          <a:ln>
            <a:solidFill>
              <a:srgbClr val="404040"/>
            </a:solidFill>
          </a:ln>
        </p:spPr>
        <p:txBody>
          <a:bodyPr vert="horz" lIns="182880" tIns="182880" rIns="182880" bIns="182880" rtlCol="0" anchor="ctr">
            <a:normAutofit/>
          </a:bodyPr>
          <a:lstStyle/>
          <a:p>
            <a:r>
              <a:rPr lang="en-US" dirty="0"/>
              <a:t>PICU returns within 24 hours</a:t>
            </a:r>
          </a:p>
        </p:txBody>
      </p:sp>
      <p:pic>
        <p:nvPicPr>
          <p:cNvPr id="7" name="Content Placeholder 6">
            <a:extLst>
              <a:ext uri="{FF2B5EF4-FFF2-40B4-BE49-F238E27FC236}">
                <a16:creationId xmlns:a16="http://schemas.microsoft.com/office/drawing/2014/main" id="{E7AC7854-3E3D-ED95-31EC-6D445C18F57C}"/>
              </a:ext>
            </a:extLst>
          </p:cNvPr>
          <p:cNvPicPr>
            <a:picLocks noGrp="1" noChangeAspect="1"/>
          </p:cNvPicPr>
          <p:nvPr>
            <p:ph idx="1"/>
          </p:nvPr>
        </p:nvPicPr>
        <p:blipFill>
          <a:blip r:embed="rId2"/>
          <a:stretch>
            <a:fillRect/>
          </a:stretch>
        </p:blipFill>
        <p:spPr>
          <a:xfrm>
            <a:off x="1444752" y="2783651"/>
            <a:ext cx="9314170" cy="2328542"/>
          </a:xfrm>
          <a:prstGeom prst="rect">
            <a:avLst/>
          </a:prstGeom>
        </p:spPr>
      </p:pic>
    </p:spTree>
    <p:extLst>
      <p:ext uri="{BB962C8B-B14F-4D97-AF65-F5344CB8AC3E}">
        <p14:creationId xmlns:p14="http://schemas.microsoft.com/office/powerpoint/2010/main" val="2894116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5E9D4-7F3F-206B-8405-BE34B4FB279C}"/>
              </a:ext>
            </a:extLst>
          </p:cNvPr>
          <p:cNvSpPr>
            <a:spLocks noGrp="1"/>
          </p:cNvSpPr>
          <p:nvPr>
            <p:ph type="title"/>
          </p:nvPr>
        </p:nvSpPr>
        <p:spPr/>
        <p:txBody>
          <a:bodyPr/>
          <a:lstStyle/>
          <a:p>
            <a:r>
              <a:rPr lang="en-US" dirty="0"/>
              <a:t>Safety themes</a:t>
            </a:r>
          </a:p>
        </p:txBody>
      </p:sp>
      <p:sp>
        <p:nvSpPr>
          <p:cNvPr id="3" name="Content Placeholder 2">
            <a:extLst>
              <a:ext uri="{FF2B5EF4-FFF2-40B4-BE49-F238E27FC236}">
                <a16:creationId xmlns:a16="http://schemas.microsoft.com/office/drawing/2014/main" id="{3D235755-3E3B-0273-DBA8-4258E5636154}"/>
              </a:ext>
            </a:extLst>
          </p:cNvPr>
          <p:cNvSpPr>
            <a:spLocks noGrp="1"/>
          </p:cNvSpPr>
          <p:nvPr>
            <p:ph idx="1"/>
          </p:nvPr>
        </p:nvSpPr>
        <p:spPr/>
        <p:txBody>
          <a:bodyPr/>
          <a:lstStyle/>
          <a:p>
            <a:r>
              <a:rPr lang="en-US" dirty="0"/>
              <a:t>PICU / Neurology Learning teams – LTM and SEEG communication pathway ongoing discussion </a:t>
            </a:r>
          </a:p>
          <a:p>
            <a:r>
              <a:rPr lang="en-US" dirty="0"/>
              <a:t>Mock Code Blue Program to focus on nursing , PCT roles and responsibilities over the </a:t>
            </a:r>
            <a:r>
              <a:rPr lang="en-US"/>
              <a:t>next quarter </a:t>
            </a:r>
            <a:endParaRPr lang="en-US" dirty="0"/>
          </a:p>
        </p:txBody>
      </p:sp>
    </p:spTree>
    <p:extLst>
      <p:ext uri="{BB962C8B-B14F-4D97-AF65-F5344CB8AC3E}">
        <p14:creationId xmlns:p14="http://schemas.microsoft.com/office/powerpoint/2010/main" val="1641274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Smiling Face with No Fill">
            <a:extLst>
              <a:ext uri="{FF2B5EF4-FFF2-40B4-BE49-F238E27FC236}">
                <a16:creationId xmlns:a16="http://schemas.microsoft.com/office/drawing/2014/main" id="{4D2DDD4B-08C8-E27E-AAA8-923598CC2F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165938" y="1271016"/>
            <a:ext cx="4315968" cy="4315968"/>
          </a:xfrm>
          <a:prstGeom prst="rect">
            <a:avLst/>
          </a:prstGeom>
        </p:spPr>
      </p:pic>
      <p:sp>
        <p:nvSpPr>
          <p:cNvPr id="21" name="Oval 20">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5E1B8-F291-4ED8-BBF4-0390B53A33FE}"/>
              </a:ext>
            </a:extLst>
          </p:cNvPr>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ormAutofit/>
          </a:bodyPr>
          <a:lstStyle/>
          <a:p>
            <a:r>
              <a:rPr lang="en-US" sz="2000">
                <a:solidFill>
                  <a:srgbClr val="FFFFFF"/>
                </a:solidFill>
              </a:rPr>
              <a:t>THE END</a:t>
            </a:r>
            <a:br>
              <a:rPr lang="en-US" sz="2000">
                <a:solidFill>
                  <a:srgbClr val="FFFFFF"/>
                </a:solidFill>
              </a:rPr>
            </a:br>
            <a:endParaRPr lang="en-US" sz="2000">
              <a:solidFill>
                <a:srgbClr val="FFFFFF"/>
              </a:solidFill>
            </a:endParaRPr>
          </a:p>
        </p:txBody>
      </p:sp>
      <p:sp>
        <p:nvSpPr>
          <p:cNvPr id="3" name="AutoShape 2" descr="Image preview">
            <a:extLst>
              <a:ext uri="{FF2B5EF4-FFF2-40B4-BE49-F238E27FC236}">
                <a16:creationId xmlns:a16="http://schemas.microsoft.com/office/drawing/2014/main" id="{64C24459-3C88-D8B6-A107-93859D4627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B74E5B10-3A48-3CF3-A3A9-BEE003C2BE7C}"/>
              </a:ext>
            </a:extLst>
          </p:cNvPr>
          <p:cNvPicPr>
            <a:picLocks noChangeAspect="1"/>
          </p:cNvPicPr>
          <p:nvPr/>
        </p:nvPicPr>
        <p:blipFill>
          <a:blip r:embed="rId3"/>
          <a:stretch>
            <a:fillRect/>
          </a:stretch>
        </p:blipFill>
        <p:spPr>
          <a:xfrm>
            <a:off x="3559968" y="1600200"/>
            <a:ext cx="4767263" cy="3657600"/>
          </a:xfrm>
          <a:prstGeom prst="rect">
            <a:avLst/>
          </a:prstGeom>
        </p:spPr>
      </p:pic>
    </p:spTree>
    <p:extLst>
      <p:ext uri="{BB962C8B-B14F-4D97-AF65-F5344CB8AC3E}">
        <p14:creationId xmlns:p14="http://schemas.microsoft.com/office/powerpoint/2010/main" val="1228640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sz="2400" dirty="0">
                <a:solidFill>
                  <a:schemeClr val="tx1"/>
                </a:solidFill>
              </a:rPr>
              <a:t>Learning Objectives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49182" y="802638"/>
            <a:ext cx="5408696" cy="5252722"/>
          </a:xfrm>
        </p:spPr>
        <p:txBody>
          <a:bodyPr anchor="ctr">
            <a:normAutofit/>
          </a:bodyPr>
          <a:lstStyle/>
          <a:p>
            <a:r>
              <a:rPr lang="en-US" sz="2400" dirty="0">
                <a:solidFill>
                  <a:schemeClr val="bg1"/>
                </a:solidFill>
              </a:rPr>
              <a:t>Review quality improvement/patient safety initiatives in the PICU</a:t>
            </a:r>
          </a:p>
          <a:p>
            <a:r>
              <a:rPr lang="en-US" sz="2400" dirty="0">
                <a:solidFill>
                  <a:schemeClr val="bg1"/>
                </a:solidFill>
              </a:rPr>
              <a:t>Review monthly adverse events, resuscitations and mortality</a:t>
            </a:r>
          </a:p>
          <a:p>
            <a:r>
              <a:rPr lang="en-US" sz="2400" dirty="0">
                <a:solidFill>
                  <a:schemeClr val="bg1"/>
                </a:solidFill>
              </a:rPr>
              <a:t>Understand current processes, procedures and environment of practice</a:t>
            </a:r>
          </a:p>
          <a:p>
            <a:r>
              <a:rPr lang="en-US" sz="2400" dirty="0">
                <a:solidFill>
                  <a:schemeClr val="bg1"/>
                </a:solidFill>
              </a:rPr>
              <a:t>Work to improve individual and group practice within the context of Nemours Children’s Hospital</a:t>
            </a:r>
          </a:p>
        </p:txBody>
      </p:sp>
    </p:spTree>
    <p:extLst>
      <p:ext uri="{BB962C8B-B14F-4D97-AF65-F5344CB8AC3E}">
        <p14:creationId xmlns:p14="http://schemas.microsoft.com/office/powerpoint/2010/main" val="27001020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2DCA2-0C6D-124D-13C1-E528EC600167}"/>
              </a:ext>
            </a:extLst>
          </p:cNvPr>
          <p:cNvSpPr>
            <a:spLocks noGrp="1"/>
          </p:cNvSpPr>
          <p:nvPr>
            <p:ph type="title"/>
          </p:nvPr>
        </p:nvSpPr>
        <p:spPr/>
        <p:txBody>
          <a:bodyPr/>
          <a:lstStyle/>
          <a:p>
            <a:r>
              <a:rPr lang="en-US" dirty="0"/>
              <a:t>Morbidities</a:t>
            </a:r>
          </a:p>
        </p:txBody>
      </p:sp>
      <p:sp>
        <p:nvSpPr>
          <p:cNvPr id="3" name="Content Placeholder 2">
            <a:extLst>
              <a:ext uri="{FF2B5EF4-FFF2-40B4-BE49-F238E27FC236}">
                <a16:creationId xmlns:a16="http://schemas.microsoft.com/office/drawing/2014/main" id="{D0E22773-56A0-3A2C-C379-5DB41842FFA5}"/>
              </a:ext>
            </a:extLst>
          </p:cNvPr>
          <p:cNvSpPr>
            <a:spLocks noGrp="1"/>
          </p:cNvSpPr>
          <p:nvPr>
            <p:ph idx="1"/>
          </p:nvPr>
        </p:nvSpPr>
        <p:spPr/>
        <p:txBody>
          <a:bodyPr>
            <a:normAutofit/>
          </a:bodyPr>
          <a:lstStyle/>
          <a:p>
            <a:r>
              <a:rPr lang="en-US" dirty="0"/>
              <a:t>Aspiration event in MRI</a:t>
            </a:r>
          </a:p>
          <a:p>
            <a:r>
              <a:rPr lang="en-US" dirty="0"/>
              <a:t>JIA with MAS, MOD</a:t>
            </a:r>
          </a:p>
          <a:p>
            <a:r>
              <a:rPr lang="en-US" dirty="0"/>
              <a:t>Emergent EVD placement</a:t>
            </a:r>
          </a:p>
          <a:p>
            <a:pPr lvl="1"/>
            <a:r>
              <a:rPr lang="en-US" dirty="0"/>
              <a:t>Code blue – bronchospasm</a:t>
            </a:r>
          </a:p>
          <a:p>
            <a:r>
              <a:rPr lang="en-US" dirty="0"/>
              <a:t>Code blue - severe BPD</a:t>
            </a:r>
          </a:p>
          <a:p>
            <a:r>
              <a:rPr lang="en-US" dirty="0"/>
              <a:t>Post-op appendectomy with abscess</a:t>
            </a:r>
          </a:p>
          <a:p>
            <a:r>
              <a:rPr lang="en-US" dirty="0"/>
              <a:t>Shunt malfunction to PICU prior to OR</a:t>
            </a:r>
          </a:p>
        </p:txBody>
      </p:sp>
    </p:spTree>
    <p:extLst>
      <p:ext uri="{BB962C8B-B14F-4D97-AF65-F5344CB8AC3E}">
        <p14:creationId xmlns:p14="http://schemas.microsoft.com/office/powerpoint/2010/main" val="3943448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30D63-F5C8-315B-2AF0-D48206C5F568}"/>
              </a:ext>
            </a:extLst>
          </p:cNvPr>
          <p:cNvSpPr>
            <a:spLocks noGrp="1"/>
          </p:cNvSpPr>
          <p:nvPr>
            <p:ph type="title"/>
          </p:nvPr>
        </p:nvSpPr>
        <p:spPr/>
        <p:txBody>
          <a:bodyPr/>
          <a:lstStyle/>
          <a:p>
            <a:r>
              <a:rPr lang="en-US" dirty="0"/>
              <a:t>Aspiration event in </a:t>
            </a:r>
            <a:r>
              <a:rPr lang="en-US" dirty="0" err="1"/>
              <a:t>mri</a:t>
            </a:r>
            <a:endParaRPr lang="en-US" dirty="0"/>
          </a:p>
        </p:txBody>
      </p:sp>
      <p:sp>
        <p:nvSpPr>
          <p:cNvPr id="3" name="Content Placeholder 2">
            <a:extLst>
              <a:ext uri="{FF2B5EF4-FFF2-40B4-BE49-F238E27FC236}">
                <a16:creationId xmlns:a16="http://schemas.microsoft.com/office/drawing/2014/main" id="{FCA6EA1A-B00D-7A62-3C26-5C400E3AE502}"/>
              </a:ext>
            </a:extLst>
          </p:cNvPr>
          <p:cNvSpPr>
            <a:spLocks noGrp="1"/>
          </p:cNvSpPr>
          <p:nvPr>
            <p:ph idx="1"/>
          </p:nvPr>
        </p:nvSpPr>
        <p:spPr/>
        <p:txBody>
          <a:bodyPr>
            <a:noAutofit/>
          </a:bodyPr>
          <a:lstStyle/>
          <a:p>
            <a:r>
              <a:rPr lang="en-US" sz="1600" dirty="0"/>
              <a:t>13yM with history of 27-week prematurity, IVH with resultant profound developmental delay, SQCP, GT dependence, scoliosis and intractable epilepsy presenting after </a:t>
            </a:r>
            <a:r>
              <a:rPr lang="en-US" sz="1600" dirty="0" err="1"/>
              <a:t>sEEG</a:t>
            </a:r>
            <a:r>
              <a:rPr lang="en-US" sz="1600" dirty="0"/>
              <a:t> lead placement on 8/24</a:t>
            </a:r>
          </a:p>
          <a:p>
            <a:r>
              <a:rPr lang="en-US" sz="1600" dirty="0"/>
              <a:t>Uncomplicated lead placement with no issues on postop CT scan, due to undergo MRI on POD1 with subsequent transfer to EMU</a:t>
            </a:r>
          </a:p>
          <a:p>
            <a:r>
              <a:rPr lang="en-US" sz="1600" dirty="0"/>
              <a:t>Placed on dexmedetomidine postoperatively, weaned to 0.4 mcg/kg/</a:t>
            </a:r>
            <a:r>
              <a:rPr lang="en-US" sz="1600" dirty="0" err="1"/>
              <a:t>hr</a:t>
            </a:r>
            <a:r>
              <a:rPr lang="en-US" sz="1600" dirty="0"/>
              <a:t> overnight</a:t>
            </a:r>
          </a:p>
          <a:p>
            <a:r>
              <a:rPr lang="en-US" sz="1600" dirty="0"/>
              <a:t>MRI slot on POD1 at 3pm, dexmedetomidine infusion continued</a:t>
            </a:r>
          </a:p>
          <a:p>
            <a:r>
              <a:rPr lang="en-US" sz="1600" dirty="0"/>
              <a:t>Brought to MRI by sedation team on same infusion</a:t>
            </a:r>
          </a:p>
          <a:p>
            <a:r>
              <a:rPr lang="en-US" sz="1600" dirty="0"/>
              <a:t>Large volume coffee ground emesis while flat in MRI scanner, resulting in WOB and hypoxia, placed on NC</a:t>
            </a:r>
          </a:p>
        </p:txBody>
      </p:sp>
    </p:spTree>
    <p:extLst>
      <p:ext uri="{BB962C8B-B14F-4D97-AF65-F5344CB8AC3E}">
        <p14:creationId xmlns:p14="http://schemas.microsoft.com/office/powerpoint/2010/main" val="2855219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2684A-9834-7A21-70D5-752DB61FE71E}"/>
              </a:ext>
            </a:extLst>
          </p:cNvPr>
          <p:cNvSpPr>
            <a:spLocks noGrp="1"/>
          </p:cNvSpPr>
          <p:nvPr>
            <p:ph type="title"/>
          </p:nvPr>
        </p:nvSpPr>
        <p:spPr/>
        <p:txBody>
          <a:bodyPr/>
          <a:lstStyle/>
          <a:p>
            <a:r>
              <a:rPr lang="en-US" dirty="0"/>
              <a:t>Aspiration event in </a:t>
            </a:r>
            <a:r>
              <a:rPr lang="en-US" dirty="0" err="1"/>
              <a:t>mri</a:t>
            </a:r>
            <a:endParaRPr lang="en-US" dirty="0"/>
          </a:p>
        </p:txBody>
      </p:sp>
      <p:sp>
        <p:nvSpPr>
          <p:cNvPr id="3" name="Content Placeholder 2">
            <a:extLst>
              <a:ext uri="{FF2B5EF4-FFF2-40B4-BE49-F238E27FC236}">
                <a16:creationId xmlns:a16="http://schemas.microsoft.com/office/drawing/2014/main" id="{6B16138C-A003-AA59-AD2A-D995A5568797}"/>
              </a:ext>
            </a:extLst>
          </p:cNvPr>
          <p:cNvSpPr>
            <a:spLocks noGrp="1"/>
          </p:cNvSpPr>
          <p:nvPr>
            <p:ph idx="1"/>
          </p:nvPr>
        </p:nvSpPr>
        <p:spPr/>
        <p:txBody>
          <a:bodyPr/>
          <a:lstStyle/>
          <a:p>
            <a:r>
              <a:rPr lang="en-US" dirty="0"/>
              <a:t>Patient developed fever, worsening respiratory distress and hazy infiltrates on XR necessitating HFNC</a:t>
            </a:r>
          </a:p>
          <a:p>
            <a:r>
              <a:rPr lang="en-US" dirty="0"/>
              <a:t>Planned to intubate in the afternoon POD3 to obtain MRI but work of breathing necessitated AM intubation</a:t>
            </a:r>
          </a:p>
          <a:p>
            <a:r>
              <a:rPr lang="en-US" dirty="0"/>
              <a:t>Remains in PICU, extubated on POD7 – continues to require HFNC support</a:t>
            </a:r>
          </a:p>
        </p:txBody>
      </p:sp>
    </p:spTree>
    <p:extLst>
      <p:ext uri="{BB962C8B-B14F-4D97-AF65-F5344CB8AC3E}">
        <p14:creationId xmlns:p14="http://schemas.microsoft.com/office/powerpoint/2010/main" val="395961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5FAA6-45D5-93C0-4900-E97E2C851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72CE6F-26C3-8A88-A707-905B6F3E34BE}"/>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98376D6C-0CAA-0D95-B5C9-2D3FFB16145B}"/>
              </a:ext>
            </a:extLst>
          </p:cNvPr>
          <p:cNvSpPr>
            <a:spLocks noGrp="1"/>
          </p:cNvSpPr>
          <p:nvPr>
            <p:ph sz="half" idx="2"/>
          </p:nvPr>
        </p:nvSpPr>
        <p:spPr/>
        <p:txBody>
          <a:bodyPr>
            <a:normAutofit/>
          </a:bodyPr>
          <a:lstStyle/>
          <a:p>
            <a:r>
              <a:rPr lang="en-US" dirty="0"/>
              <a:t>Care in MRI with sedation team (scan aborted)</a:t>
            </a:r>
          </a:p>
          <a:p>
            <a:r>
              <a:rPr lang="en-US" dirty="0"/>
              <a:t>Early intubation</a:t>
            </a:r>
          </a:p>
          <a:p>
            <a:r>
              <a:rPr lang="en-US" dirty="0"/>
              <a:t>Plan generated with neurology, neurosurgery</a:t>
            </a:r>
          </a:p>
        </p:txBody>
      </p:sp>
      <p:sp>
        <p:nvSpPr>
          <p:cNvPr id="4" name="Content Placeholder 3">
            <a:extLst>
              <a:ext uri="{FF2B5EF4-FFF2-40B4-BE49-F238E27FC236}">
                <a16:creationId xmlns:a16="http://schemas.microsoft.com/office/drawing/2014/main" id="{56E3186C-D9E5-DA44-240D-79F5CECDF5D6}"/>
              </a:ext>
            </a:extLst>
          </p:cNvPr>
          <p:cNvSpPr>
            <a:spLocks noGrp="1"/>
          </p:cNvSpPr>
          <p:nvPr>
            <p:ph sz="quarter" idx="4"/>
          </p:nvPr>
        </p:nvSpPr>
        <p:spPr/>
        <p:txBody>
          <a:bodyPr>
            <a:normAutofit/>
          </a:bodyPr>
          <a:lstStyle/>
          <a:p>
            <a:r>
              <a:rPr lang="en-US" dirty="0"/>
              <a:t>Other sedation approach? Airway? </a:t>
            </a:r>
          </a:p>
          <a:p>
            <a:r>
              <a:rPr lang="en-US" dirty="0"/>
              <a:t>Case selection for </a:t>
            </a:r>
            <a:r>
              <a:rPr lang="en-US" dirty="0" err="1"/>
              <a:t>sEEG</a:t>
            </a:r>
            <a:r>
              <a:rPr lang="en-US" dirty="0"/>
              <a:t> lead placement</a:t>
            </a:r>
          </a:p>
          <a:p>
            <a:r>
              <a:rPr lang="en-US" dirty="0"/>
              <a:t>EMU bed reassigned prior to discussion with attending</a:t>
            </a:r>
          </a:p>
        </p:txBody>
      </p:sp>
      <p:sp>
        <p:nvSpPr>
          <p:cNvPr id="5" name="Text Placeholder 4">
            <a:extLst>
              <a:ext uri="{FF2B5EF4-FFF2-40B4-BE49-F238E27FC236}">
                <a16:creationId xmlns:a16="http://schemas.microsoft.com/office/drawing/2014/main" id="{5B0A9F2B-DA0F-4F79-E43E-8893E53BF0C6}"/>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F56BB5C8-9D65-484B-20F0-89E002DAF387}"/>
              </a:ext>
            </a:extLst>
          </p:cNvPr>
          <p:cNvSpPr>
            <a:spLocks noGrp="1"/>
          </p:cNvSpPr>
          <p:nvPr>
            <p:ph type="title"/>
          </p:nvPr>
        </p:nvSpPr>
        <p:spPr>
          <a:xfrm>
            <a:off x="1988820" y="998983"/>
            <a:ext cx="7729728" cy="1188720"/>
          </a:xfrm>
        </p:spPr>
        <p:txBody>
          <a:bodyPr/>
          <a:lstStyle/>
          <a:p>
            <a:r>
              <a:rPr lang="en-US" dirty="0"/>
              <a:t>Aspiration event</a:t>
            </a:r>
          </a:p>
        </p:txBody>
      </p:sp>
    </p:spTree>
    <p:extLst>
      <p:ext uri="{BB962C8B-B14F-4D97-AF65-F5344CB8AC3E}">
        <p14:creationId xmlns:p14="http://schemas.microsoft.com/office/powerpoint/2010/main" val="3854929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D4D47-9B7C-8DE5-491C-693A1F432A83}"/>
              </a:ext>
            </a:extLst>
          </p:cNvPr>
          <p:cNvSpPr>
            <a:spLocks noGrp="1"/>
          </p:cNvSpPr>
          <p:nvPr>
            <p:ph type="title"/>
          </p:nvPr>
        </p:nvSpPr>
        <p:spPr/>
        <p:txBody>
          <a:bodyPr/>
          <a:lstStyle/>
          <a:p>
            <a:r>
              <a:rPr lang="en-US" dirty="0"/>
              <a:t>Jia with MAS, MOD</a:t>
            </a:r>
          </a:p>
        </p:txBody>
      </p:sp>
      <p:sp>
        <p:nvSpPr>
          <p:cNvPr id="3" name="Content Placeholder 2">
            <a:extLst>
              <a:ext uri="{FF2B5EF4-FFF2-40B4-BE49-F238E27FC236}">
                <a16:creationId xmlns:a16="http://schemas.microsoft.com/office/drawing/2014/main" id="{62EC5B85-C861-61E2-51DE-394331EEB7C6}"/>
              </a:ext>
            </a:extLst>
          </p:cNvPr>
          <p:cNvSpPr>
            <a:spLocks noGrp="1"/>
          </p:cNvSpPr>
          <p:nvPr>
            <p:ph idx="1"/>
          </p:nvPr>
        </p:nvSpPr>
        <p:spPr/>
        <p:txBody>
          <a:bodyPr>
            <a:normAutofit fontScale="92500" lnSpcReduction="10000"/>
          </a:bodyPr>
          <a:lstStyle/>
          <a:p>
            <a:r>
              <a:rPr lang="en-US" dirty="0"/>
              <a:t>10yF with history of JIA presenting on 8/3 with fever and painful lymphadenopathy</a:t>
            </a:r>
          </a:p>
          <a:p>
            <a:r>
              <a:rPr lang="en-US" dirty="0"/>
              <a:t>Initially admitted to general pediatrics, VS WNL </a:t>
            </a:r>
          </a:p>
          <a:p>
            <a:pPr lvl="1"/>
            <a:r>
              <a:rPr lang="en-US" dirty="0"/>
              <a:t>Sepsis workup initiated, heme/</a:t>
            </a:r>
            <a:r>
              <a:rPr lang="en-US" dirty="0" err="1"/>
              <a:t>onc</a:t>
            </a:r>
            <a:r>
              <a:rPr lang="en-US" dirty="0"/>
              <a:t> consulted, IL2 sent for HLH consideration</a:t>
            </a:r>
          </a:p>
          <a:p>
            <a:pPr lvl="1"/>
            <a:r>
              <a:rPr lang="en-US" dirty="0"/>
              <a:t>Anakinra dose increased</a:t>
            </a:r>
          </a:p>
          <a:p>
            <a:pPr lvl="1"/>
            <a:r>
              <a:rPr lang="en-US" dirty="0"/>
              <a:t>Lymph node biopsy obtained</a:t>
            </a:r>
          </a:p>
          <a:p>
            <a:r>
              <a:rPr lang="en-US" dirty="0"/>
              <a:t>8/6 RRT generated by hospitalized team for fever, tachycardia, new O2 requirement of 2L NC – PICU evaluated at bedside – child generally well appearing (eating snacks in bed), overall stable, remained on floor</a:t>
            </a:r>
          </a:p>
          <a:p>
            <a:pPr lvl="1"/>
            <a:r>
              <a:rPr lang="en-US" dirty="0"/>
              <a:t>Re-evaluated by PICU team 3-4 hours later, fever improved but remained slightly tachycardic – IVF recommended</a:t>
            </a:r>
          </a:p>
          <a:p>
            <a:endParaRPr lang="en-US" dirty="0"/>
          </a:p>
          <a:p>
            <a:endParaRPr lang="en-US" dirty="0"/>
          </a:p>
          <a:p>
            <a:endParaRPr lang="en-US" dirty="0"/>
          </a:p>
        </p:txBody>
      </p:sp>
    </p:spTree>
    <p:extLst>
      <p:ext uri="{BB962C8B-B14F-4D97-AF65-F5344CB8AC3E}">
        <p14:creationId xmlns:p14="http://schemas.microsoft.com/office/powerpoint/2010/main" val="287553839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C1EC2F2A1E2F43A92DDAE59C08E5A2" ma:contentTypeVersion="14" ma:contentTypeDescription="Create a new document." ma:contentTypeScope="" ma:versionID="cf19691cf4af384bff5943d581dc6a1c">
  <xsd:schema xmlns:xsd="http://www.w3.org/2001/XMLSchema" xmlns:xs="http://www.w3.org/2001/XMLSchema" xmlns:p="http://schemas.microsoft.com/office/2006/metadata/properties" xmlns:ns3="d7e5047f-9223-46ce-bc7f-9b2b2b51a3bb" xmlns:ns4="909c1a91-58e4-468a-a46b-a4fec91ffb85" targetNamespace="http://schemas.microsoft.com/office/2006/metadata/properties" ma:root="true" ma:fieldsID="0c598348f370b7bde97dfd640115ca65" ns3:_="" ns4:_="">
    <xsd:import namespace="d7e5047f-9223-46ce-bc7f-9b2b2b51a3bb"/>
    <xsd:import namespace="909c1a91-58e4-468a-a46b-a4fec91ffb8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e5047f-9223-46ce-bc7f-9b2b2b51a3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9c1a91-58e4-468a-a46b-a4fec91ffb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7e5047f-9223-46ce-bc7f-9b2b2b51a3bb" xsi:nil="true"/>
  </documentManagement>
</p:properties>
</file>

<file path=customXml/itemProps1.xml><?xml version="1.0" encoding="utf-8"?>
<ds:datastoreItem xmlns:ds="http://schemas.openxmlformats.org/officeDocument/2006/customXml" ds:itemID="{F6A9A007-1482-4029-AAAF-AE180A4F0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e5047f-9223-46ce-bc7f-9b2b2b51a3bb"/>
    <ds:schemaRef ds:uri="909c1a91-58e4-468a-a46b-a4fec91ffb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63F8C6-245B-4DA2-95D9-623F7CDFBFAB}">
  <ds:schemaRefs>
    <ds:schemaRef ds:uri="http://schemas.microsoft.com/sharepoint/v3/contenttype/forms"/>
  </ds:schemaRefs>
</ds:datastoreItem>
</file>

<file path=customXml/itemProps3.xml><?xml version="1.0" encoding="utf-8"?>
<ds:datastoreItem xmlns:ds="http://schemas.openxmlformats.org/officeDocument/2006/customXml" ds:itemID="{6CB41A26-2346-4DA7-996D-14848B2D3D17}">
  <ds:schemaRefs>
    <ds:schemaRef ds:uri="http://purl.org/dc/terms/"/>
    <ds:schemaRef ds:uri="http://www.w3.org/XML/1998/namespace"/>
    <ds:schemaRef ds:uri="http://schemas.microsoft.com/office/2006/metadata/properties"/>
    <ds:schemaRef ds:uri="http://schemas.openxmlformats.org/package/2006/metadata/core-properties"/>
    <ds:schemaRef ds:uri="909c1a91-58e4-468a-a46b-a4fec91ffb85"/>
    <ds:schemaRef ds:uri="http://purl.org/dc/elements/1.1/"/>
    <ds:schemaRef ds:uri="d7e5047f-9223-46ce-bc7f-9b2b2b51a3bb"/>
    <ds:schemaRef ds:uri="http://schemas.microsoft.com/office/infopath/2007/PartnerControls"/>
    <ds:schemaRef ds:uri="http://schemas.microsoft.com/office/2006/documentManagement/typ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TM10001115[[fn=Parcel]]</Template>
  <TotalTime>9585</TotalTime>
  <Words>2414</Words>
  <Application>Microsoft Office PowerPoint</Application>
  <PresentationFormat>Widescreen</PresentationFormat>
  <Paragraphs>226</Paragraphs>
  <Slides>38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Gill Sans MT</vt:lpstr>
      <vt:lpstr>Montserrat</vt:lpstr>
      <vt:lpstr>Wingdings</vt:lpstr>
      <vt:lpstr>Parcel</vt:lpstr>
      <vt:lpstr>M&amp;M </vt:lpstr>
      <vt:lpstr>CME Text 1(904)506-7609</vt:lpstr>
      <vt:lpstr>CONFIDENTIAL PATIENT SAFETY WORK PRODUCT</vt:lpstr>
      <vt:lpstr>Learning Objectives</vt:lpstr>
      <vt:lpstr>Morbidities</vt:lpstr>
      <vt:lpstr>Aspiration event in mri</vt:lpstr>
      <vt:lpstr>Aspiration event in mri</vt:lpstr>
      <vt:lpstr>Aspiration event</vt:lpstr>
      <vt:lpstr>Jia with MAS, MOD</vt:lpstr>
      <vt:lpstr>JIA with MAS, MOD</vt:lpstr>
      <vt:lpstr>JIA with MAS, Mod</vt:lpstr>
      <vt:lpstr>Post Op Epilepsy Surgery and Cerebral Edema and near herniation</vt:lpstr>
      <vt:lpstr>Post Op Epilepsy Surgery and Cerebral Edema and near herniation</vt:lpstr>
      <vt:lpstr>Post Op Epilepsy Surgery and Cerebral Edema and near herniation</vt:lpstr>
      <vt:lpstr>Learning </vt:lpstr>
      <vt:lpstr>Cardiac arrest secondary to hypoxemia </vt:lpstr>
      <vt:lpstr>Learning </vt:lpstr>
      <vt:lpstr>Severe cystic BPD and tracheobronchomalacia – cardiac arrest from BPD spell and pulmonary HTN</vt:lpstr>
      <vt:lpstr>Learning</vt:lpstr>
      <vt:lpstr>Post-op appendectomy with abscess</vt:lpstr>
      <vt:lpstr>PowerPoint Presentation</vt:lpstr>
      <vt:lpstr>analysis</vt:lpstr>
      <vt:lpstr>Was there preventable harm?</vt:lpstr>
      <vt:lpstr>Shunt malfunction</vt:lpstr>
      <vt:lpstr>Shunt malfunction</vt:lpstr>
      <vt:lpstr>July Mortalities</vt:lpstr>
      <vt:lpstr>Submersion injury</vt:lpstr>
      <vt:lpstr>Submersion injury</vt:lpstr>
      <vt:lpstr>Salmonella meningitis, brain death</vt:lpstr>
      <vt:lpstr>salmonella meningitis, brain death</vt:lpstr>
      <vt:lpstr>salmonella meningitis</vt:lpstr>
      <vt:lpstr>Mortality Totals 2026</vt:lpstr>
      <vt:lpstr>Quality &amp; Patient Safety Corner</vt:lpstr>
      <vt:lpstr>PICU Quality &amp; Safety Metrics 2026 TOTALS</vt:lpstr>
      <vt:lpstr>Operational metrics</vt:lpstr>
      <vt:lpstr>PICU returns within 24 hours</vt:lpstr>
      <vt:lpstr>Safety themes</vt:lpstr>
      <vt:lpstr>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M&amp;M</dc:title>
  <dc:creator>Neha Longani</dc:creator>
  <cp:lastModifiedBy>Nestor, Jennifer</cp:lastModifiedBy>
  <cp:revision>2515</cp:revision>
  <dcterms:created xsi:type="dcterms:W3CDTF">2019-08-13T12:45:03Z</dcterms:created>
  <dcterms:modified xsi:type="dcterms:W3CDTF">2026-09-01T15:08:37Z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0x010100ECC1EC2F2A1E2F43A92DDAE59C08E5A2</vt:lpwstr>
  </property>
</Properties>
</file>