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notesMasterIdLst>
    <p:notesMasterId r:id="rId38"/>
  </p:notesMasterIdLst>
  <p:sldIdLst>
    <p:sldId id="256" r:id="rId5"/>
    <p:sldId id="279" r:id="rId6"/>
    <p:sldId id="275" r:id="rId7"/>
    <p:sldId id="280" r:id="rId8"/>
    <p:sldId id="774" r:id="rId9"/>
    <p:sldId id="755" r:id="rId10"/>
    <p:sldId id="787" r:id="rId11"/>
    <p:sldId id="756" r:id="rId12"/>
    <p:sldId id="749" r:id="rId13"/>
    <p:sldId id="766" r:id="rId14"/>
    <p:sldId id="770" r:id="rId15"/>
    <p:sldId id="795" r:id="rId16"/>
    <p:sldId id="771" r:id="rId17"/>
    <p:sldId id="778" r:id="rId18"/>
    <p:sldId id="753" r:id="rId19"/>
    <p:sldId id="776" r:id="rId20"/>
    <p:sldId id="781" r:id="rId21"/>
    <p:sldId id="784" r:id="rId22"/>
    <p:sldId id="794" r:id="rId23"/>
    <p:sldId id="785" r:id="rId24"/>
    <p:sldId id="788" r:id="rId25"/>
    <p:sldId id="790" r:id="rId26"/>
    <p:sldId id="789" r:id="rId27"/>
    <p:sldId id="759" r:id="rId28"/>
    <p:sldId id="793" r:id="rId29"/>
    <p:sldId id="786" r:id="rId30"/>
    <p:sldId id="595" r:id="rId31"/>
    <p:sldId id="598" r:id="rId32"/>
    <p:sldId id="691" r:id="rId33"/>
    <p:sldId id="710" r:id="rId34"/>
    <p:sldId id="791" r:id="rId35"/>
    <p:sldId id="792" r:id="rId36"/>
    <p:sldId id="388"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695506-2D19-469A-A3A7-00E1D89BAF1E}">
          <p14:sldIdLst>
            <p14:sldId id="256"/>
            <p14:sldId id="279"/>
            <p14:sldId id="275"/>
            <p14:sldId id="280"/>
            <p14:sldId id="774"/>
            <p14:sldId id="755"/>
            <p14:sldId id="787"/>
            <p14:sldId id="756"/>
            <p14:sldId id="749"/>
            <p14:sldId id="766"/>
            <p14:sldId id="770"/>
            <p14:sldId id="795"/>
            <p14:sldId id="771"/>
            <p14:sldId id="778"/>
            <p14:sldId id="753"/>
            <p14:sldId id="776"/>
            <p14:sldId id="781"/>
            <p14:sldId id="784"/>
            <p14:sldId id="794"/>
            <p14:sldId id="785"/>
            <p14:sldId id="788"/>
            <p14:sldId id="790"/>
            <p14:sldId id="789"/>
            <p14:sldId id="759"/>
            <p14:sldId id="793"/>
            <p14:sldId id="786"/>
            <p14:sldId id="595"/>
            <p14:sldId id="598"/>
            <p14:sldId id="691"/>
            <p14:sldId id="710"/>
            <p14:sldId id="791"/>
            <p14:sldId id="792"/>
            <p14:sldId id="3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285611-3BE8-49E5-8A2C-B695EDD22A9F}" v="13" dt="2026-05-05T06:58:59.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82482" autoAdjust="0"/>
  </p:normalViewPr>
  <p:slideViewPr>
    <p:cSldViewPr snapToGrid="0">
      <p:cViewPr varScale="1">
        <p:scale>
          <a:sx n="61" d="100"/>
          <a:sy n="61" d="100"/>
        </p:scale>
        <p:origin x="880" y="5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nemoursonline-my.sharepoint.com/personal/na0030_nemours_org/Documents/MM%20Feb%202026_BarClustered.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2022</c:v>
                </c:pt>
              </c:strCache>
            </c:strRef>
          </c:tx>
          <c:spPr>
            <a:solidFill>
              <a:schemeClr val="accent1"/>
            </a:solidFill>
            <a:ln>
              <a:noFill/>
            </a:ln>
            <a:effectLst/>
          </c:spPr>
          <c:invertIfNegative val="0"/>
          <c:cat>
            <c:strRef>
              <c:f>Sheet1!$A$2:$A$5</c:f>
              <c:strCache>
                <c:ptCount val="1"/>
                <c:pt idx="0">
                  <c:v>Mortality</c:v>
                </c:pt>
              </c:strCache>
            </c:strRef>
          </c:cat>
          <c:val>
            <c:numRef>
              <c:f>Sheet1!$B$2:$B$5</c:f>
              <c:numCache>
                <c:formatCode>General</c:formatCode>
                <c:ptCount val="4"/>
                <c:pt idx="0">
                  <c:v>14</c:v>
                </c:pt>
              </c:numCache>
            </c:numRef>
          </c:val>
          <c:extLst>
            <c:ext xmlns:c16="http://schemas.microsoft.com/office/drawing/2014/chart" uri="{C3380CC4-5D6E-409C-BE32-E72D297353CC}">
              <c16:uniqueId val="{00000000-5D6C-422A-8886-28869F171D2A}"/>
            </c:ext>
          </c:extLst>
        </c:ser>
        <c:ser>
          <c:idx val="1"/>
          <c:order val="1"/>
          <c:tx>
            <c:strRef>
              <c:f>Sheet1!$C$1</c:f>
              <c:strCache>
                <c:ptCount val="1"/>
                <c:pt idx="0">
                  <c:v>2023</c:v>
                </c:pt>
              </c:strCache>
            </c:strRef>
          </c:tx>
          <c:spPr>
            <a:solidFill>
              <a:schemeClr val="accent2"/>
            </a:solidFill>
            <a:ln>
              <a:noFill/>
            </a:ln>
            <a:effectLst/>
          </c:spPr>
          <c:invertIfNegative val="0"/>
          <c:cat>
            <c:strRef>
              <c:f>Sheet1!$A$2:$A$5</c:f>
              <c:strCache>
                <c:ptCount val="1"/>
                <c:pt idx="0">
                  <c:v>Mortality</c:v>
                </c:pt>
              </c:strCache>
            </c:strRef>
          </c:cat>
          <c:val>
            <c:numRef>
              <c:f>Sheet1!$C$2:$C$5</c:f>
              <c:numCache>
                <c:formatCode>General</c:formatCode>
                <c:ptCount val="4"/>
                <c:pt idx="0">
                  <c:v>14</c:v>
                </c:pt>
              </c:numCache>
            </c:numRef>
          </c:val>
          <c:extLst>
            <c:ext xmlns:c16="http://schemas.microsoft.com/office/drawing/2014/chart" uri="{C3380CC4-5D6E-409C-BE32-E72D297353CC}">
              <c16:uniqueId val="{00000001-5D6C-422A-8886-28869F171D2A}"/>
            </c:ext>
          </c:extLst>
        </c:ser>
        <c:ser>
          <c:idx val="2"/>
          <c:order val="2"/>
          <c:tx>
            <c:strRef>
              <c:f>Sheet1!$D$1</c:f>
              <c:strCache>
                <c:ptCount val="1"/>
                <c:pt idx="0">
                  <c:v>2024</c:v>
                </c:pt>
              </c:strCache>
            </c:strRef>
          </c:tx>
          <c:spPr>
            <a:solidFill>
              <a:schemeClr val="accent3"/>
            </a:solidFill>
            <a:ln>
              <a:noFill/>
            </a:ln>
            <a:effectLst/>
          </c:spPr>
          <c:invertIfNegative val="0"/>
          <c:cat>
            <c:strRef>
              <c:f>Sheet1!$A$2:$A$5</c:f>
              <c:strCache>
                <c:ptCount val="1"/>
                <c:pt idx="0">
                  <c:v>Mortality</c:v>
                </c:pt>
              </c:strCache>
            </c:strRef>
          </c:cat>
          <c:val>
            <c:numRef>
              <c:f>Sheet1!$D$2:$D$5</c:f>
              <c:numCache>
                <c:formatCode>General</c:formatCode>
                <c:ptCount val="4"/>
                <c:pt idx="0">
                  <c:v>14</c:v>
                </c:pt>
              </c:numCache>
            </c:numRef>
          </c:val>
          <c:extLst>
            <c:ext xmlns:c16="http://schemas.microsoft.com/office/drawing/2014/chart" uri="{C3380CC4-5D6E-409C-BE32-E72D297353CC}">
              <c16:uniqueId val="{00000002-5D6C-422A-8886-28869F171D2A}"/>
            </c:ext>
          </c:extLst>
        </c:ser>
        <c:ser>
          <c:idx val="3"/>
          <c:order val="3"/>
          <c:tx>
            <c:strRef>
              <c:f>Sheet1!$E$1</c:f>
              <c:strCache>
                <c:ptCount val="1"/>
                <c:pt idx="0">
                  <c:v>2025</c:v>
                </c:pt>
              </c:strCache>
            </c:strRef>
          </c:tx>
          <c:spPr>
            <a:solidFill>
              <a:schemeClr val="accent4"/>
            </a:solidFill>
            <a:ln>
              <a:noFill/>
            </a:ln>
            <a:effectLst/>
          </c:spPr>
          <c:invertIfNegative val="0"/>
          <c:cat>
            <c:strRef>
              <c:f>Sheet1!$A$2:$A$5</c:f>
              <c:strCache>
                <c:ptCount val="1"/>
                <c:pt idx="0">
                  <c:v>Mortality</c:v>
                </c:pt>
              </c:strCache>
            </c:strRef>
          </c:cat>
          <c:val>
            <c:numRef>
              <c:f>Sheet1!$E$2:$E$5</c:f>
              <c:numCache>
                <c:formatCode>General</c:formatCode>
                <c:ptCount val="4"/>
                <c:pt idx="0">
                  <c:v>16</c:v>
                </c:pt>
              </c:numCache>
            </c:numRef>
          </c:val>
          <c:extLst>
            <c:ext xmlns:c16="http://schemas.microsoft.com/office/drawing/2014/chart" uri="{C3380CC4-5D6E-409C-BE32-E72D297353CC}">
              <c16:uniqueId val="{00000001-4503-4D5A-8092-CC1A65603E51}"/>
            </c:ext>
          </c:extLst>
        </c:ser>
        <c:ser>
          <c:idx val="4"/>
          <c:order val="4"/>
          <c:tx>
            <c:strRef>
              <c:f>Sheet1!$F$1</c:f>
              <c:strCache>
                <c:ptCount val="1"/>
                <c:pt idx="0">
                  <c:v>2026</c:v>
                </c:pt>
              </c:strCache>
            </c:strRef>
          </c:tx>
          <c:spPr>
            <a:solidFill>
              <a:schemeClr val="accent5"/>
            </a:solidFill>
            <a:ln>
              <a:noFill/>
            </a:ln>
            <a:effectLst/>
          </c:spPr>
          <c:invertIfNegative val="0"/>
          <c:cat>
            <c:strRef>
              <c:f>Sheet1!$A$2:$A$5</c:f>
              <c:strCache>
                <c:ptCount val="1"/>
                <c:pt idx="0">
                  <c:v>Mortality</c:v>
                </c:pt>
              </c:strCache>
            </c:strRef>
          </c:cat>
          <c:val>
            <c:numRef>
              <c:f>Sheet1!$F$2:$F$5</c:f>
              <c:numCache>
                <c:formatCode>General</c:formatCode>
                <c:ptCount val="4"/>
                <c:pt idx="0">
                  <c:v>12</c:v>
                </c:pt>
              </c:numCache>
            </c:numRef>
          </c:val>
          <c:extLst>
            <c:ext xmlns:c16="http://schemas.microsoft.com/office/drawing/2014/chart" uri="{C3380CC4-5D6E-409C-BE32-E72D297353CC}">
              <c16:uniqueId val="{00000003-4503-4D5A-8092-CC1A65603E51}"/>
            </c:ext>
          </c:extLst>
        </c:ser>
        <c:dLbls>
          <c:showLegendKey val="0"/>
          <c:showVal val="0"/>
          <c:showCatName val="0"/>
          <c:showSerName val="0"/>
          <c:showPercent val="0"/>
          <c:showBubbleSize val="0"/>
        </c:dLbls>
        <c:gapWidth val="182"/>
        <c:axId val="349936991"/>
        <c:axId val="349937471"/>
      </c:barChart>
      <c:catAx>
        <c:axId val="349936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7471"/>
        <c:crosses val="autoZero"/>
        <c:auto val="1"/>
        <c:lblAlgn val="ctr"/>
        <c:lblOffset val="100"/>
        <c:noMultiLvlLbl val="0"/>
      </c:catAx>
      <c:valAx>
        <c:axId val="3499374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6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10826F-7D00-4B03-8479-CDDB7B4AF7AF}"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1E58E803-0A95-4EEA-87EB-FB93365BA7B3}">
      <dgm:prSet/>
      <dgm:spPr/>
      <dgm:t>
        <a:bodyPr/>
        <a:lstStyle/>
        <a:p>
          <a:pPr rtl="0"/>
          <a:r>
            <a:rPr lang="en-US" dirty="0"/>
            <a:t>CLABSI:</a:t>
          </a:r>
          <a:r>
            <a:rPr lang="en-US" dirty="0">
              <a:latin typeface="Gill Sans MT" panose="020B0502020104020203"/>
            </a:rPr>
            <a:t> 0</a:t>
          </a:r>
          <a:r>
            <a:rPr lang="en-US" dirty="0"/>
            <a:t> for 2026</a:t>
          </a:r>
        </a:p>
      </dgm:t>
    </dgm:pt>
    <dgm:pt modelId="{3A0A8831-98CE-46B7-B171-ABA540AA632F}" type="parTrans" cxnId="{4CC7A1B4-2994-49A5-99BD-6222826533BB}">
      <dgm:prSet/>
      <dgm:spPr/>
      <dgm:t>
        <a:bodyPr/>
        <a:lstStyle/>
        <a:p>
          <a:endParaRPr lang="en-US"/>
        </a:p>
      </dgm:t>
    </dgm:pt>
    <dgm:pt modelId="{C67E6119-850D-4DDB-AE22-AC4076B2B83A}" type="sibTrans" cxnId="{4CC7A1B4-2994-49A5-99BD-6222826533BB}">
      <dgm:prSet/>
      <dgm:spPr/>
      <dgm:t>
        <a:bodyPr/>
        <a:lstStyle/>
        <a:p>
          <a:endParaRPr lang="en-US"/>
        </a:p>
      </dgm:t>
    </dgm:pt>
    <dgm:pt modelId="{0AD87CDF-6E04-4CBB-9137-0953239C55AF}">
      <dgm:prSet/>
      <dgm:spPr/>
      <dgm:t>
        <a:bodyPr/>
        <a:lstStyle/>
        <a:p>
          <a:pPr rtl="0"/>
          <a:r>
            <a:rPr lang="en-US" dirty="0"/>
            <a:t>CAUTI:</a:t>
          </a:r>
          <a:r>
            <a:rPr lang="en-US" dirty="0">
              <a:latin typeface="Gill Sans MT" panose="020B0502020104020203"/>
            </a:rPr>
            <a:t> 0</a:t>
          </a:r>
          <a:r>
            <a:rPr lang="en-US" dirty="0"/>
            <a:t> for 2026</a:t>
          </a:r>
          <a:endParaRPr lang="en-US" dirty="0">
            <a:latin typeface="Gill Sans MT" panose="020B0502020104020203"/>
          </a:endParaRPr>
        </a:p>
      </dgm:t>
    </dgm:pt>
    <dgm:pt modelId="{616264CD-95B3-4BA5-8E3E-A8CABA00FCC2}" type="parTrans" cxnId="{03BC37B5-65F7-46C8-BD4D-096D4FAA70CE}">
      <dgm:prSet/>
      <dgm:spPr/>
      <dgm:t>
        <a:bodyPr/>
        <a:lstStyle/>
        <a:p>
          <a:endParaRPr lang="en-US"/>
        </a:p>
      </dgm:t>
    </dgm:pt>
    <dgm:pt modelId="{D7410A8E-C051-4448-BC13-B4F254284AC3}" type="sibTrans" cxnId="{03BC37B5-65F7-46C8-BD4D-096D4FAA70CE}">
      <dgm:prSet/>
      <dgm:spPr/>
      <dgm:t>
        <a:bodyPr/>
        <a:lstStyle/>
        <a:p>
          <a:endParaRPr lang="en-US"/>
        </a:p>
      </dgm:t>
    </dgm:pt>
    <dgm:pt modelId="{0F61679B-D284-4A91-9332-FE8137634BD1}">
      <dgm:prSet/>
      <dgm:spPr/>
      <dgm:t>
        <a:bodyPr/>
        <a:lstStyle/>
        <a:p>
          <a:r>
            <a:rPr lang="en-US" dirty="0">
              <a:latin typeface="Gill Sans MT" panose="020B0502020104020203"/>
            </a:rPr>
            <a:t>UE: 4 for 2026</a:t>
          </a:r>
        </a:p>
      </dgm:t>
    </dgm:pt>
    <dgm:pt modelId="{DC9F7677-EB9F-43EE-986E-EE8646C9CA0C}" type="parTrans" cxnId="{AFCD5309-A122-43FE-9556-8BAD825DF832}">
      <dgm:prSet/>
      <dgm:spPr/>
      <dgm:t>
        <a:bodyPr/>
        <a:lstStyle/>
        <a:p>
          <a:endParaRPr lang="en-US"/>
        </a:p>
      </dgm:t>
    </dgm:pt>
    <dgm:pt modelId="{4F475D55-F948-43BD-B5BE-8E857416B438}" type="sibTrans" cxnId="{AFCD5309-A122-43FE-9556-8BAD825DF832}">
      <dgm:prSet/>
      <dgm:spPr/>
      <dgm:t>
        <a:bodyPr/>
        <a:lstStyle/>
        <a:p>
          <a:endParaRPr lang="en-US"/>
        </a:p>
      </dgm:t>
    </dgm:pt>
    <dgm:pt modelId="{0D386450-C40F-40F3-ABD6-CC6D52CA11F1}">
      <dgm:prSet/>
      <dgm:spPr/>
      <dgm:t>
        <a:bodyPr/>
        <a:lstStyle/>
        <a:p>
          <a:r>
            <a:rPr lang="en-US" dirty="0">
              <a:latin typeface="Gill Sans MT" panose="020B0502020104020203"/>
            </a:rPr>
            <a:t>UD: 4 for 2026</a:t>
          </a:r>
        </a:p>
      </dgm:t>
    </dgm:pt>
    <dgm:pt modelId="{D0277701-2072-4460-A5AA-E77F8760CC32}" type="parTrans" cxnId="{CFB56AF3-89E7-43DB-906B-8300D3F5F7AF}">
      <dgm:prSet/>
      <dgm:spPr/>
      <dgm:t>
        <a:bodyPr/>
        <a:lstStyle/>
        <a:p>
          <a:endParaRPr lang="en-US"/>
        </a:p>
      </dgm:t>
    </dgm:pt>
    <dgm:pt modelId="{DFE44135-5DA9-483F-8A55-63F335CD24E2}" type="sibTrans" cxnId="{CFB56AF3-89E7-43DB-906B-8300D3F5F7AF}">
      <dgm:prSet/>
      <dgm:spPr/>
      <dgm:t>
        <a:bodyPr/>
        <a:lstStyle/>
        <a:p>
          <a:endParaRPr lang="en-US"/>
        </a:p>
      </dgm:t>
    </dgm:pt>
    <dgm:pt modelId="{85B0D06C-7AA0-4A27-A2F6-B72E02ABE19C}">
      <dgm:prSet/>
      <dgm:spPr/>
      <dgm:t>
        <a:bodyPr/>
        <a:lstStyle/>
        <a:p>
          <a:r>
            <a:rPr lang="en-US" dirty="0">
              <a:latin typeface="Gill Sans MT" panose="020B0502020104020203"/>
            </a:rPr>
            <a:t>HAPI (all stages): 13 for 2026</a:t>
          </a:r>
        </a:p>
      </dgm:t>
    </dgm:pt>
    <dgm:pt modelId="{62983494-3D01-46A6-AFF1-E6BC7D5B37E4}" type="parTrans" cxnId="{AA2C298C-CE1E-4C3D-93E2-AFD912807FF0}">
      <dgm:prSet/>
      <dgm:spPr/>
      <dgm:t>
        <a:bodyPr/>
        <a:lstStyle/>
        <a:p>
          <a:endParaRPr lang="en-US"/>
        </a:p>
      </dgm:t>
    </dgm:pt>
    <dgm:pt modelId="{FF7E16FC-8639-4BA3-BAEF-AFC6AF8EE3E6}" type="sibTrans" cxnId="{AA2C298C-CE1E-4C3D-93E2-AFD912807FF0}">
      <dgm:prSet/>
      <dgm:spPr/>
      <dgm:t>
        <a:bodyPr/>
        <a:lstStyle/>
        <a:p>
          <a:endParaRPr lang="en-US"/>
        </a:p>
      </dgm:t>
    </dgm:pt>
    <dgm:pt modelId="{B7B080AF-C5EA-4F5D-991E-1C555053DF80}">
      <dgm:prSet phldrT="[Text]" phldr="0"/>
      <dgm:spPr/>
      <dgm:t>
        <a:bodyPr/>
        <a:lstStyle/>
        <a:p>
          <a:r>
            <a:rPr lang="en-US" dirty="0"/>
            <a:t>Falls: 3 for 2026</a:t>
          </a:r>
        </a:p>
      </dgm:t>
    </dgm:pt>
    <dgm:pt modelId="{0F690358-A7AC-4F05-AE1C-669D5AD1E690}" type="parTrans" cxnId="{1A74C1B9-FAD2-4EE3-B02E-8BDE99C33F90}">
      <dgm:prSet/>
      <dgm:spPr/>
    </dgm:pt>
    <dgm:pt modelId="{433B3E0E-7AC2-49D2-90CE-4E835357CB53}" type="sibTrans" cxnId="{1A74C1B9-FAD2-4EE3-B02E-8BDE99C33F90}">
      <dgm:prSet/>
      <dgm:spPr/>
    </dgm:pt>
    <dgm:pt modelId="{50C2661A-D9EC-4D45-A634-FEEFF3610FCE}" type="pres">
      <dgm:prSet presAssocID="{D810826F-7D00-4B03-8479-CDDB7B4AF7AF}" presName="linear" presStyleCnt="0">
        <dgm:presLayoutVars>
          <dgm:dir/>
          <dgm:animLvl val="lvl"/>
          <dgm:resizeHandles val="exact"/>
        </dgm:presLayoutVars>
      </dgm:prSet>
      <dgm:spPr/>
    </dgm:pt>
    <dgm:pt modelId="{4E36EFA2-82FF-459D-992C-8BF2064EAF4F}" type="pres">
      <dgm:prSet presAssocID="{1E58E803-0A95-4EEA-87EB-FB93365BA7B3}" presName="parentLin" presStyleCnt="0"/>
      <dgm:spPr/>
    </dgm:pt>
    <dgm:pt modelId="{B8F0EA4C-5F7C-4F39-95F5-BAEF5F66E57C}" type="pres">
      <dgm:prSet presAssocID="{1E58E803-0A95-4EEA-87EB-FB93365BA7B3}" presName="parentLeftMargin" presStyleLbl="node1" presStyleIdx="0" presStyleCnt="6"/>
      <dgm:spPr/>
    </dgm:pt>
    <dgm:pt modelId="{06C8FFAE-1CB8-48AF-A991-597D598E4A28}" type="pres">
      <dgm:prSet presAssocID="{1E58E803-0A95-4EEA-87EB-FB93365BA7B3}" presName="parentText" presStyleLbl="node1" presStyleIdx="0" presStyleCnt="6">
        <dgm:presLayoutVars>
          <dgm:chMax val="0"/>
          <dgm:bulletEnabled val="1"/>
        </dgm:presLayoutVars>
      </dgm:prSet>
      <dgm:spPr/>
    </dgm:pt>
    <dgm:pt modelId="{04E82EA4-F0EF-4B9B-B3EE-E8C5A1E735E4}" type="pres">
      <dgm:prSet presAssocID="{1E58E803-0A95-4EEA-87EB-FB93365BA7B3}" presName="negativeSpace" presStyleCnt="0"/>
      <dgm:spPr/>
    </dgm:pt>
    <dgm:pt modelId="{003220EB-8DF9-4FA3-AF2D-D3F0C452501F}" type="pres">
      <dgm:prSet presAssocID="{1E58E803-0A95-4EEA-87EB-FB93365BA7B3}" presName="childText" presStyleLbl="conFgAcc1" presStyleIdx="0" presStyleCnt="6">
        <dgm:presLayoutVars>
          <dgm:bulletEnabled val="1"/>
        </dgm:presLayoutVars>
      </dgm:prSet>
      <dgm:spPr/>
    </dgm:pt>
    <dgm:pt modelId="{BDA4E2CB-EB84-451D-A965-2667DF9018B8}" type="pres">
      <dgm:prSet presAssocID="{C67E6119-850D-4DDB-AE22-AC4076B2B83A}" presName="spaceBetweenRectangles" presStyleCnt="0"/>
      <dgm:spPr/>
    </dgm:pt>
    <dgm:pt modelId="{A4B4F50A-DC61-453D-828B-A500F8C56AA4}" type="pres">
      <dgm:prSet presAssocID="{0AD87CDF-6E04-4CBB-9137-0953239C55AF}" presName="parentLin" presStyleCnt="0"/>
      <dgm:spPr/>
    </dgm:pt>
    <dgm:pt modelId="{F96B6F8F-CF61-4C94-A976-71BA67F05120}" type="pres">
      <dgm:prSet presAssocID="{0AD87CDF-6E04-4CBB-9137-0953239C55AF}" presName="parentLeftMargin" presStyleLbl="node1" presStyleIdx="0" presStyleCnt="6"/>
      <dgm:spPr/>
    </dgm:pt>
    <dgm:pt modelId="{BCCB34D6-EFDF-48D2-A698-660892364FCC}" type="pres">
      <dgm:prSet presAssocID="{0AD87CDF-6E04-4CBB-9137-0953239C55AF}" presName="parentText" presStyleLbl="node1" presStyleIdx="1" presStyleCnt="6">
        <dgm:presLayoutVars>
          <dgm:chMax val="0"/>
          <dgm:bulletEnabled val="1"/>
        </dgm:presLayoutVars>
      </dgm:prSet>
      <dgm:spPr/>
    </dgm:pt>
    <dgm:pt modelId="{C4FCD106-B3B0-4EEE-9D58-F4DA3AF5FC10}" type="pres">
      <dgm:prSet presAssocID="{0AD87CDF-6E04-4CBB-9137-0953239C55AF}" presName="negativeSpace" presStyleCnt="0"/>
      <dgm:spPr/>
    </dgm:pt>
    <dgm:pt modelId="{51003E88-53F7-47ED-93A0-B460D4DDEF75}" type="pres">
      <dgm:prSet presAssocID="{0AD87CDF-6E04-4CBB-9137-0953239C55AF}" presName="childText" presStyleLbl="conFgAcc1" presStyleIdx="1" presStyleCnt="6">
        <dgm:presLayoutVars>
          <dgm:bulletEnabled val="1"/>
        </dgm:presLayoutVars>
      </dgm:prSet>
      <dgm:spPr/>
    </dgm:pt>
    <dgm:pt modelId="{C9CD4381-D64F-4C70-A573-3BC1E5BF0D32}" type="pres">
      <dgm:prSet presAssocID="{D7410A8E-C051-4448-BC13-B4F254284AC3}" presName="spaceBetweenRectangles" presStyleCnt="0"/>
      <dgm:spPr/>
    </dgm:pt>
    <dgm:pt modelId="{269DFDF0-C6D0-4101-9DC8-F95C8223F539}" type="pres">
      <dgm:prSet presAssocID="{0F61679B-D284-4A91-9332-FE8137634BD1}" presName="parentLin" presStyleCnt="0"/>
      <dgm:spPr/>
    </dgm:pt>
    <dgm:pt modelId="{097BDC14-DB3D-4AEF-92BA-577BE2C00AF0}" type="pres">
      <dgm:prSet presAssocID="{0F61679B-D284-4A91-9332-FE8137634BD1}" presName="parentLeftMargin" presStyleLbl="node1" presStyleIdx="1" presStyleCnt="6"/>
      <dgm:spPr/>
    </dgm:pt>
    <dgm:pt modelId="{41EC8E9B-6217-497B-A07E-EF995ED9E268}" type="pres">
      <dgm:prSet presAssocID="{0F61679B-D284-4A91-9332-FE8137634BD1}" presName="parentText" presStyleLbl="node1" presStyleIdx="2" presStyleCnt="6">
        <dgm:presLayoutVars>
          <dgm:chMax val="0"/>
          <dgm:bulletEnabled val="1"/>
        </dgm:presLayoutVars>
      </dgm:prSet>
      <dgm:spPr/>
    </dgm:pt>
    <dgm:pt modelId="{0164383D-8FEF-404E-9D7B-020D61FD16F0}" type="pres">
      <dgm:prSet presAssocID="{0F61679B-D284-4A91-9332-FE8137634BD1}" presName="negativeSpace" presStyleCnt="0"/>
      <dgm:spPr/>
    </dgm:pt>
    <dgm:pt modelId="{3203BE49-E4BF-4B64-B3DB-D69896CA4535}" type="pres">
      <dgm:prSet presAssocID="{0F61679B-D284-4A91-9332-FE8137634BD1}" presName="childText" presStyleLbl="conFgAcc1" presStyleIdx="2" presStyleCnt="6">
        <dgm:presLayoutVars>
          <dgm:bulletEnabled val="1"/>
        </dgm:presLayoutVars>
      </dgm:prSet>
      <dgm:spPr/>
    </dgm:pt>
    <dgm:pt modelId="{5F6221A6-5B16-4D79-A6A8-18E801030EA7}" type="pres">
      <dgm:prSet presAssocID="{4F475D55-F948-43BD-B5BE-8E857416B438}" presName="spaceBetweenRectangles" presStyleCnt="0"/>
      <dgm:spPr/>
    </dgm:pt>
    <dgm:pt modelId="{4326675F-C5C0-4C49-966E-B902EE756F6A}" type="pres">
      <dgm:prSet presAssocID="{0D386450-C40F-40F3-ABD6-CC6D52CA11F1}" presName="parentLin" presStyleCnt="0"/>
      <dgm:spPr/>
    </dgm:pt>
    <dgm:pt modelId="{DDC14689-2E90-41DB-8092-4B34A5C469F8}" type="pres">
      <dgm:prSet presAssocID="{0D386450-C40F-40F3-ABD6-CC6D52CA11F1}" presName="parentLeftMargin" presStyleLbl="node1" presStyleIdx="2" presStyleCnt="6"/>
      <dgm:spPr/>
    </dgm:pt>
    <dgm:pt modelId="{3F8DDB65-C5AD-4DD4-8967-8FCAA4109D0A}" type="pres">
      <dgm:prSet presAssocID="{0D386450-C40F-40F3-ABD6-CC6D52CA11F1}" presName="parentText" presStyleLbl="node1" presStyleIdx="3" presStyleCnt="6">
        <dgm:presLayoutVars>
          <dgm:chMax val="0"/>
          <dgm:bulletEnabled val="1"/>
        </dgm:presLayoutVars>
      </dgm:prSet>
      <dgm:spPr/>
    </dgm:pt>
    <dgm:pt modelId="{B7175085-8BDF-4043-BEE7-98AB303E5F8F}" type="pres">
      <dgm:prSet presAssocID="{0D386450-C40F-40F3-ABD6-CC6D52CA11F1}" presName="negativeSpace" presStyleCnt="0"/>
      <dgm:spPr/>
    </dgm:pt>
    <dgm:pt modelId="{F4B46662-1E7E-4029-BEC6-A831BDEEB9D7}" type="pres">
      <dgm:prSet presAssocID="{0D386450-C40F-40F3-ABD6-CC6D52CA11F1}" presName="childText" presStyleLbl="conFgAcc1" presStyleIdx="3" presStyleCnt="6">
        <dgm:presLayoutVars>
          <dgm:bulletEnabled val="1"/>
        </dgm:presLayoutVars>
      </dgm:prSet>
      <dgm:spPr/>
    </dgm:pt>
    <dgm:pt modelId="{E95A55CD-3E91-4AFA-AAA4-E6B6436031C3}" type="pres">
      <dgm:prSet presAssocID="{DFE44135-5DA9-483F-8A55-63F335CD24E2}" presName="spaceBetweenRectangles" presStyleCnt="0"/>
      <dgm:spPr/>
    </dgm:pt>
    <dgm:pt modelId="{F41930FB-BE0A-49DD-837C-0C8BEF96EBA9}" type="pres">
      <dgm:prSet presAssocID="{85B0D06C-7AA0-4A27-A2F6-B72E02ABE19C}" presName="parentLin" presStyleCnt="0"/>
      <dgm:spPr/>
    </dgm:pt>
    <dgm:pt modelId="{D55F3A4B-154F-4A68-9620-6BB250B12F2B}" type="pres">
      <dgm:prSet presAssocID="{85B0D06C-7AA0-4A27-A2F6-B72E02ABE19C}" presName="parentLeftMargin" presStyleLbl="node1" presStyleIdx="3" presStyleCnt="6"/>
      <dgm:spPr/>
    </dgm:pt>
    <dgm:pt modelId="{2E83CAE7-111D-4D99-AFD4-C3662D5C0292}" type="pres">
      <dgm:prSet presAssocID="{85B0D06C-7AA0-4A27-A2F6-B72E02ABE19C}" presName="parentText" presStyleLbl="node1" presStyleIdx="4" presStyleCnt="6">
        <dgm:presLayoutVars>
          <dgm:chMax val="0"/>
          <dgm:bulletEnabled val="1"/>
        </dgm:presLayoutVars>
      </dgm:prSet>
      <dgm:spPr/>
    </dgm:pt>
    <dgm:pt modelId="{BEE8C135-497D-48F2-A3EB-8369F7B4915E}" type="pres">
      <dgm:prSet presAssocID="{85B0D06C-7AA0-4A27-A2F6-B72E02ABE19C}" presName="negativeSpace" presStyleCnt="0"/>
      <dgm:spPr/>
    </dgm:pt>
    <dgm:pt modelId="{938C3279-8CB8-4A52-B613-D190BD585F88}" type="pres">
      <dgm:prSet presAssocID="{85B0D06C-7AA0-4A27-A2F6-B72E02ABE19C}" presName="childText" presStyleLbl="conFgAcc1" presStyleIdx="4" presStyleCnt="6">
        <dgm:presLayoutVars>
          <dgm:bulletEnabled val="1"/>
        </dgm:presLayoutVars>
      </dgm:prSet>
      <dgm:spPr/>
    </dgm:pt>
    <dgm:pt modelId="{45373F9A-0B9B-4AF0-BAB8-A90BA9F157C7}" type="pres">
      <dgm:prSet presAssocID="{FF7E16FC-8639-4BA3-BAEF-AFC6AF8EE3E6}" presName="spaceBetweenRectangles" presStyleCnt="0"/>
      <dgm:spPr/>
    </dgm:pt>
    <dgm:pt modelId="{0CF97903-3EFC-4277-88FC-B7DB08332A04}" type="pres">
      <dgm:prSet presAssocID="{B7B080AF-C5EA-4F5D-991E-1C555053DF80}" presName="parentLin" presStyleCnt="0"/>
      <dgm:spPr/>
    </dgm:pt>
    <dgm:pt modelId="{CE45555E-C66C-4D30-A56F-11E045AA4D92}" type="pres">
      <dgm:prSet presAssocID="{B7B080AF-C5EA-4F5D-991E-1C555053DF80}" presName="parentLeftMargin" presStyleLbl="node1" presStyleIdx="4" presStyleCnt="6"/>
      <dgm:spPr/>
    </dgm:pt>
    <dgm:pt modelId="{0E6C1FFE-372F-40B3-9D77-9E6218B7C329}" type="pres">
      <dgm:prSet presAssocID="{B7B080AF-C5EA-4F5D-991E-1C555053DF80}" presName="parentText" presStyleLbl="node1" presStyleIdx="5" presStyleCnt="6">
        <dgm:presLayoutVars>
          <dgm:chMax val="0"/>
          <dgm:bulletEnabled val="1"/>
        </dgm:presLayoutVars>
      </dgm:prSet>
      <dgm:spPr/>
    </dgm:pt>
    <dgm:pt modelId="{A2537694-B053-471C-8C5D-9826A88917EB}" type="pres">
      <dgm:prSet presAssocID="{B7B080AF-C5EA-4F5D-991E-1C555053DF80}" presName="negativeSpace" presStyleCnt="0"/>
      <dgm:spPr/>
    </dgm:pt>
    <dgm:pt modelId="{CD3DEEC3-7910-43CA-8B77-C35802D2BE5F}" type="pres">
      <dgm:prSet presAssocID="{B7B080AF-C5EA-4F5D-991E-1C555053DF80}" presName="childText" presStyleLbl="conFgAcc1" presStyleIdx="5" presStyleCnt="6">
        <dgm:presLayoutVars>
          <dgm:bulletEnabled val="1"/>
        </dgm:presLayoutVars>
      </dgm:prSet>
      <dgm:spPr/>
    </dgm:pt>
  </dgm:ptLst>
  <dgm:cxnLst>
    <dgm:cxn modelId="{AFCD5309-A122-43FE-9556-8BAD825DF832}" srcId="{D810826F-7D00-4B03-8479-CDDB7B4AF7AF}" destId="{0F61679B-D284-4A91-9332-FE8137634BD1}" srcOrd="2" destOrd="0" parTransId="{DC9F7677-EB9F-43EE-986E-EE8646C9CA0C}" sibTransId="{4F475D55-F948-43BD-B5BE-8E857416B438}"/>
    <dgm:cxn modelId="{F1B1120C-6777-4D4F-9AFE-9DF8CBA280BD}" type="presOf" srcId="{1E58E803-0A95-4EEA-87EB-FB93365BA7B3}" destId="{06C8FFAE-1CB8-48AF-A991-597D598E4A28}" srcOrd="1" destOrd="0" presId="urn:microsoft.com/office/officeart/2005/8/layout/list1"/>
    <dgm:cxn modelId="{FF19F425-998F-4C79-8449-59C024C3BF4E}" type="presOf" srcId="{B7B080AF-C5EA-4F5D-991E-1C555053DF80}" destId="{CE45555E-C66C-4D30-A56F-11E045AA4D92}" srcOrd="0" destOrd="0" presId="urn:microsoft.com/office/officeart/2005/8/layout/list1"/>
    <dgm:cxn modelId="{352D933A-53CA-4440-9C0F-864025C79D19}" type="presOf" srcId="{0AD87CDF-6E04-4CBB-9137-0953239C55AF}" destId="{BCCB34D6-EFDF-48D2-A698-660892364FCC}" srcOrd="1" destOrd="0" presId="urn:microsoft.com/office/officeart/2005/8/layout/list1"/>
    <dgm:cxn modelId="{7EC1C260-8D59-448F-980D-43E4CF13C56F}" type="presOf" srcId="{0D386450-C40F-40F3-ABD6-CC6D52CA11F1}" destId="{3F8DDB65-C5AD-4DD4-8967-8FCAA4109D0A}" srcOrd="1" destOrd="0" presId="urn:microsoft.com/office/officeart/2005/8/layout/list1"/>
    <dgm:cxn modelId="{1F165662-2E76-43C1-A336-B1DDD7038A35}" type="presOf" srcId="{0F61679B-D284-4A91-9332-FE8137634BD1}" destId="{41EC8E9B-6217-497B-A07E-EF995ED9E268}" srcOrd="1" destOrd="0" presId="urn:microsoft.com/office/officeart/2005/8/layout/list1"/>
    <dgm:cxn modelId="{DF6B416A-A18F-4A40-A893-0E341E371591}" type="presOf" srcId="{1E58E803-0A95-4EEA-87EB-FB93365BA7B3}" destId="{B8F0EA4C-5F7C-4F39-95F5-BAEF5F66E57C}" srcOrd="0" destOrd="0" presId="urn:microsoft.com/office/officeart/2005/8/layout/list1"/>
    <dgm:cxn modelId="{CFB7B653-CBDE-4D84-902C-200BD356452A}" type="presOf" srcId="{85B0D06C-7AA0-4A27-A2F6-B72E02ABE19C}" destId="{D55F3A4B-154F-4A68-9620-6BB250B12F2B}" srcOrd="0" destOrd="0" presId="urn:microsoft.com/office/officeart/2005/8/layout/list1"/>
    <dgm:cxn modelId="{238F8957-B22F-431D-8FF0-CABEC48C4E25}" type="presOf" srcId="{85B0D06C-7AA0-4A27-A2F6-B72E02ABE19C}" destId="{2E83CAE7-111D-4D99-AFD4-C3662D5C0292}" srcOrd="1" destOrd="0" presId="urn:microsoft.com/office/officeart/2005/8/layout/list1"/>
    <dgm:cxn modelId="{AA2C298C-CE1E-4C3D-93E2-AFD912807FF0}" srcId="{D810826F-7D00-4B03-8479-CDDB7B4AF7AF}" destId="{85B0D06C-7AA0-4A27-A2F6-B72E02ABE19C}" srcOrd="4" destOrd="0" parTransId="{62983494-3D01-46A6-AFF1-E6BC7D5B37E4}" sibTransId="{FF7E16FC-8639-4BA3-BAEF-AFC6AF8EE3E6}"/>
    <dgm:cxn modelId="{4CC7A1B4-2994-49A5-99BD-6222826533BB}" srcId="{D810826F-7D00-4B03-8479-CDDB7B4AF7AF}" destId="{1E58E803-0A95-4EEA-87EB-FB93365BA7B3}" srcOrd="0" destOrd="0" parTransId="{3A0A8831-98CE-46B7-B171-ABA540AA632F}" sibTransId="{C67E6119-850D-4DDB-AE22-AC4076B2B83A}"/>
    <dgm:cxn modelId="{03BC37B5-65F7-46C8-BD4D-096D4FAA70CE}" srcId="{D810826F-7D00-4B03-8479-CDDB7B4AF7AF}" destId="{0AD87CDF-6E04-4CBB-9137-0953239C55AF}" srcOrd="1" destOrd="0" parTransId="{616264CD-95B3-4BA5-8E3E-A8CABA00FCC2}" sibTransId="{D7410A8E-C051-4448-BC13-B4F254284AC3}"/>
    <dgm:cxn modelId="{1A74C1B9-FAD2-4EE3-B02E-8BDE99C33F90}" srcId="{D810826F-7D00-4B03-8479-CDDB7B4AF7AF}" destId="{B7B080AF-C5EA-4F5D-991E-1C555053DF80}" srcOrd="5" destOrd="0" parTransId="{0F690358-A7AC-4F05-AE1C-669D5AD1E690}" sibTransId="{433B3E0E-7AC2-49D2-90CE-4E835357CB53}"/>
    <dgm:cxn modelId="{40B858C4-009A-4D40-8B02-D7BF9EA7D8E5}" type="presOf" srcId="{B7B080AF-C5EA-4F5D-991E-1C555053DF80}" destId="{0E6C1FFE-372F-40B3-9D77-9E6218B7C329}" srcOrd="1" destOrd="0" presId="urn:microsoft.com/office/officeart/2005/8/layout/list1"/>
    <dgm:cxn modelId="{0E32FCD4-E112-40DF-8CC6-590A67B87C1B}" type="presOf" srcId="{0AD87CDF-6E04-4CBB-9137-0953239C55AF}" destId="{F96B6F8F-CF61-4C94-A976-71BA67F05120}" srcOrd="0" destOrd="0" presId="urn:microsoft.com/office/officeart/2005/8/layout/list1"/>
    <dgm:cxn modelId="{DB9A6EDF-6EBE-46BB-AE3B-1B9C5F83519A}" type="presOf" srcId="{0F61679B-D284-4A91-9332-FE8137634BD1}" destId="{097BDC14-DB3D-4AEF-92BA-577BE2C00AF0}" srcOrd="0" destOrd="0" presId="urn:microsoft.com/office/officeart/2005/8/layout/list1"/>
    <dgm:cxn modelId="{631314F0-E7F1-474E-91B6-646ACF2396E8}" type="presOf" srcId="{0D386450-C40F-40F3-ABD6-CC6D52CA11F1}" destId="{DDC14689-2E90-41DB-8092-4B34A5C469F8}" srcOrd="0" destOrd="0" presId="urn:microsoft.com/office/officeart/2005/8/layout/list1"/>
    <dgm:cxn modelId="{CFB56AF3-89E7-43DB-906B-8300D3F5F7AF}" srcId="{D810826F-7D00-4B03-8479-CDDB7B4AF7AF}" destId="{0D386450-C40F-40F3-ABD6-CC6D52CA11F1}" srcOrd="3" destOrd="0" parTransId="{D0277701-2072-4460-A5AA-E77F8760CC32}" sibTransId="{DFE44135-5DA9-483F-8A55-63F335CD24E2}"/>
    <dgm:cxn modelId="{BE684EF4-AB41-43F9-94D4-1F78D30044A9}" type="presOf" srcId="{D810826F-7D00-4B03-8479-CDDB7B4AF7AF}" destId="{50C2661A-D9EC-4D45-A634-FEEFF3610FCE}" srcOrd="0" destOrd="0" presId="urn:microsoft.com/office/officeart/2005/8/layout/list1"/>
    <dgm:cxn modelId="{4028AE1E-4CB9-4457-BB3F-8990BF262DE2}" type="presParOf" srcId="{50C2661A-D9EC-4D45-A634-FEEFF3610FCE}" destId="{4E36EFA2-82FF-459D-992C-8BF2064EAF4F}" srcOrd="0" destOrd="0" presId="urn:microsoft.com/office/officeart/2005/8/layout/list1"/>
    <dgm:cxn modelId="{7EB48005-B484-4187-A22A-D69B930C55C9}" type="presParOf" srcId="{4E36EFA2-82FF-459D-992C-8BF2064EAF4F}" destId="{B8F0EA4C-5F7C-4F39-95F5-BAEF5F66E57C}" srcOrd="0" destOrd="0" presId="urn:microsoft.com/office/officeart/2005/8/layout/list1"/>
    <dgm:cxn modelId="{8C4BD841-63E9-4B8D-8025-AA5382D83F3E}" type="presParOf" srcId="{4E36EFA2-82FF-459D-992C-8BF2064EAF4F}" destId="{06C8FFAE-1CB8-48AF-A991-597D598E4A28}" srcOrd="1" destOrd="0" presId="urn:microsoft.com/office/officeart/2005/8/layout/list1"/>
    <dgm:cxn modelId="{AB007777-7771-4122-A3CE-D76C3026A44E}" type="presParOf" srcId="{50C2661A-D9EC-4D45-A634-FEEFF3610FCE}" destId="{04E82EA4-F0EF-4B9B-B3EE-E8C5A1E735E4}" srcOrd="1" destOrd="0" presId="urn:microsoft.com/office/officeart/2005/8/layout/list1"/>
    <dgm:cxn modelId="{8BC50A1D-2164-40F1-A154-B1A4A0FB21F3}" type="presParOf" srcId="{50C2661A-D9EC-4D45-A634-FEEFF3610FCE}" destId="{003220EB-8DF9-4FA3-AF2D-D3F0C452501F}" srcOrd="2" destOrd="0" presId="urn:microsoft.com/office/officeart/2005/8/layout/list1"/>
    <dgm:cxn modelId="{B1BB053A-43C7-4A20-A9CD-CCE2C978E5C4}" type="presParOf" srcId="{50C2661A-D9EC-4D45-A634-FEEFF3610FCE}" destId="{BDA4E2CB-EB84-451D-A965-2667DF9018B8}" srcOrd="3" destOrd="0" presId="urn:microsoft.com/office/officeart/2005/8/layout/list1"/>
    <dgm:cxn modelId="{DF463B4C-23B1-4FA6-97EA-DFC46532C812}" type="presParOf" srcId="{50C2661A-D9EC-4D45-A634-FEEFF3610FCE}" destId="{A4B4F50A-DC61-453D-828B-A500F8C56AA4}" srcOrd="4" destOrd="0" presId="urn:microsoft.com/office/officeart/2005/8/layout/list1"/>
    <dgm:cxn modelId="{2322E006-7AF3-43E9-9F50-08CCE0BE5196}" type="presParOf" srcId="{A4B4F50A-DC61-453D-828B-A500F8C56AA4}" destId="{F96B6F8F-CF61-4C94-A976-71BA67F05120}" srcOrd="0" destOrd="0" presId="urn:microsoft.com/office/officeart/2005/8/layout/list1"/>
    <dgm:cxn modelId="{577BE383-D2E9-4723-80D3-A879E7CB7A95}" type="presParOf" srcId="{A4B4F50A-DC61-453D-828B-A500F8C56AA4}" destId="{BCCB34D6-EFDF-48D2-A698-660892364FCC}" srcOrd="1" destOrd="0" presId="urn:microsoft.com/office/officeart/2005/8/layout/list1"/>
    <dgm:cxn modelId="{9724CBBA-5C67-4350-8514-5864491323CF}" type="presParOf" srcId="{50C2661A-D9EC-4D45-A634-FEEFF3610FCE}" destId="{C4FCD106-B3B0-4EEE-9D58-F4DA3AF5FC10}" srcOrd="5" destOrd="0" presId="urn:microsoft.com/office/officeart/2005/8/layout/list1"/>
    <dgm:cxn modelId="{BAC3C47F-FB7C-47EB-B952-CBF8D8FDAC18}" type="presParOf" srcId="{50C2661A-D9EC-4D45-A634-FEEFF3610FCE}" destId="{51003E88-53F7-47ED-93A0-B460D4DDEF75}" srcOrd="6" destOrd="0" presId="urn:microsoft.com/office/officeart/2005/8/layout/list1"/>
    <dgm:cxn modelId="{4DE82FD2-BBCB-48FC-9345-8106E16DA298}" type="presParOf" srcId="{50C2661A-D9EC-4D45-A634-FEEFF3610FCE}" destId="{C9CD4381-D64F-4C70-A573-3BC1E5BF0D32}" srcOrd="7" destOrd="0" presId="urn:microsoft.com/office/officeart/2005/8/layout/list1"/>
    <dgm:cxn modelId="{9F9C3A8A-690C-459D-A95D-E8331F7D4187}" type="presParOf" srcId="{50C2661A-D9EC-4D45-A634-FEEFF3610FCE}" destId="{269DFDF0-C6D0-4101-9DC8-F95C8223F539}" srcOrd="8" destOrd="0" presId="urn:microsoft.com/office/officeart/2005/8/layout/list1"/>
    <dgm:cxn modelId="{B2B7EEE4-502C-45C4-B600-8F0103ACC62C}" type="presParOf" srcId="{269DFDF0-C6D0-4101-9DC8-F95C8223F539}" destId="{097BDC14-DB3D-4AEF-92BA-577BE2C00AF0}" srcOrd="0" destOrd="0" presId="urn:microsoft.com/office/officeart/2005/8/layout/list1"/>
    <dgm:cxn modelId="{4A505FAE-5818-4ED3-B205-5FB3BD7A9C84}" type="presParOf" srcId="{269DFDF0-C6D0-4101-9DC8-F95C8223F539}" destId="{41EC8E9B-6217-497B-A07E-EF995ED9E268}" srcOrd="1" destOrd="0" presId="urn:microsoft.com/office/officeart/2005/8/layout/list1"/>
    <dgm:cxn modelId="{4AAF506C-8A60-413E-9C24-1D5DF7F57303}" type="presParOf" srcId="{50C2661A-D9EC-4D45-A634-FEEFF3610FCE}" destId="{0164383D-8FEF-404E-9D7B-020D61FD16F0}" srcOrd="9" destOrd="0" presId="urn:microsoft.com/office/officeart/2005/8/layout/list1"/>
    <dgm:cxn modelId="{B4B94CD9-ECBC-48DE-AA0F-2FE419E93819}" type="presParOf" srcId="{50C2661A-D9EC-4D45-A634-FEEFF3610FCE}" destId="{3203BE49-E4BF-4B64-B3DB-D69896CA4535}" srcOrd="10" destOrd="0" presId="urn:microsoft.com/office/officeart/2005/8/layout/list1"/>
    <dgm:cxn modelId="{9AB49B49-97C0-494D-8AEC-D27B9A63EF90}" type="presParOf" srcId="{50C2661A-D9EC-4D45-A634-FEEFF3610FCE}" destId="{5F6221A6-5B16-4D79-A6A8-18E801030EA7}" srcOrd="11" destOrd="0" presId="urn:microsoft.com/office/officeart/2005/8/layout/list1"/>
    <dgm:cxn modelId="{859ACCA1-EFE8-4A9A-9753-DE8C8CEC2CCE}" type="presParOf" srcId="{50C2661A-D9EC-4D45-A634-FEEFF3610FCE}" destId="{4326675F-C5C0-4C49-966E-B902EE756F6A}" srcOrd="12" destOrd="0" presId="urn:microsoft.com/office/officeart/2005/8/layout/list1"/>
    <dgm:cxn modelId="{E6890442-62BC-40FD-89D3-FC678B538A30}" type="presParOf" srcId="{4326675F-C5C0-4C49-966E-B902EE756F6A}" destId="{DDC14689-2E90-41DB-8092-4B34A5C469F8}" srcOrd="0" destOrd="0" presId="urn:microsoft.com/office/officeart/2005/8/layout/list1"/>
    <dgm:cxn modelId="{BAADE564-43F0-4249-8B17-FC4D62208628}" type="presParOf" srcId="{4326675F-C5C0-4C49-966E-B902EE756F6A}" destId="{3F8DDB65-C5AD-4DD4-8967-8FCAA4109D0A}" srcOrd="1" destOrd="0" presId="urn:microsoft.com/office/officeart/2005/8/layout/list1"/>
    <dgm:cxn modelId="{41ADD361-6F67-459C-AF23-42BD21CB736E}" type="presParOf" srcId="{50C2661A-D9EC-4D45-A634-FEEFF3610FCE}" destId="{B7175085-8BDF-4043-BEE7-98AB303E5F8F}" srcOrd="13" destOrd="0" presId="urn:microsoft.com/office/officeart/2005/8/layout/list1"/>
    <dgm:cxn modelId="{2D8F0E14-443D-472D-9CAC-F243DAEE423B}" type="presParOf" srcId="{50C2661A-D9EC-4D45-A634-FEEFF3610FCE}" destId="{F4B46662-1E7E-4029-BEC6-A831BDEEB9D7}" srcOrd="14" destOrd="0" presId="urn:microsoft.com/office/officeart/2005/8/layout/list1"/>
    <dgm:cxn modelId="{EA3BBB25-1EB3-489F-A8EB-7631F9D26251}" type="presParOf" srcId="{50C2661A-D9EC-4D45-A634-FEEFF3610FCE}" destId="{E95A55CD-3E91-4AFA-AAA4-E6B6436031C3}" srcOrd="15" destOrd="0" presId="urn:microsoft.com/office/officeart/2005/8/layout/list1"/>
    <dgm:cxn modelId="{C6828CFF-197B-4662-AA66-1F84F422FA12}" type="presParOf" srcId="{50C2661A-D9EC-4D45-A634-FEEFF3610FCE}" destId="{F41930FB-BE0A-49DD-837C-0C8BEF96EBA9}" srcOrd="16" destOrd="0" presId="urn:microsoft.com/office/officeart/2005/8/layout/list1"/>
    <dgm:cxn modelId="{19119333-080B-4945-BC97-0EECFE3287D4}" type="presParOf" srcId="{F41930FB-BE0A-49DD-837C-0C8BEF96EBA9}" destId="{D55F3A4B-154F-4A68-9620-6BB250B12F2B}" srcOrd="0" destOrd="0" presId="urn:microsoft.com/office/officeart/2005/8/layout/list1"/>
    <dgm:cxn modelId="{6508B5FB-BD4D-4EDD-8380-812FEC8FF072}" type="presParOf" srcId="{F41930FB-BE0A-49DD-837C-0C8BEF96EBA9}" destId="{2E83CAE7-111D-4D99-AFD4-C3662D5C0292}" srcOrd="1" destOrd="0" presId="urn:microsoft.com/office/officeart/2005/8/layout/list1"/>
    <dgm:cxn modelId="{9C87475C-7C29-42A8-99BA-2E1C578CF81F}" type="presParOf" srcId="{50C2661A-D9EC-4D45-A634-FEEFF3610FCE}" destId="{BEE8C135-497D-48F2-A3EB-8369F7B4915E}" srcOrd="17" destOrd="0" presId="urn:microsoft.com/office/officeart/2005/8/layout/list1"/>
    <dgm:cxn modelId="{B5A51A77-5348-4C9D-B571-5EAD9B2A7FF7}" type="presParOf" srcId="{50C2661A-D9EC-4D45-A634-FEEFF3610FCE}" destId="{938C3279-8CB8-4A52-B613-D190BD585F88}" srcOrd="18" destOrd="0" presId="urn:microsoft.com/office/officeart/2005/8/layout/list1"/>
    <dgm:cxn modelId="{009124F4-6507-45E2-85AC-D38C531F8CD8}" type="presParOf" srcId="{50C2661A-D9EC-4D45-A634-FEEFF3610FCE}" destId="{45373F9A-0B9B-4AF0-BAB8-A90BA9F157C7}" srcOrd="19" destOrd="0" presId="urn:microsoft.com/office/officeart/2005/8/layout/list1"/>
    <dgm:cxn modelId="{B8B508CD-CAB8-4C9C-8618-D97F47C95E7D}" type="presParOf" srcId="{50C2661A-D9EC-4D45-A634-FEEFF3610FCE}" destId="{0CF97903-3EFC-4277-88FC-B7DB08332A04}" srcOrd="20" destOrd="0" presId="urn:microsoft.com/office/officeart/2005/8/layout/list1"/>
    <dgm:cxn modelId="{18DDF15C-60C5-4765-8735-40844E060958}" type="presParOf" srcId="{0CF97903-3EFC-4277-88FC-B7DB08332A04}" destId="{CE45555E-C66C-4D30-A56F-11E045AA4D92}" srcOrd="0" destOrd="0" presId="urn:microsoft.com/office/officeart/2005/8/layout/list1"/>
    <dgm:cxn modelId="{19331226-5B3F-4545-B0D6-1507044F95BD}" type="presParOf" srcId="{0CF97903-3EFC-4277-88FC-B7DB08332A04}" destId="{0E6C1FFE-372F-40B3-9D77-9E6218B7C329}" srcOrd="1" destOrd="0" presId="urn:microsoft.com/office/officeart/2005/8/layout/list1"/>
    <dgm:cxn modelId="{3E46FF28-4CEA-4917-8312-3673160D9CC3}" type="presParOf" srcId="{50C2661A-D9EC-4D45-A634-FEEFF3610FCE}" destId="{A2537694-B053-471C-8C5D-9826A88917EB}" srcOrd="21" destOrd="0" presId="urn:microsoft.com/office/officeart/2005/8/layout/list1"/>
    <dgm:cxn modelId="{0183A83F-CA8E-423B-B0F1-23CC34D4A3AC}" type="presParOf" srcId="{50C2661A-D9EC-4D45-A634-FEEFF3610FCE}" destId="{CD3DEEC3-7910-43CA-8B77-C35802D2BE5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20EB-8DF9-4FA3-AF2D-D3F0C452501F}">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C8FFAE-1CB8-48AF-A991-597D598E4A28}">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CLABSI:</a:t>
          </a:r>
          <a:r>
            <a:rPr lang="en-US" sz="1800" kern="1200" dirty="0">
              <a:latin typeface="Gill Sans MT" panose="020B0502020104020203"/>
            </a:rPr>
            <a:t> 0</a:t>
          </a:r>
          <a:r>
            <a:rPr lang="en-US" sz="1800" kern="1200" dirty="0"/>
            <a:t> for 2026</a:t>
          </a:r>
        </a:p>
      </dsp:txBody>
      <dsp:txXfrm>
        <a:off x="306291" y="88898"/>
        <a:ext cx="3873057" cy="479482"/>
      </dsp:txXfrm>
    </dsp:sp>
    <dsp:sp modelId="{51003E88-53F7-47ED-93A0-B460D4DDEF75}">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CCB34D6-EFDF-48D2-A698-660892364FCC}">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CAUTI:</a:t>
          </a:r>
          <a:r>
            <a:rPr lang="en-US" sz="1800" kern="1200" dirty="0">
              <a:latin typeface="Gill Sans MT" panose="020B0502020104020203"/>
            </a:rPr>
            <a:t> 0</a:t>
          </a:r>
          <a:r>
            <a:rPr lang="en-US" sz="1800" kern="1200" dirty="0"/>
            <a:t> for 2026</a:t>
          </a:r>
          <a:endParaRPr lang="en-US" sz="1800" kern="1200" dirty="0">
            <a:latin typeface="Gill Sans MT" panose="020B0502020104020203"/>
          </a:endParaRPr>
        </a:p>
      </dsp:txBody>
      <dsp:txXfrm>
        <a:off x="306291" y="905378"/>
        <a:ext cx="3873057" cy="479482"/>
      </dsp:txXfrm>
    </dsp:sp>
    <dsp:sp modelId="{3203BE49-E4BF-4B64-B3DB-D69896CA4535}">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1EC8E9B-6217-497B-A07E-EF995ED9E268}">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UE: 4 for 2026</a:t>
          </a:r>
        </a:p>
      </dsp:txBody>
      <dsp:txXfrm>
        <a:off x="306291" y="1721858"/>
        <a:ext cx="3873057" cy="479482"/>
      </dsp:txXfrm>
    </dsp:sp>
    <dsp:sp modelId="{F4B46662-1E7E-4029-BEC6-A831BDEEB9D7}">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F8DDB65-C5AD-4DD4-8967-8FCAA4109D0A}">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UD: 4 for 2026</a:t>
          </a:r>
        </a:p>
      </dsp:txBody>
      <dsp:txXfrm>
        <a:off x="306291" y="2538338"/>
        <a:ext cx="3873057" cy="479482"/>
      </dsp:txXfrm>
    </dsp:sp>
    <dsp:sp modelId="{938C3279-8CB8-4A52-B613-D190BD585F88}">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83CAE7-111D-4D99-AFD4-C3662D5C0292}">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HAPI (all stages): 13 for 2026</a:t>
          </a:r>
        </a:p>
      </dsp:txBody>
      <dsp:txXfrm>
        <a:off x="306291" y="3354819"/>
        <a:ext cx="3873057" cy="479482"/>
      </dsp:txXfrm>
    </dsp:sp>
    <dsp:sp modelId="{CD3DEEC3-7910-43CA-8B77-C35802D2BE5F}">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E6C1FFE-372F-40B3-9D77-9E6218B7C329}">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t>Falls: 3 for 2026</a:t>
          </a:r>
        </a:p>
      </dsp:txBody>
      <dsp:txXfrm>
        <a:off x="306291" y="4171299"/>
        <a:ext cx="3873057"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0.6546</cdr:x>
      <cdr:y>0.60216</cdr:y>
    </cdr:from>
    <cdr:to>
      <cdr:x>0.70805</cdr:x>
      <cdr:y>0.66328</cdr:y>
    </cdr:to>
    <cdr:cxnSp macro="">
      <cdr:nvCxnSpPr>
        <cdr:cNvPr id="3" name="Straight Arrow Connector 2">
          <a:extLst xmlns:a="http://schemas.openxmlformats.org/drawingml/2006/main">
            <a:ext uri="{FF2B5EF4-FFF2-40B4-BE49-F238E27FC236}">
              <a16:creationId xmlns:a16="http://schemas.microsoft.com/office/drawing/2014/main" id="{862C0EC9-E1DF-7AB7-0DAF-D04CB48A50A6}"/>
            </a:ext>
          </a:extLst>
        </cdr:cNvPr>
        <cdr:cNvCxnSpPr/>
      </cdr:nvCxnSpPr>
      <cdr:spPr>
        <a:xfrm xmlns:a="http://schemas.openxmlformats.org/drawingml/2006/main" flipH="1">
          <a:off x="3990428" y="2485132"/>
          <a:ext cx="325820" cy="252249"/>
        </a:xfrm>
        <a:prstGeom xmlns:a="http://schemas.openxmlformats.org/drawingml/2006/main" prst="straightConnector1">
          <a:avLst/>
        </a:prstGeom>
        <a:ln xmlns:a="http://schemas.openxmlformats.org/drawingml/2006/main" w="38100">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52ADF-0289-48B5-8237-7B29C0F7E415}"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3830F-DCE7-463F-923D-53DB140CB008}" type="slidenum">
              <a:rPr lang="en-US" smtClean="0"/>
              <a:t>‹#›</a:t>
            </a:fld>
            <a:endParaRPr lang="en-US"/>
          </a:p>
        </p:txBody>
      </p:sp>
    </p:spTree>
    <p:extLst>
      <p:ext uri="{BB962C8B-B14F-4D97-AF65-F5344CB8AC3E}">
        <p14:creationId xmlns:p14="http://schemas.microsoft.com/office/powerpoint/2010/main" val="145036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F3830F-DCE7-463F-923D-53DB140CB008}" type="slidenum">
              <a:rPr lang="en-US" smtClean="0"/>
              <a:t>1</a:t>
            </a:fld>
            <a:endParaRPr lang="en-US"/>
          </a:p>
        </p:txBody>
      </p:sp>
    </p:spTree>
    <p:extLst>
      <p:ext uri="{BB962C8B-B14F-4D97-AF65-F5344CB8AC3E}">
        <p14:creationId xmlns:p14="http://schemas.microsoft.com/office/powerpoint/2010/main" val="156221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6</a:t>
            </a:fld>
            <a:endParaRPr lang="en-US"/>
          </a:p>
        </p:txBody>
      </p:sp>
    </p:spTree>
    <p:extLst>
      <p:ext uri="{BB962C8B-B14F-4D97-AF65-F5344CB8AC3E}">
        <p14:creationId xmlns:p14="http://schemas.microsoft.com/office/powerpoint/2010/main" val="3987807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8</a:t>
            </a:fld>
            <a:endParaRPr lang="en-US"/>
          </a:p>
        </p:txBody>
      </p:sp>
    </p:spTree>
    <p:extLst>
      <p:ext uri="{BB962C8B-B14F-4D97-AF65-F5344CB8AC3E}">
        <p14:creationId xmlns:p14="http://schemas.microsoft.com/office/powerpoint/2010/main" val="2064176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9</a:t>
            </a:fld>
            <a:endParaRPr lang="en-US"/>
          </a:p>
        </p:txBody>
      </p:sp>
    </p:spTree>
    <p:extLst>
      <p:ext uri="{BB962C8B-B14F-4D97-AF65-F5344CB8AC3E}">
        <p14:creationId xmlns:p14="http://schemas.microsoft.com/office/powerpoint/2010/main" val="2315704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21</a:t>
            </a:fld>
            <a:endParaRPr lang="en-US"/>
          </a:p>
        </p:txBody>
      </p:sp>
    </p:spTree>
    <p:extLst>
      <p:ext uri="{BB962C8B-B14F-4D97-AF65-F5344CB8AC3E}">
        <p14:creationId xmlns:p14="http://schemas.microsoft.com/office/powerpoint/2010/main" val="747377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22</a:t>
            </a:fld>
            <a:endParaRPr lang="en-US"/>
          </a:p>
        </p:txBody>
      </p:sp>
    </p:spTree>
    <p:extLst>
      <p:ext uri="{BB962C8B-B14F-4D97-AF65-F5344CB8AC3E}">
        <p14:creationId xmlns:p14="http://schemas.microsoft.com/office/powerpoint/2010/main" val="3896302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27</a:t>
            </a:fld>
            <a:endParaRPr lang="en-US"/>
          </a:p>
        </p:txBody>
      </p:sp>
    </p:spTree>
    <p:extLst>
      <p:ext uri="{BB962C8B-B14F-4D97-AF65-F5344CB8AC3E}">
        <p14:creationId xmlns:p14="http://schemas.microsoft.com/office/powerpoint/2010/main" val="1421635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29</a:t>
            </a:fld>
            <a:endParaRPr lang="en-US"/>
          </a:p>
        </p:txBody>
      </p:sp>
    </p:spTree>
    <p:extLst>
      <p:ext uri="{BB962C8B-B14F-4D97-AF65-F5344CB8AC3E}">
        <p14:creationId xmlns:p14="http://schemas.microsoft.com/office/powerpoint/2010/main" val="19501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48A87A34-81AB-432B-8DAE-1953F412C126}"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127785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05461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4008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7611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818847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8A87A34-81AB-432B-8DAE-1953F412C126}" type="datetimeFigureOut">
              <a:rPr lang="en-US" smtClean="0"/>
              <a:t>7/7/2026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6087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03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3457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851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7/7/2026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268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7/7/2026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96795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7/7/2026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4705335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3000" kern="1200" cap="all" spc="200" baseline="0">
                <a:solidFill>
                  <a:srgbClr val="FFFFFF"/>
                </a:solidFill>
                <a:latin typeface="+mj-lt"/>
                <a:ea typeface="+mj-ea"/>
                <a:cs typeface="+mj-cs"/>
              </a:rPr>
              <a:t>M&amp;M </a:t>
            </a:r>
          </a:p>
        </p:txBody>
      </p:sp>
      <p:sp>
        <p:nvSpPr>
          <p:cNvPr id="3" name="Subtitle 2"/>
          <p:cNvSpPr>
            <a:spLocks noGrp="1"/>
          </p:cNvSpPr>
          <p:nvPr>
            <p:ph type="subTitle" idx="1"/>
          </p:nvPr>
        </p:nvSpPr>
        <p:spPr>
          <a:xfrm>
            <a:off x="5591695" y="1402080"/>
            <a:ext cx="6327778" cy="4053840"/>
          </a:xfrm>
        </p:spPr>
        <p:txBody>
          <a:bodyPr vert="horz" lIns="91440" tIns="45720" rIns="91440" bIns="45720" rtlCol="0" anchor="ctr">
            <a:normAutofit/>
          </a:bodyPr>
          <a:lstStyle/>
          <a:p>
            <a:r>
              <a:rPr lang="en-US" sz="2400" dirty="0">
                <a:solidFill>
                  <a:schemeClr val="tx1">
                    <a:lumMod val="85000"/>
                    <a:lumOff val="15000"/>
                  </a:schemeClr>
                </a:solidFill>
              </a:rPr>
              <a:t>Nisha Agasthya, MD, Neha Longani, MD, Kareen Jones, MD, Jennifer Nestor, MD</a:t>
            </a:r>
          </a:p>
          <a:p>
            <a:r>
              <a:rPr lang="en-US" sz="2800" dirty="0">
                <a:solidFill>
                  <a:schemeClr val="tx1">
                    <a:lumMod val="85000"/>
                    <a:lumOff val="15000"/>
                  </a:schemeClr>
                </a:solidFill>
              </a:rPr>
              <a:t>July 7, 2026</a:t>
            </a:r>
          </a:p>
        </p:txBody>
      </p:sp>
    </p:spTree>
    <p:extLst>
      <p:ext uri="{BB962C8B-B14F-4D97-AF65-F5344CB8AC3E}">
        <p14:creationId xmlns:p14="http://schemas.microsoft.com/office/powerpoint/2010/main" val="20702655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531DAB-63D3-6182-BFD3-2ECCD22CB6B7}"/>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40F004B0-0694-0595-A277-3972D2E3EE4D}"/>
              </a:ext>
            </a:extLst>
          </p:cNvPr>
          <p:cNvSpPr>
            <a:spLocks noGrp="1"/>
          </p:cNvSpPr>
          <p:nvPr>
            <p:ph sz="half" idx="2"/>
          </p:nvPr>
        </p:nvSpPr>
        <p:spPr/>
        <p:txBody>
          <a:bodyPr/>
          <a:lstStyle/>
          <a:p>
            <a:endParaRPr lang="en-US" dirty="0"/>
          </a:p>
        </p:txBody>
      </p:sp>
      <p:sp>
        <p:nvSpPr>
          <p:cNvPr id="4" name="Content Placeholder 3">
            <a:extLst>
              <a:ext uri="{FF2B5EF4-FFF2-40B4-BE49-F238E27FC236}">
                <a16:creationId xmlns:a16="http://schemas.microsoft.com/office/drawing/2014/main" id="{F55C06D0-C743-9171-8418-B7F38CF94C52}"/>
              </a:ext>
            </a:extLst>
          </p:cNvPr>
          <p:cNvSpPr>
            <a:spLocks noGrp="1"/>
          </p:cNvSpPr>
          <p:nvPr>
            <p:ph sz="quarter" idx="4"/>
          </p:nvPr>
        </p:nvSpPr>
        <p:spPr/>
        <p:txBody>
          <a:bodyPr/>
          <a:lstStyle/>
          <a:p>
            <a:r>
              <a:rPr lang="en-US" dirty="0"/>
              <a:t>ENT intervention sooner </a:t>
            </a:r>
          </a:p>
          <a:p>
            <a:endParaRPr lang="en-US" dirty="0"/>
          </a:p>
          <a:p>
            <a:pPr marL="0" indent="0">
              <a:buNone/>
            </a:pPr>
            <a:endParaRPr lang="en-US" dirty="0"/>
          </a:p>
        </p:txBody>
      </p:sp>
      <p:sp>
        <p:nvSpPr>
          <p:cNvPr id="5" name="Text Placeholder 4">
            <a:extLst>
              <a:ext uri="{FF2B5EF4-FFF2-40B4-BE49-F238E27FC236}">
                <a16:creationId xmlns:a16="http://schemas.microsoft.com/office/drawing/2014/main" id="{01AC029B-4BDC-17D0-6F3C-C90F473C0E45}"/>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4B45F2DA-4E4A-FBB2-4F4C-A299CFF1CBF6}"/>
              </a:ext>
            </a:extLst>
          </p:cNvPr>
          <p:cNvSpPr>
            <a:spLocks noGrp="1"/>
          </p:cNvSpPr>
          <p:nvPr>
            <p:ph type="title"/>
          </p:nvPr>
        </p:nvSpPr>
        <p:spPr/>
        <p:txBody>
          <a:bodyPr/>
          <a:lstStyle/>
          <a:p>
            <a:r>
              <a:rPr lang="en-US" dirty="0"/>
              <a:t>Multiple transfers</a:t>
            </a:r>
          </a:p>
        </p:txBody>
      </p:sp>
    </p:spTree>
    <p:extLst>
      <p:ext uri="{BB962C8B-B14F-4D97-AF65-F5344CB8AC3E}">
        <p14:creationId xmlns:p14="http://schemas.microsoft.com/office/powerpoint/2010/main" val="1569750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6F3D7-4EE6-8FB4-A595-D7AB709150AA}"/>
              </a:ext>
            </a:extLst>
          </p:cNvPr>
          <p:cNvSpPr>
            <a:spLocks noGrp="1"/>
          </p:cNvSpPr>
          <p:nvPr>
            <p:ph type="title"/>
          </p:nvPr>
        </p:nvSpPr>
        <p:spPr>
          <a:xfrm>
            <a:off x="2231136" y="1027754"/>
            <a:ext cx="7729728" cy="1188720"/>
          </a:xfrm>
        </p:spPr>
        <p:txBody>
          <a:bodyPr/>
          <a:lstStyle/>
          <a:p>
            <a:r>
              <a:rPr lang="en-US" dirty="0"/>
              <a:t>CSF Leak after tumor excision</a:t>
            </a:r>
          </a:p>
        </p:txBody>
      </p:sp>
      <p:sp>
        <p:nvSpPr>
          <p:cNvPr id="3" name="Content Placeholder 2">
            <a:extLst>
              <a:ext uri="{FF2B5EF4-FFF2-40B4-BE49-F238E27FC236}">
                <a16:creationId xmlns:a16="http://schemas.microsoft.com/office/drawing/2014/main" id="{D328CA75-8723-8CDC-3295-C68054AD2706}"/>
              </a:ext>
            </a:extLst>
          </p:cNvPr>
          <p:cNvSpPr>
            <a:spLocks noGrp="1"/>
          </p:cNvSpPr>
          <p:nvPr>
            <p:ph idx="1"/>
          </p:nvPr>
        </p:nvSpPr>
        <p:spPr>
          <a:xfrm>
            <a:off x="2016113" y="2638044"/>
            <a:ext cx="8159773" cy="3406496"/>
          </a:xfrm>
        </p:spPr>
        <p:txBody>
          <a:bodyPr>
            <a:normAutofit fontScale="92500" lnSpcReduction="20000"/>
          </a:bodyPr>
          <a:lstStyle/>
          <a:p>
            <a:r>
              <a:rPr lang="en-US" dirty="0"/>
              <a:t>20 month old with ataxia initially admitted to PICU on 5/28 found to have posterior fossa tumor and obstructive hydrocephalus</a:t>
            </a:r>
          </a:p>
          <a:p>
            <a:r>
              <a:rPr lang="en-US" dirty="0"/>
              <a:t>Demonstrated evidence of herniation, requiring emergent EVD placement and intubation</a:t>
            </a:r>
          </a:p>
          <a:p>
            <a:r>
              <a:rPr lang="en-US" dirty="0"/>
              <a:t>Underwent craniotomy on 6/3 for gross total resection, pathology consistent with pilocytic astrocytoma, EVD removed 6/5</a:t>
            </a:r>
          </a:p>
          <a:p>
            <a:r>
              <a:rPr lang="en-US" dirty="0"/>
              <a:t>Downgraded to floor on 6/9 requiring ongoing monitoring of sodium levels (in the setting of salt wasting) and continued morphine wean</a:t>
            </a:r>
          </a:p>
          <a:p>
            <a:r>
              <a:rPr lang="en-US" dirty="0"/>
              <a:t>Per note on 6/10, swelling/bogginess of R occipital region noted without drainage</a:t>
            </a:r>
          </a:p>
          <a:p>
            <a:r>
              <a:rPr lang="en-US" dirty="0"/>
              <a:t>Transferred to rehab service on 6/12, 6/13 neurosurgery note with “small </a:t>
            </a:r>
            <a:r>
              <a:rPr lang="en-US" dirty="0" err="1"/>
              <a:t>pseudomeningocele</a:t>
            </a:r>
            <a:r>
              <a:rPr lang="en-US" dirty="0"/>
              <a:t> without CSF leak”</a:t>
            </a:r>
          </a:p>
          <a:p>
            <a:r>
              <a:rPr lang="en-US" dirty="0"/>
              <a:t>6/14 – CSF leak noted, sutures placed at bedside by neurosurgery</a:t>
            </a:r>
          </a:p>
          <a:p>
            <a:endParaRPr lang="en-US" dirty="0"/>
          </a:p>
        </p:txBody>
      </p:sp>
    </p:spTree>
    <p:extLst>
      <p:ext uri="{BB962C8B-B14F-4D97-AF65-F5344CB8AC3E}">
        <p14:creationId xmlns:p14="http://schemas.microsoft.com/office/powerpoint/2010/main" val="369287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A8856-C7A2-8DEA-EFB6-A1C34A209C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BFC78-E537-DD5B-39AF-34B2D272EE8E}"/>
              </a:ext>
            </a:extLst>
          </p:cNvPr>
          <p:cNvSpPr>
            <a:spLocks noGrp="1"/>
          </p:cNvSpPr>
          <p:nvPr>
            <p:ph type="title"/>
          </p:nvPr>
        </p:nvSpPr>
        <p:spPr>
          <a:xfrm>
            <a:off x="2231136" y="1027754"/>
            <a:ext cx="7729728" cy="1188720"/>
          </a:xfrm>
        </p:spPr>
        <p:txBody>
          <a:bodyPr/>
          <a:lstStyle/>
          <a:p>
            <a:r>
              <a:rPr lang="en-US" dirty="0"/>
              <a:t>CSF Leak after tumor excision</a:t>
            </a:r>
          </a:p>
        </p:txBody>
      </p:sp>
      <p:sp>
        <p:nvSpPr>
          <p:cNvPr id="3" name="Content Placeholder 2">
            <a:extLst>
              <a:ext uri="{FF2B5EF4-FFF2-40B4-BE49-F238E27FC236}">
                <a16:creationId xmlns:a16="http://schemas.microsoft.com/office/drawing/2014/main" id="{C6D6852A-FC21-FB32-5F12-0273F4136FF7}"/>
              </a:ext>
            </a:extLst>
          </p:cNvPr>
          <p:cNvSpPr>
            <a:spLocks noGrp="1"/>
          </p:cNvSpPr>
          <p:nvPr>
            <p:ph idx="1"/>
          </p:nvPr>
        </p:nvSpPr>
        <p:spPr>
          <a:xfrm>
            <a:off x="2016113" y="2638044"/>
            <a:ext cx="8159773" cy="3406496"/>
          </a:xfrm>
        </p:spPr>
        <p:txBody>
          <a:bodyPr>
            <a:normAutofit lnSpcReduction="10000"/>
          </a:bodyPr>
          <a:lstStyle/>
          <a:p>
            <a:r>
              <a:rPr lang="en-US" dirty="0"/>
              <a:t>6/14 – developed sustained tachycardia, sepsis work-up initiated and antibiotics started</a:t>
            </a:r>
          </a:p>
          <a:p>
            <a:r>
              <a:rPr lang="en-US" dirty="0"/>
              <a:t>Transferred to PICU given ongoing tachycardia on 6/15</a:t>
            </a:r>
          </a:p>
          <a:p>
            <a:pPr lvl="1"/>
            <a:r>
              <a:rPr lang="en-US" dirty="0"/>
              <a:t>LP and CT obtained</a:t>
            </a:r>
          </a:p>
          <a:p>
            <a:pPr lvl="1"/>
            <a:r>
              <a:rPr lang="en-US" dirty="0"/>
              <a:t>Fluid resuscitation</a:t>
            </a:r>
          </a:p>
          <a:p>
            <a:pPr lvl="1"/>
            <a:r>
              <a:rPr lang="en-US" dirty="0"/>
              <a:t>ID engaged</a:t>
            </a:r>
          </a:p>
          <a:p>
            <a:r>
              <a:rPr lang="en-US" dirty="0"/>
              <a:t>MR brain obtained – no evidence of meningitis, ventriculitis</a:t>
            </a:r>
          </a:p>
          <a:p>
            <a:r>
              <a:rPr lang="en-US" dirty="0"/>
              <a:t>Tachycardia improved, cultures negative, inflammatory markers </a:t>
            </a:r>
            <a:r>
              <a:rPr lang="en-US" dirty="0" err="1"/>
              <a:t>downtrended</a:t>
            </a:r>
            <a:r>
              <a:rPr lang="en-US" dirty="0"/>
              <a:t> – antibiotics stopped on 6/20 – aseptic meningitis?</a:t>
            </a:r>
          </a:p>
          <a:p>
            <a:r>
              <a:rPr lang="en-US" dirty="0"/>
              <a:t>Discharged 6/21</a:t>
            </a:r>
          </a:p>
          <a:p>
            <a:endParaRPr lang="en-US" dirty="0"/>
          </a:p>
        </p:txBody>
      </p:sp>
    </p:spTree>
    <p:extLst>
      <p:ext uri="{BB962C8B-B14F-4D97-AF65-F5344CB8AC3E}">
        <p14:creationId xmlns:p14="http://schemas.microsoft.com/office/powerpoint/2010/main" val="1270353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1413-1EA3-05EF-3AC6-055F3FEF8620}"/>
              </a:ext>
            </a:extLst>
          </p:cNvPr>
          <p:cNvSpPr>
            <a:spLocks noGrp="1"/>
          </p:cNvSpPr>
          <p:nvPr>
            <p:ph type="title"/>
          </p:nvPr>
        </p:nvSpPr>
        <p:spPr/>
        <p:txBody>
          <a:bodyPr/>
          <a:lstStyle/>
          <a:p>
            <a:r>
              <a:rPr lang="en-US" dirty="0"/>
              <a:t>CSF Leak after tumor Excision</a:t>
            </a:r>
          </a:p>
        </p:txBody>
      </p:sp>
      <p:sp>
        <p:nvSpPr>
          <p:cNvPr id="3" name="Content Placeholder 2">
            <a:extLst>
              <a:ext uri="{FF2B5EF4-FFF2-40B4-BE49-F238E27FC236}">
                <a16:creationId xmlns:a16="http://schemas.microsoft.com/office/drawing/2014/main" id="{541668C7-0E88-76B4-2344-F531B5048D86}"/>
              </a:ext>
            </a:extLst>
          </p:cNvPr>
          <p:cNvSpPr>
            <a:spLocks noGrp="1"/>
          </p:cNvSpPr>
          <p:nvPr>
            <p:ph sz="half" idx="1"/>
          </p:nvPr>
        </p:nvSpPr>
        <p:spPr/>
        <p:txBody>
          <a:bodyPr/>
          <a:lstStyle/>
          <a:p>
            <a:r>
              <a:rPr lang="en-US" dirty="0"/>
              <a:t>Obtaining appropriate studies for evaluation in a timely fashion</a:t>
            </a:r>
          </a:p>
          <a:p>
            <a:r>
              <a:rPr lang="en-US" dirty="0"/>
              <a:t>ID engagement</a:t>
            </a:r>
          </a:p>
        </p:txBody>
      </p:sp>
      <p:sp>
        <p:nvSpPr>
          <p:cNvPr id="4" name="Content Placeholder 3">
            <a:extLst>
              <a:ext uri="{FF2B5EF4-FFF2-40B4-BE49-F238E27FC236}">
                <a16:creationId xmlns:a16="http://schemas.microsoft.com/office/drawing/2014/main" id="{C6EC94DF-1E3E-CB20-550E-AF4113C0AAB9}"/>
              </a:ext>
            </a:extLst>
          </p:cNvPr>
          <p:cNvSpPr>
            <a:spLocks noGrp="1"/>
          </p:cNvSpPr>
          <p:nvPr>
            <p:ph sz="half" idx="2"/>
          </p:nvPr>
        </p:nvSpPr>
        <p:spPr>
          <a:xfrm>
            <a:off x="6338315" y="2685554"/>
            <a:ext cx="4270247" cy="3101982"/>
          </a:xfrm>
        </p:spPr>
        <p:txBody>
          <a:bodyPr/>
          <a:lstStyle/>
          <a:p>
            <a:r>
              <a:rPr lang="en-US" dirty="0"/>
              <a:t>Delay in transfer?</a:t>
            </a:r>
          </a:p>
          <a:p>
            <a:r>
              <a:rPr lang="en-US" dirty="0"/>
              <a:t>Sedation for sutures? </a:t>
            </a:r>
          </a:p>
          <a:p>
            <a:r>
              <a:rPr lang="en-US" dirty="0"/>
              <a:t>Neurosurgery involvement?</a:t>
            </a:r>
          </a:p>
        </p:txBody>
      </p:sp>
      <p:sp>
        <p:nvSpPr>
          <p:cNvPr id="7" name="Text Placeholder 1">
            <a:extLst>
              <a:ext uri="{FF2B5EF4-FFF2-40B4-BE49-F238E27FC236}">
                <a16:creationId xmlns:a16="http://schemas.microsoft.com/office/drawing/2014/main" id="{0B6DCAE4-272E-985C-AF16-D2420D54B999}"/>
              </a:ext>
            </a:extLst>
          </p:cNvPr>
          <p:cNvSpPr txBox="1">
            <a:spLocks/>
          </p:cNvSpPr>
          <p:nvPr/>
        </p:nvSpPr>
        <p:spPr>
          <a:xfrm>
            <a:off x="1097280" y="2286000"/>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dirty="0">
                <a:latin typeface="+mj-lt"/>
              </a:rPr>
              <a:t>WHAT WENT WELL?</a:t>
            </a:r>
          </a:p>
        </p:txBody>
      </p:sp>
      <p:sp>
        <p:nvSpPr>
          <p:cNvPr id="8" name="Text Placeholder 4">
            <a:extLst>
              <a:ext uri="{FF2B5EF4-FFF2-40B4-BE49-F238E27FC236}">
                <a16:creationId xmlns:a16="http://schemas.microsoft.com/office/drawing/2014/main" id="{545747FB-768A-BE24-7449-ECCA93330345}"/>
              </a:ext>
            </a:extLst>
          </p:cNvPr>
          <p:cNvSpPr txBox="1">
            <a:spLocks/>
          </p:cNvSpPr>
          <p:nvPr/>
        </p:nvSpPr>
        <p:spPr>
          <a:xfrm>
            <a:off x="5690616" y="2285999"/>
            <a:ext cx="4270248" cy="704087"/>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dirty="0"/>
              <a:t>WHAT COULD BE BETTER?</a:t>
            </a:r>
          </a:p>
        </p:txBody>
      </p:sp>
    </p:spTree>
    <p:extLst>
      <p:ext uri="{BB962C8B-B14F-4D97-AF65-F5344CB8AC3E}">
        <p14:creationId xmlns:p14="http://schemas.microsoft.com/office/powerpoint/2010/main" val="118226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9AC3-E5A9-4419-1FD8-2237CE9CD71C}"/>
              </a:ext>
            </a:extLst>
          </p:cNvPr>
          <p:cNvSpPr>
            <a:spLocks noGrp="1"/>
          </p:cNvSpPr>
          <p:nvPr>
            <p:ph type="title"/>
          </p:nvPr>
        </p:nvSpPr>
        <p:spPr/>
        <p:txBody>
          <a:bodyPr/>
          <a:lstStyle/>
          <a:p>
            <a:r>
              <a:rPr lang="en-US" dirty="0"/>
              <a:t>CODE BERT</a:t>
            </a:r>
          </a:p>
        </p:txBody>
      </p:sp>
      <p:sp>
        <p:nvSpPr>
          <p:cNvPr id="3" name="Content Placeholder 2">
            <a:extLst>
              <a:ext uri="{FF2B5EF4-FFF2-40B4-BE49-F238E27FC236}">
                <a16:creationId xmlns:a16="http://schemas.microsoft.com/office/drawing/2014/main" id="{B21F88C6-57B9-50DE-8AE3-F7C10F5A0E99}"/>
              </a:ext>
            </a:extLst>
          </p:cNvPr>
          <p:cNvSpPr>
            <a:spLocks noGrp="1"/>
          </p:cNvSpPr>
          <p:nvPr>
            <p:ph idx="1"/>
          </p:nvPr>
        </p:nvSpPr>
        <p:spPr/>
        <p:txBody>
          <a:bodyPr>
            <a:normAutofit/>
          </a:bodyPr>
          <a:lstStyle/>
          <a:p>
            <a:r>
              <a:rPr lang="en-US" dirty="0"/>
              <a:t>16 years 8 </a:t>
            </a:r>
            <a:r>
              <a:rPr lang="en-US" dirty="0" err="1"/>
              <a:t>mos</a:t>
            </a:r>
            <a:r>
              <a:rPr lang="en-US" dirty="0"/>
              <a:t> old male at Hospital Day with </a:t>
            </a:r>
            <a:r>
              <a:rPr lang="en-US" dirty="0" err="1"/>
              <a:t>hx</a:t>
            </a:r>
            <a:r>
              <a:rPr lang="en-US" dirty="0"/>
              <a:t> of 2 months of psychosis admitted with altered mental status secondary to autoimmune encephalitis vs primary psychiatric disorder. </a:t>
            </a:r>
          </a:p>
          <a:p>
            <a:r>
              <a:rPr lang="en-US" dirty="0"/>
              <a:t>Code BERT on 6/22, 6/30, 7/1 – requiring chemical and mechanical restraints</a:t>
            </a:r>
          </a:p>
          <a:p>
            <a:r>
              <a:rPr lang="en-US" dirty="0"/>
              <a:t>Injury to several staff members during attempts to deescalate patient</a:t>
            </a:r>
          </a:p>
        </p:txBody>
      </p:sp>
    </p:spTree>
    <p:extLst>
      <p:ext uri="{BB962C8B-B14F-4D97-AF65-F5344CB8AC3E}">
        <p14:creationId xmlns:p14="http://schemas.microsoft.com/office/powerpoint/2010/main" val="1593060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C627-355D-5EE6-BE34-7A7037BB2125}"/>
              </a:ext>
            </a:extLst>
          </p:cNvPr>
          <p:cNvSpPr>
            <a:spLocks noGrp="1"/>
          </p:cNvSpPr>
          <p:nvPr>
            <p:ph type="title"/>
          </p:nvPr>
        </p:nvSpPr>
        <p:spPr/>
        <p:txBody>
          <a:bodyPr/>
          <a:lstStyle/>
          <a:p>
            <a:r>
              <a:rPr lang="en-US" dirty="0"/>
              <a:t>Code </a:t>
            </a:r>
            <a:r>
              <a:rPr lang="en-US" dirty="0" err="1"/>
              <a:t>bert</a:t>
            </a:r>
            <a:endParaRPr lang="en-US" dirty="0"/>
          </a:p>
        </p:txBody>
      </p:sp>
      <p:sp>
        <p:nvSpPr>
          <p:cNvPr id="3" name="Content Placeholder 2">
            <a:extLst>
              <a:ext uri="{FF2B5EF4-FFF2-40B4-BE49-F238E27FC236}">
                <a16:creationId xmlns:a16="http://schemas.microsoft.com/office/drawing/2014/main" id="{92DB265E-0415-A915-2B3F-95E56E23B3DC}"/>
              </a:ext>
            </a:extLst>
          </p:cNvPr>
          <p:cNvSpPr>
            <a:spLocks noGrp="1"/>
          </p:cNvSpPr>
          <p:nvPr>
            <p:ph sz="half" idx="1"/>
          </p:nvPr>
        </p:nvSpPr>
        <p:spPr>
          <a:xfrm>
            <a:off x="1583436" y="2791326"/>
            <a:ext cx="4271771" cy="3101982"/>
          </a:xfrm>
        </p:spPr>
        <p:txBody>
          <a:bodyPr/>
          <a:lstStyle/>
          <a:p>
            <a:r>
              <a:rPr lang="en-US" dirty="0"/>
              <a:t>Triggering Code BERT for security assistance </a:t>
            </a:r>
          </a:p>
          <a:p>
            <a:r>
              <a:rPr lang="en-US" dirty="0"/>
              <a:t>Duress badge use by nurses</a:t>
            </a:r>
          </a:p>
          <a:p>
            <a:endParaRPr lang="en-US" dirty="0"/>
          </a:p>
        </p:txBody>
      </p:sp>
      <p:sp>
        <p:nvSpPr>
          <p:cNvPr id="4" name="Content Placeholder 3">
            <a:extLst>
              <a:ext uri="{FF2B5EF4-FFF2-40B4-BE49-F238E27FC236}">
                <a16:creationId xmlns:a16="http://schemas.microsoft.com/office/drawing/2014/main" id="{648655C5-6ECE-FB16-E556-C76E497CFEF3}"/>
              </a:ext>
            </a:extLst>
          </p:cNvPr>
          <p:cNvSpPr>
            <a:spLocks noGrp="1"/>
          </p:cNvSpPr>
          <p:nvPr>
            <p:ph sz="half" idx="2"/>
          </p:nvPr>
        </p:nvSpPr>
        <p:spPr>
          <a:xfrm>
            <a:off x="6336795" y="2800099"/>
            <a:ext cx="4270247" cy="3101982"/>
          </a:xfrm>
        </p:spPr>
        <p:txBody>
          <a:bodyPr/>
          <a:lstStyle/>
          <a:p>
            <a:r>
              <a:rPr lang="en-US" dirty="0"/>
              <a:t>Restraint education and training on appropriate positioning and size </a:t>
            </a:r>
          </a:p>
          <a:p>
            <a:r>
              <a:rPr lang="en-US" dirty="0"/>
              <a:t>Consider Earlier transfer of patient to facility with psychiatry services ?</a:t>
            </a:r>
          </a:p>
        </p:txBody>
      </p:sp>
      <p:sp>
        <p:nvSpPr>
          <p:cNvPr id="5" name="Text Placeholder 1">
            <a:extLst>
              <a:ext uri="{FF2B5EF4-FFF2-40B4-BE49-F238E27FC236}">
                <a16:creationId xmlns:a16="http://schemas.microsoft.com/office/drawing/2014/main" id="{2022CCB9-2DDF-4564-E48D-3687A69ADEFC}"/>
              </a:ext>
            </a:extLst>
          </p:cNvPr>
          <p:cNvSpPr txBox="1">
            <a:spLocks/>
          </p:cNvSpPr>
          <p:nvPr/>
        </p:nvSpPr>
        <p:spPr>
          <a:xfrm>
            <a:off x="1583436" y="2316770"/>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000" dirty="0">
                <a:solidFill>
                  <a:schemeClr val="tx2"/>
                </a:solidFill>
                <a:latin typeface="+mj-lt"/>
              </a:rPr>
              <a:t>WHAT WENT WELL?</a:t>
            </a:r>
          </a:p>
        </p:txBody>
      </p:sp>
      <p:sp>
        <p:nvSpPr>
          <p:cNvPr id="6" name="Text Placeholder 1">
            <a:extLst>
              <a:ext uri="{FF2B5EF4-FFF2-40B4-BE49-F238E27FC236}">
                <a16:creationId xmlns:a16="http://schemas.microsoft.com/office/drawing/2014/main" id="{DBA2BBA5-763C-91D6-159F-8A3D07BFEE82}"/>
              </a:ext>
            </a:extLst>
          </p:cNvPr>
          <p:cNvSpPr txBox="1">
            <a:spLocks/>
          </p:cNvSpPr>
          <p:nvPr/>
        </p:nvSpPr>
        <p:spPr>
          <a:xfrm>
            <a:off x="6818382" y="2316769"/>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000" dirty="0">
                <a:solidFill>
                  <a:schemeClr val="tx2"/>
                </a:solidFill>
              </a:rPr>
              <a:t>WHAT COULD BE BETTER?</a:t>
            </a:r>
          </a:p>
        </p:txBody>
      </p:sp>
    </p:spTree>
    <p:extLst>
      <p:ext uri="{BB962C8B-B14F-4D97-AF65-F5344CB8AC3E}">
        <p14:creationId xmlns:p14="http://schemas.microsoft.com/office/powerpoint/2010/main" val="2732134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B9627-C8E8-4D9B-C840-453AF91F0FBA}"/>
              </a:ext>
            </a:extLst>
          </p:cNvPr>
          <p:cNvSpPr>
            <a:spLocks noGrp="1"/>
          </p:cNvSpPr>
          <p:nvPr>
            <p:ph type="title"/>
          </p:nvPr>
        </p:nvSpPr>
        <p:spPr/>
        <p:txBody>
          <a:bodyPr/>
          <a:lstStyle/>
          <a:p>
            <a:r>
              <a:rPr lang="en-US" dirty="0"/>
              <a:t>Baker act with trespass</a:t>
            </a:r>
          </a:p>
        </p:txBody>
      </p:sp>
      <p:sp>
        <p:nvSpPr>
          <p:cNvPr id="3" name="Content Placeholder 2">
            <a:extLst>
              <a:ext uri="{FF2B5EF4-FFF2-40B4-BE49-F238E27FC236}">
                <a16:creationId xmlns:a16="http://schemas.microsoft.com/office/drawing/2014/main" id="{C757C7AD-37A8-F2C7-14D6-5505358E4C0B}"/>
              </a:ext>
            </a:extLst>
          </p:cNvPr>
          <p:cNvSpPr>
            <a:spLocks noGrp="1"/>
          </p:cNvSpPr>
          <p:nvPr>
            <p:ph idx="1"/>
          </p:nvPr>
        </p:nvSpPr>
        <p:spPr/>
        <p:txBody>
          <a:bodyPr>
            <a:normAutofit/>
          </a:bodyPr>
          <a:lstStyle/>
          <a:p>
            <a:r>
              <a:rPr lang="en-US" dirty="0"/>
              <a:t>16 year old male with past medical history of ADHD that presents to outside hospital due to seizure like activity and diphenhydramine overdose of unclear intent</a:t>
            </a:r>
          </a:p>
          <a:p>
            <a:r>
              <a:rPr lang="en-US" dirty="0"/>
              <a:t>Patient admitted to neurologist about intent to self harm and overdose – however denied these concerns to PICU and psychologist </a:t>
            </a:r>
          </a:p>
          <a:p>
            <a:r>
              <a:rPr lang="en-US" dirty="0"/>
              <a:t>Baker act deemed to be essential per neurologist report and documentation , however neurologist did not sign Baker act following day</a:t>
            </a:r>
          </a:p>
        </p:txBody>
      </p:sp>
    </p:spTree>
    <p:extLst>
      <p:ext uri="{BB962C8B-B14F-4D97-AF65-F5344CB8AC3E}">
        <p14:creationId xmlns:p14="http://schemas.microsoft.com/office/powerpoint/2010/main" val="167990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2B5FD8-4F79-AB5A-CAB3-3F3084CCC3AC}"/>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27BA2E94-9709-6512-7C38-E91BEDBA0029}"/>
              </a:ext>
            </a:extLst>
          </p:cNvPr>
          <p:cNvSpPr>
            <a:spLocks noGrp="1"/>
          </p:cNvSpPr>
          <p:nvPr>
            <p:ph sz="half" idx="2"/>
          </p:nvPr>
        </p:nvSpPr>
        <p:spPr/>
        <p:txBody>
          <a:bodyPr/>
          <a:lstStyle/>
          <a:p>
            <a:pPr marL="0" indent="0">
              <a:buNone/>
            </a:pPr>
            <a:r>
              <a:rPr lang="en-US" dirty="0"/>
              <a:t>Collaboration with risk management on steps to initiate Baker act</a:t>
            </a:r>
          </a:p>
        </p:txBody>
      </p:sp>
      <p:sp>
        <p:nvSpPr>
          <p:cNvPr id="4" name="Content Placeholder 3">
            <a:extLst>
              <a:ext uri="{FF2B5EF4-FFF2-40B4-BE49-F238E27FC236}">
                <a16:creationId xmlns:a16="http://schemas.microsoft.com/office/drawing/2014/main" id="{E4381756-D66C-9978-F3B2-464EF6895C15}"/>
              </a:ext>
            </a:extLst>
          </p:cNvPr>
          <p:cNvSpPr>
            <a:spLocks noGrp="1"/>
          </p:cNvSpPr>
          <p:nvPr>
            <p:ph sz="quarter" idx="4"/>
          </p:nvPr>
        </p:nvSpPr>
        <p:spPr/>
        <p:txBody>
          <a:bodyPr/>
          <a:lstStyle/>
          <a:p>
            <a:r>
              <a:rPr lang="en-US" dirty="0"/>
              <a:t>Neurology team collaboration </a:t>
            </a:r>
          </a:p>
          <a:p>
            <a:r>
              <a:rPr lang="en-US" dirty="0"/>
              <a:t>Risk management follow up with neurologist for not following Baker act process ?</a:t>
            </a:r>
          </a:p>
        </p:txBody>
      </p:sp>
      <p:sp>
        <p:nvSpPr>
          <p:cNvPr id="5" name="Text Placeholder 4">
            <a:extLst>
              <a:ext uri="{FF2B5EF4-FFF2-40B4-BE49-F238E27FC236}">
                <a16:creationId xmlns:a16="http://schemas.microsoft.com/office/drawing/2014/main" id="{AC1A1033-0A9E-1DF7-2EFD-588B3F6CF017}"/>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A3B91BB2-2B36-A11B-5C40-2AD9839E23A1}"/>
              </a:ext>
            </a:extLst>
          </p:cNvPr>
          <p:cNvSpPr>
            <a:spLocks noGrp="1"/>
          </p:cNvSpPr>
          <p:nvPr>
            <p:ph type="title"/>
          </p:nvPr>
        </p:nvSpPr>
        <p:spPr/>
        <p:txBody>
          <a:bodyPr/>
          <a:lstStyle/>
          <a:p>
            <a:r>
              <a:rPr lang="en-US" dirty="0"/>
              <a:t>Baker act with trespass</a:t>
            </a:r>
          </a:p>
        </p:txBody>
      </p:sp>
    </p:spTree>
    <p:extLst>
      <p:ext uri="{BB962C8B-B14F-4D97-AF65-F5344CB8AC3E}">
        <p14:creationId xmlns:p14="http://schemas.microsoft.com/office/powerpoint/2010/main" val="203077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D31E7-6AD3-7372-D9A3-1A2DA18D81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2848A39-ED46-5DC6-F207-A27EDF5BCEEB}"/>
              </a:ext>
            </a:extLst>
          </p:cNvPr>
          <p:cNvSpPr>
            <a:spLocks noGrp="1"/>
          </p:cNvSpPr>
          <p:nvPr>
            <p:ph type="title"/>
          </p:nvPr>
        </p:nvSpPr>
        <p:spPr/>
        <p:txBody>
          <a:bodyPr/>
          <a:lstStyle/>
          <a:p>
            <a:r>
              <a:rPr lang="en-US" dirty="0"/>
              <a:t>Plex catheter fracture</a:t>
            </a:r>
          </a:p>
        </p:txBody>
      </p:sp>
      <p:sp>
        <p:nvSpPr>
          <p:cNvPr id="6" name="Content Placeholder 5">
            <a:extLst>
              <a:ext uri="{FF2B5EF4-FFF2-40B4-BE49-F238E27FC236}">
                <a16:creationId xmlns:a16="http://schemas.microsoft.com/office/drawing/2014/main" id="{31B50F55-99F1-F4D8-00BC-F0CDEFA68861}"/>
              </a:ext>
            </a:extLst>
          </p:cNvPr>
          <p:cNvSpPr>
            <a:spLocks noGrp="1"/>
          </p:cNvSpPr>
          <p:nvPr>
            <p:ph idx="1"/>
          </p:nvPr>
        </p:nvSpPr>
        <p:spPr/>
        <p:txBody>
          <a:bodyPr/>
          <a:lstStyle/>
          <a:p>
            <a:r>
              <a:rPr lang="en-US" dirty="0"/>
              <a:t>16yM with no major history presenting with acute AMS (hallucinations, agitation, echolalia) with psychosis x 2 days, admitted 6/19</a:t>
            </a:r>
          </a:p>
          <a:p>
            <a:r>
              <a:rPr lang="en-US" dirty="0"/>
              <a:t>Underwent work-up for autoimmune encephalitis including CT/MRI of brain, lumbar puncture and serum evaluation</a:t>
            </a:r>
          </a:p>
          <a:p>
            <a:r>
              <a:rPr lang="en-US" dirty="0"/>
              <a:t>Had seizure and significant dysautonomia with bradycardia, hypertension</a:t>
            </a:r>
          </a:p>
          <a:p>
            <a:r>
              <a:rPr lang="en-US" dirty="0"/>
              <a:t>Received IVIG, high dose steroids with waxing and waning mental status</a:t>
            </a:r>
          </a:p>
          <a:p>
            <a:r>
              <a:rPr lang="en-US" dirty="0"/>
              <a:t>Ultimately with persistent encephalopathy, was intubated on 6/22</a:t>
            </a:r>
          </a:p>
          <a:p>
            <a:pPr lvl="1"/>
            <a:r>
              <a:rPr lang="en-US" dirty="0"/>
              <a:t>PLEX catheter placed and secured in R IJ to begin plasmapheresis</a:t>
            </a:r>
          </a:p>
          <a:p>
            <a:pPr marL="228600" lvl="1" indent="0">
              <a:buNone/>
            </a:pPr>
            <a:endParaRPr lang="en-US" dirty="0"/>
          </a:p>
          <a:p>
            <a:endParaRPr lang="en-US" dirty="0"/>
          </a:p>
        </p:txBody>
      </p:sp>
    </p:spTree>
    <p:extLst>
      <p:ext uri="{BB962C8B-B14F-4D97-AF65-F5344CB8AC3E}">
        <p14:creationId xmlns:p14="http://schemas.microsoft.com/office/powerpoint/2010/main" val="3860457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4E23F-0E71-E8E7-17E2-FA820C81F44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61A9A4-5DBE-5D10-C183-BE9DF5B95838}"/>
              </a:ext>
            </a:extLst>
          </p:cNvPr>
          <p:cNvSpPr>
            <a:spLocks noGrp="1"/>
          </p:cNvSpPr>
          <p:nvPr>
            <p:ph type="title"/>
          </p:nvPr>
        </p:nvSpPr>
        <p:spPr/>
        <p:txBody>
          <a:bodyPr/>
          <a:lstStyle/>
          <a:p>
            <a:r>
              <a:rPr lang="en-US" dirty="0"/>
              <a:t>Plex catheter fracture</a:t>
            </a:r>
          </a:p>
        </p:txBody>
      </p:sp>
      <p:sp>
        <p:nvSpPr>
          <p:cNvPr id="6" name="Content Placeholder 5">
            <a:extLst>
              <a:ext uri="{FF2B5EF4-FFF2-40B4-BE49-F238E27FC236}">
                <a16:creationId xmlns:a16="http://schemas.microsoft.com/office/drawing/2014/main" id="{F8AA8FC3-9E78-C657-5A7B-1002BB098294}"/>
              </a:ext>
            </a:extLst>
          </p:cNvPr>
          <p:cNvSpPr>
            <a:spLocks noGrp="1"/>
          </p:cNvSpPr>
          <p:nvPr>
            <p:ph idx="1"/>
          </p:nvPr>
        </p:nvSpPr>
        <p:spPr/>
        <p:txBody>
          <a:bodyPr>
            <a:normAutofit fontScale="92500"/>
          </a:bodyPr>
          <a:lstStyle/>
          <a:p>
            <a:pPr marL="228600" lvl="1" indent="0">
              <a:buNone/>
            </a:pPr>
            <a:r>
              <a:rPr lang="en-US" dirty="0"/>
              <a:t>Plan for 5 treatments, every other day; initiated on 6/22; tolerated well</a:t>
            </a:r>
          </a:p>
          <a:p>
            <a:pPr marL="228600" lvl="1" indent="0">
              <a:buNone/>
            </a:pPr>
            <a:r>
              <a:rPr lang="en-US" dirty="0"/>
              <a:t>Improved mental status, able to mouth around tube, follow commands; Extubated on 6/25 – remained in soft bilateral wrist restraints with ongoing confusion and pulling at lines, sitter at bedside</a:t>
            </a:r>
          </a:p>
          <a:p>
            <a:pPr marL="228600" lvl="1" indent="0">
              <a:buNone/>
            </a:pPr>
            <a:r>
              <a:rPr lang="en-US" dirty="0"/>
              <a:t>At ~8am on 6/28, staff assist called as patient pulled on and twisted CVL, tearing tubing of one lumen between clave and skin insertion, distal to dressing</a:t>
            </a:r>
          </a:p>
          <a:p>
            <a:pPr marL="228600" lvl="1" indent="0">
              <a:buNone/>
            </a:pPr>
            <a:r>
              <a:rPr lang="en-US" dirty="0"/>
              <a:t>Team to bedside, hemostat placed and patient sedated with lorazepam</a:t>
            </a:r>
          </a:p>
          <a:p>
            <a:pPr marL="228600" lvl="1" indent="0">
              <a:buNone/>
            </a:pPr>
            <a:r>
              <a:rPr lang="en-US" dirty="0"/>
              <a:t>Required propofol boluses, infusion to rewire CVL; dexmedetomidine to facilitate PLEX #4</a:t>
            </a:r>
          </a:p>
          <a:p>
            <a:pPr marL="228600" lvl="1" indent="0">
              <a:buNone/>
            </a:pPr>
            <a:r>
              <a:rPr lang="en-US" dirty="0"/>
              <a:t>Ultimately completed 5 treatments (dexmedetomidine and lorazepam required for 5</a:t>
            </a:r>
            <a:r>
              <a:rPr lang="en-US" baseline="30000" dirty="0"/>
              <a:t>th</a:t>
            </a:r>
            <a:r>
              <a:rPr lang="en-US" dirty="0"/>
              <a:t> treatment); intermittent dosing of lorazepam and Haldol for continued agitation and confusion</a:t>
            </a:r>
          </a:p>
          <a:p>
            <a:pPr marL="228600" lvl="1" indent="0">
              <a:buNone/>
            </a:pPr>
            <a:endParaRPr lang="en-US" dirty="0"/>
          </a:p>
          <a:p>
            <a:endParaRPr lang="en-US" dirty="0"/>
          </a:p>
        </p:txBody>
      </p:sp>
    </p:spTree>
    <p:extLst>
      <p:ext uri="{BB962C8B-B14F-4D97-AF65-F5344CB8AC3E}">
        <p14:creationId xmlns:p14="http://schemas.microsoft.com/office/powerpoint/2010/main" val="32251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29781" y="2708804"/>
            <a:ext cx="3698803" cy="1440394"/>
          </a:xfrm>
          <a:noFill/>
          <a:ln>
            <a:solidFill>
              <a:schemeClr val="tx1"/>
            </a:solidFill>
          </a:ln>
        </p:spPr>
        <p:txBody>
          <a:bodyPr>
            <a:normAutofit/>
          </a:bodyPr>
          <a:lstStyle/>
          <a:p>
            <a:r>
              <a:rPr lang="en-US" altLang="en-US" sz="5400">
                <a:solidFill>
                  <a:schemeClr val="tx1"/>
                </a:solidFill>
              </a:rPr>
              <a:t>CME</a:t>
            </a:r>
            <a:br>
              <a:rPr lang="en-US" altLang="en-US" sz="5400">
                <a:solidFill>
                  <a:schemeClr val="tx1"/>
                </a:solidFill>
              </a:rPr>
            </a:br>
            <a:r>
              <a:rPr lang="en-US" altLang="en-US" sz="2200">
                <a:solidFill>
                  <a:schemeClr val="tx1"/>
                </a:solidFill>
              </a:rPr>
              <a:t>Text 1(904)506-7609</a:t>
            </a:r>
            <a:endParaRPr lang="en-US" sz="5400">
              <a:solidFill>
                <a:schemeClr val="tx1"/>
              </a:solidFill>
            </a:endParaRPr>
          </a:p>
        </p:txBody>
      </p:sp>
      <p:sp>
        <p:nvSpPr>
          <p:cNvPr id="11" name="Rectangle 10">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049182" y="802638"/>
            <a:ext cx="5408696" cy="5252722"/>
          </a:xfrm>
        </p:spPr>
        <p:txBody>
          <a:bodyPr anchor="ctr">
            <a:normAutofit/>
          </a:bodyPr>
          <a:lstStyle/>
          <a:p>
            <a:r>
              <a:rPr lang="en-US" altLang="en-US" sz="2000" dirty="0">
                <a:solidFill>
                  <a:schemeClr val="bg1"/>
                </a:solidFill>
              </a:rPr>
              <a:t>Successful completion of this CME activity, which includes participation in the activity, with individual assessments of the participant and feedback to the participant, enables the participant to earn 1.0 MOC Part 2 points in the American Board of Pediatrics (ABP) Maintenance of Certification (MOC) program. It is the CME activity provider's responsibility) to submit participant completion information to ACCME for the purpose of granting ABP MOC credit.</a:t>
            </a:r>
          </a:p>
          <a:p>
            <a:pPr marL="685800" lvl="3" indent="0">
              <a:buNone/>
            </a:pPr>
            <a:endParaRPr lang="en-US" altLang="en-US" sz="4000" b="1" dirty="0">
              <a:solidFill>
                <a:srgbClr val="2F2F2F"/>
              </a:solidFill>
              <a:highlight>
                <a:srgbClr val="FFFF00"/>
              </a:highlight>
              <a:latin typeface="Montserrat"/>
            </a:endParaRPr>
          </a:p>
          <a:p>
            <a:endParaRPr lang="en-US" dirty="0">
              <a:solidFill>
                <a:schemeClr val="bg1"/>
              </a:solidFill>
            </a:endParaRPr>
          </a:p>
        </p:txBody>
      </p:sp>
      <p:sp>
        <p:nvSpPr>
          <p:cNvPr id="2" name="TextBox 1">
            <a:extLst>
              <a:ext uri="{FF2B5EF4-FFF2-40B4-BE49-F238E27FC236}">
                <a16:creationId xmlns:a16="http://schemas.microsoft.com/office/drawing/2014/main" id="{C1BB6E97-C905-5161-9042-D9BF5BC0E068}"/>
              </a:ext>
            </a:extLst>
          </p:cNvPr>
          <p:cNvSpPr txBox="1"/>
          <p:nvPr/>
        </p:nvSpPr>
        <p:spPr>
          <a:xfrm>
            <a:off x="1423196" y="4624551"/>
            <a:ext cx="2511972" cy="861774"/>
          </a:xfrm>
          <a:prstGeom prst="rect">
            <a:avLst/>
          </a:prstGeom>
          <a:noFill/>
        </p:spPr>
        <p:txBody>
          <a:bodyPr wrap="square" rtlCol="0">
            <a:spAutoFit/>
          </a:bodyPr>
          <a:lstStyle/>
          <a:p>
            <a:pPr algn="ctr"/>
            <a:r>
              <a:rPr lang="en-US" dirty="0"/>
              <a:t>Today’s code: </a:t>
            </a:r>
          </a:p>
          <a:p>
            <a:pPr algn="ctr"/>
            <a:r>
              <a:rPr lang="en-US" sz="3200" dirty="0">
                <a:solidFill>
                  <a:schemeClr val="bg1"/>
                </a:solidFill>
                <a:highlight>
                  <a:srgbClr val="FFFF00"/>
                </a:highlight>
              </a:rPr>
              <a:t>SUPTUT</a:t>
            </a:r>
          </a:p>
        </p:txBody>
      </p:sp>
    </p:spTree>
    <p:extLst>
      <p:ext uri="{BB962C8B-B14F-4D97-AF65-F5344CB8AC3E}">
        <p14:creationId xmlns:p14="http://schemas.microsoft.com/office/powerpoint/2010/main" val="2171971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4E252-AB23-CAC3-1A4B-F164792627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825933-988A-3BB4-1850-0FEAC0A07555}"/>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CC426ECE-01D4-6890-2CBF-D1C5F3849878}"/>
              </a:ext>
            </a:extLst>
          </p:cNvPr>
          <p:cNvSpPr>
            <a:spLocks noGrp="1"/>
          </p:cNvSpPr>
          <p:nvPr>
            <p:ph sz="half" idx="2"/>
          </p:nvPr>
        </p:nvSpPr>
        <p:spPr/>
        <p:txBody>
          <a:bodyPr/>
          <a:lstStyle/>
          <a:p>
            <a:r>
              <a:rPr lang="en-US" dirty="0"/>
              <a:t>Quick action to secure catheter and sedate patient after issue identified</a:t>
            </a:r>
          </a:p>
          <a:p>
            <a:r>
              <a:rPr lang="en-US" dirty="0"/>
              <a:t>Replacement of line under sedation</a:t>
            </a:r>
          </a:p>
          <a:p>
            <a:r>
              <a:rPr lang="en-US" dirty="0"/>
              <a:t>Maintained line without additional issues thereafter</a:t>
            </a:r>
          </a:p>
        </p:txBody>
      </p:sp>
      <p:sp>
        <p:nvSpPr>
          <p:cNvPr id="4" name="Content Placeholder 3">
            <a:extLst>
              <a:ext uri="{FF2B5EF4-FFF2-40B4-BE49-F238E27FC236}">
                <a16:creationId xmlns:a16="http://schemas.microsoft.com/office/drawing/2014/main" id="{081E8666-D8C2-83CD-7EC0-1E5375230520}"/>
              </a:ext>
            </a:extLst>
          </p:cNvPr>
          <p:cNvSpPr>
            <a:spLocks noGrp="1"/>
          </p:cNvSpPr>
          <p:nvPr>
            <p:ph sz="quarter" idx="4"/>
          </p:nvPr>
        </p:nvSpPr>
        <p:spPr/>
        <p:txBody>
          <a:bodyPr/>
          <a:lstStyle/>
          <a:p>
            <a:r>
              <a:rPr lang="en-US" dirty="0"/>
              <a:t>Restraint functionality? </a:t>
            </a:r>
          </a:p>
          <a:p>
            <a:r>
              <a:rPr lang="en-US" dirty="0"/>
              <a:t>Sitter/dialysis team intervention?</a:t>
            </a:r>
          </a:p>
        </p:txBody>
      </p:sp>
      <p:sp>
        <p:nvSpPr>
          <p:cNvPr id="5" name="Text Placeholder 4">
            <a:extLst>
              <a:ext uri="{FF2B5EF4-FFF2-40B4-BE49-F238E27FC236}">
                <a16:creationId xmlns:a16="http://schemas.microsoft.com/office/drawing/2014/main" id="{DD733B5D-0586-28C3-82F6-B594D439CFC1}"/>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F7EFB036-E895-31F7-B089-4C8096AF216C}"/>
              </a:ext>
            </a:extLst>
          </p:cNvPr>
          <p:cNvSpPr>
            <a:spLocks noGrp="1"/>
          </p:cNvSpPr>
          <p:nvPr>
            <p:ph type="title"/>
          </p:nvPr>
        </p:nvSpPr>
        <p:spPr/>
        <p:txBody>
          <a:bodyPr/>
          <a:lstStyle/>
          <a:p>
            <a:r>
              <a:rPr lang="en-US" dirty="0"/>
              <a:t>Plex catheter fracture</a:t>
            </a:r>
          </a:p>
        </p:txBody>
      </p:sp>
    </p:spTree>
    <p:extLst>
      <p:ext uri="{BB962C8B-B14F-4D97-AF65-F5344CB8AC3E}">
        <p14:creationId xmlns:p14="http://schemas.microsoft.com/office/powerpoint/2010/main" val="708670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D711D-5427-2CD4-F27D-CF81DE7CC8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8CD292-F67A-85D1-6383-6D8CC9C617B4}"/>
              </a:ext>
            </a:extLst>
          </p:cNvPr>
          <p:cNvSpPr>
            <a:spLocks noGrp="1"/>
          </p:cNvSpPr>
          <p:nvPr>
            <p:ph type="title"/>
          </p:nvPr>
        </p:nvSpPr>
        <p:spPr/>
        <p:txBody>
          <a:bodyPr>
            <a:normAutofit fontScale="90000"/>
          </a:bodyPr>
          <a:lstStyle/>
          <a:p>
            <a:r>
              <a:rPr lang="en-US" dirty="0"/>
              <a:t>Robotic Chole/Intraperitoneal Hemorrhage with Hemorrhagic Shock</a:t>
            </a:r>
          </a:p>
        </p:txBody>
      </p:sp>
      <p:sp>
        <p:nvSpPr>
          <p:cNvPr id="6" name="Content Placeholder 5">
            <a:extLst>
              <a:ext uri="{FF2B5EF4-FFF2-40B4-BE49-F238E27FC236}">
                <a16:creationId xmlns:a16="http://schemas.microsoft.com/office/drawing/2014/main" id="{28F39DAF-FD61-E408-EF83-DDD80535D4A6}"/>
              </a:ext>
            </a:extLst>
          </p:cNvPr>
          <p:cNvSpPr>
            <a:spLocks noGrp="1"/>
          </p:cNvSpPr>
          <p:nvPr>
            <p:ph idx="1"/>
          </p:nvPr>
        </p:nvSpPr>
        <p:spPr/>
        <p:txBody>
          <a:bodyPr/>
          <a:lstStyle/>
          <a:p>
            <a:r>
              <a:rPr lang="en-US" dirty="0"/>
              <a:t> 17-year-old medically complex patient with VSD and RVOT obstruction, aortic coarctation, s/p multiple cardiac surgeries, most recent on 4/30, initially admitted on 6/19 for </a:t>
            </a:r>
            <a:r>
              <a:rPr lang="en-US" dirty="0" err="1"/>
              <a:t>choledocho</a:t>
            </a:r>
            <a:r>
              <a:rPr lang="en-US" dirty="0"/>
              <a:t>/acute pancreatitis, transferred to AdventHealth on 6/20 for ERCP, though not done, now transferred back to NCH PICU for cholecystectomy on 6/24. Following robotic chole, patient transferred to the floor. </a:t>
            </a:r>
          </a:p>
          <a:p>
            <a:endParaRPr lang="en-US" dirty="0"/>
          </a:p>
        </p:txBody>
      </p:sp>
    </p:spTree>
    <p:extLst>
      <p:ext uri="{BB962C8B-B14F-4D97-AF65-F5344CB8AC3E}">
        <p14:creationId xmlns:p14="http://schemas.microsoft.com/office/powerpoint/2010/main" val="3962998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7AD20-3889-6EDE-CEC0-445DD63F3E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ABA3A5-45C5-FF5B-8BDE-41EC8F1D1AD4}"/>
              </a:ext>
            </a:extLst>
          </p:cNvPr>
          <p:cNvSpPr>
            <a:spLocks noGrp="1"/>
          </p:cNvSpPr>
          <p:nvPr>
            <p:ph type="title"/>
          </p:nvPr>
        </p:nvSpPr>
        <p:spPr/>
        <p:txBody>
          <a:bodyPr>
            <a:normAutofit fontScale="90000"/>
          </a:bodyPr>
          <a:lstStyle/>
          <a:p>
            <a:r>
              <a:rPr lang="en-US" dirty="0"/>
              <a:t>Robotic Chole/Intraperitoneal Hemorrhage with Hemorrhagic Shock</a:t>
            </a:r>
          </a:p>
        </p:txBody>
      </p:sp>
      <p:sp>
        <p:nvSpPr>
          <p:cNvPr id="6" name="Content Placeholder 5">
            <a:extLst>
              <a:ext uri="{FF2B5EF4-FFF2-40B4-BE49-F238E27FC236}">
                <a16:creationId xmlns:a16="http://schemas.microsoft.com/office/drawing/2014/main" id="{83932157-2876-B065-84A6-53453667BBCF}"/>
              </a:ext>
            </a:extLst>
          </p:cNvPr>
          <p:cNvSpPr>
            <a:spLocks noGrp="1"/>
          </p:cNvSpPr>
          <p:nvPr>
            <p:ph idx="1"/>
          </p:nvPr>
        </p:nvSpPr>
        <p:spPr/>
        <p:txBody>
          <a:bodyPr>
            <a:normAutofit fontScale="92500" lnSpcReduction="10000"/>
          </a:bodyPr>
          <a:lstStyle/>
          <a:p>
            <a:r>
              <a:rPr lang="en-US" dirty="0"/>
              <a:t>Timeline:	</a:t>
            </a:r>
          </a:p>
          <a:p>
            <a:pPr lvl="1"/>
            <a:r>
              <a:rPr lang="en-US" dirty="0"/>
              <a:t>6/24: Uneventful robotic cholecystectomy. Transfer to floor on surgical team service</a:t>
            </a:r>
          </a:p>
          <a:p>
            <a:pPr lvl="1"/>
            <a:r>
              <a:rPr lang="en-US" dirty="0"/>
              <a:t>6/24 (3 hours post op): RRT called for hypotension, BP 70/30s. Pt pale, hypothermic, with blue lips. Found to be acidotic with a pH of 7.18 and a lactic acidosis of 2.99. Fluid resuscitation ongoing with improvement in lactic acidosis and metabolic acidosis (1.7 and 7.38, respectively). Hgb 10.5. Stable echo. and patient placed on HFNC. Pain control</a:t>
            </a:r>
          </a:p>
          <a:p>
            <a:pPr lvl="1"/>
            <a:r>
              <a:rPr lang="en-US" dirty="0"/>
              <a:t>6/25: Improvements in BP with some intermittent lows.  Asymptomatic without tachycardia.  Advancing diet. Discharge planning</a:t>
            </a:r>
          </a:p>
          <a:p>
            <a:pPr lvl="1"/>
            <a:r>
              <a:rPr lang="en-US" dirty="0"/>
              <a:t>6/25: Patient again hypotensive 60/40s with HR 140s  with rising lactate of 5 and pale on exam. Slight improvement with fluid resuscitation.  Hgb 5.8. ECHO with hyperdynamic LV with no RV dilation. Abdominal US with free fluid in the abdomen. Patient taken back to OR for emergent ex-lap and found to have arterial bleed of cystic plate. </a:t>
            </a:r>
          </a:p>
        </p:txBody>
      </p:sp>
    </p:spTree>
    <p:extLst>
      <p:ext uri="{BB962C8B-B14F-4D97-AF65-F5344CB8AC3E}">
        <p14:creationId xmlns:p14="http://schemas.microsoft.com/office/powerpoint/2010/main" val="2502998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6585-CAB2-3D3E-83F9-7415FEBBF5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26F6AE-6249-730C-4238-8A84DB0F936A}"/>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DA1C453C-E96B-BE87-CAD2-104FF39EC441}"/>
              </a:ext>
            </a:extLst>
          </p:cNvPr>
          <p:cNvSpPr>
            <a:spLocks noGrp="1"/>
          </p:cNvSpPr>
          <p:nvPr>
            <p:ph sz="half" idx="2"/>
          </p:nvPr>
        </p:nvSpPr>
        <p:spPr/>
        <p:txBody>
          <a:bodyPr/>
          <a:lstStyle/>
          <a:p>
            <a:r>
              <a:rPr lang="en-US" dirty="0"/>
              <a:t>RRT</a:t>
            </a:r>
          </a:p>
          <a:p>
            <a:endParaRPr lang="en-US" dirty="0"/>
          </a:p>
        </p:txBody>
      </p:sp>
      <p:sp>
        <p:nvSpPr>
          <p:cNvPr id="4" name="Content Placeholder 3">
            <a:extLst>
              <a:ext uri="{FF2B5EF4-FFF2-40B4-BE49-F238E27FC236}">
                <a16:creationId xmlns:a16="http://schemas.microsoft.com/office/drawing/2014/main" id="{FB8D2D64-38DD-CDAD-D54A-842CA21182E1}"/>
              </a:ext>
            </a:extLst>
          </p:cNvPr>
          <p:cNvSpPr>
            <a:spLocks noGrp="1"/>
          </p:cNvSpPr>
          <p:nvPr>
            <p:ph sz="quarter" idx="4"/>
          </p:nvPr>
        </p:nvSpPr>
        <p:spPr/>
        <p:txBody>
          <a:bodyPr/>
          <a:lstStyle/>
          <a:p>
            <a:r>
              <a:rPr lang="en-US" dirty="0"/>
              <a:t>Imaging on initial presentation of hypotension</a:t>
            </a:r>
          </a:p>
          <a:p>
            <a:r>
              <a:rPr lang="en-US" dirty="0"/>
              <a:t>Faster return to the OR</a:t>
            </a:r>
          </a:p>
        </p:txBody>
      </p:sp>
      <p:sp>
        <p:nvSpPr>
          <p:cNvPr id="5" name="Text Placeholder 4">
            <a:extLst>
              <a:ext uri="{FF2B5EF4-FFF2-40B4-BE49-F238E27FC236}">
                <a16:creationId xmlns:a16="http://schemas.microsoft.com/office/drawing/2014/main" id="{5D5C3980-94E0-254C-A718-D496520C0069}"/>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DDFEF6E8-08BD-F2B3-352C-1ED3D54F2799}"/>
              </a:ext>
            </a:extLst>
          </p:cNvPr>
          <p:cNvSpPr>
            <a:spLocks noGrp="1"/>
          </p:cNvSpPr>
          <p:nvPr>
            <p:ph type="title"/>
          </p:nvPr>
        </p:nvSpPr>
        <p:spPr>
          <a:xfrm>
            <a:off x="1988820" y="998983"/>
            <a:ext cx="7729728" cy="1188720"/>
          </a:xfrm>
        </p:spPr>
        <p:txBody>
          <a:bodyPr/>
          <a:lstStyle/>
          <a:p>
            <a:r>
              <a:rPr lang="en-US" dirty="0"/>
              <a:t>Robotic Chole/Intraperitoneal Hemorrhage</a:t>
            </a:r>
          </a:p>
        </p:txBody>
      </p:sp>
    </p:spTree>
    <p:extLst>
      <p:ext uri="{BB962C8B-B14F-4D97-AF65-F5344CB8AC3E}">
        <p14:creationId xmlns:p14="http://schemas.microsoft.com/office/powerpoint/2010/main" val="636327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D2397-06F6-0EA7-3E1A-E18483DF800F}"/>
              </a:ext>
            </a:extLst>
          </p:cNvPr>
          <p:cNvSpPr>
            <a:spLocks noGrp="1"/>
          </p:cNvSpPr>
          <p:nvPr>
            <p:ph type="title"/>
          </p:nvPr>
        </p:nvSpPr>
        <p:spPr/>
        <p:txBody>
          <a:bodyPr/>
          <a:lstStyle/>
          <a:p>
            <a:r>
              <a:rPr lang="en-US" dirty="0"/>
              <a:t>Alexander disease, comfort care</a:t>
            </a:r>
          </a:p>
        </p:txBody>
      </p:sp>
      <p:sp>
        <p:nvSpPr>
          <p:cNvPr id="3" name="Content Placeholder 2">
            <a:extLst>
              <a:ext uri="{FF2B5EF4-FFF2-40B4-BE49-F238E27FC236}">
                <a16:creationId xmlns:a16="http://schemas.microsoft.com/office/drawing/2014/main" id="{5F1BA13D-5224-978A-027C-189A16383AF3}"/>
              </a:ext>
            </a:extLst>
          </p:cNvPr>
          <p:cNvSpPr>
            <a:spLocks noGrp="1"/>
          </p:cNvSpPr>
          <p:nvPr>
            <p:ph idx="1"/>
          </p:nvPr>
        </p:nvSpPr>
        <p:spPr/>
        <p:txBody>
          <a:bodyPr/>
          <a:lstStyle/>
          <a:p>
            <a:r>
              <a:rPr lang="en-US" dirty="0"/>
              <a:t>15 </a:t>
            </a:r>
            <a:r>
              <a:rPr lang="en-US"/>
              <a:t>mo </a:t>
            </a:r>
            <a:r>
              <a:rPr lang="en-US" dirty="0"/>
              <a:t>old female chronic ongoing medical </a:t>
            </a:r>
            <a:r>
              <a:rPr lang="en-US" dirty="0" err="1"/>
              <a:t>hx</a:t>
            </a:r>
            <a:r>
              <a:rPr lang="en-US" dirty="0"/>
              <a:t> of Alexanders disease, epilepsy monoallelic mutation of GFAP gene, macrocephaly and mild persistent asthma , oropharyngeal dysphagia on NJ feeds,  with persistent stridor with severe work of breathing refractory to nebulized epinephrine and steroids with acute hypoxemic respiratory failure from severe extra thoracic airway obstruction likely from laryngotracheobronchitis vs airway </a:t>
            </a:r>
            <a:r>
              <a:rPr lang="en-US" dirty="0" err="1"/>
              <a:t>malacia</a:t>
            </a:r>
            <a:r>
              <a:rPr lang="en-US" dirty="0"/>
              <a:t> from baseline neuromuscular weakness. </a:t>
            </a:r>
          </a:p>
          <a:p>
            <a:endParaRPr lang="en-US" dirty="0"/>
          </a:p>
        </p:txBody>
      </p:sp>
    </p:spTree>
    <p:extLst>
      <p:ext uri="{BB962C8B-B14F-4D97-AF65-F5344CB8AC3E}">
        <p14:creationId xmlns:p14="http://schemas.microsoft.com/office/powerpoint/2010/main" val="2494630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5AA65EB-CEC0-7EDF-6DE5-CDE56230CA69}"/>
              </a:ext>
            </a:extLst>
          </p:cNvPr>
          <p:cNvSpPr>
            <a:spLocks noGrp="1"/>
          </p:cNvSpPr>
          <p:nvPr>
            <p:ph type="title"/>
          </p:nvPr>
        </p:nvSpPr>
        <p:spPr/>
        <p:txBody>
          <a:bodyPr/>
          <a:lstStyle/>
          <a:p>
            <a:r>
              <a:rPr lang="en-US" dirty="0"/>
              <a:t>Alexander disease, comfort care</a:t>
            </a:r>
          </a:p>
        </p:txBody>
      </p:sp>
      <p:sp>
        <p:nvSpPr>
          <p:cNvPr id="7" name="Content Placeholder 6">
            <a:extLst>
              <a:ext uri="{FF2B5EF4-FFF2-40B4-BE49-F238E27FC236}">
                <a16:creationId xmlns:a16="http://schemas.microsoft.com/office/drawing/2014/main" id="{3C9AF90E-EAEC-927D-A70B-8A0E8FF77133}"/>
              </a:ext>
            </a:extLst>
          </p:cNvPr>
          <p:cNvSpPr>
            <a:spLocks noGrp="1"/>
          </p:cNvSpPr>
          <p:nvPr>
            <p:ph idx="1"/>
          </p:nvPr>
        </p:nvSpPr>
        <p:spPr/>
        <p:txBody>
          <a:bodyPr>
            <a:normAutofit fontScale="77500" lnSpcReduction="20000"/>
          </a:bodyPr>
          <a:lstStyle/>
          <a:p>
            <a:pPr marL="0" indent="0">
              <a:buNone/>
            </a:pPr>
            <a:r>
              <a:rPr lang="en-US" dirty="0"/>
              <a:t>Her respiratory status required escalation to high-flow nasal cannula, heliox, systemic steroids, and airway clearance therapies to alleviate stridor, with intermittent attempts to wean off heliox resulting in recurrence of symptoms and necessitating its reinstitution. Further operative ENT evaluation was deferred due to concerns regarding her ability to be extubated post-procedure, given her advanced neuromuscular weakness and poor prognosis.</a:t>
            </a:r>
            <a:br>
              <a:rPr lang="en-US" dirty="0"/>
            </a:br>
            <a:br>
              <a:rPr lang="en-US" dirty="0"/>
            </a:br>
            <a:r>
              <a:rPr lang="en-US" dirty="0"/>
              <a:t>Despite maximal medical therapy, her stridor and respiratory distress persisted, and after multidisciplinary discussions with the PICU and palliative care teams, her family lovingly elected to transition to DNR/DNI status on 6/11/2026, prioritizing comfort and quality of life.</a:t>
            </a:r>
          </a:p>
          <a:p>
            <a:pPr marL="0" indent="0">
              <a:buNone/>
            </a:pPr>
            <a:r>
              <a:rPr lang="en-US" dirty="0"/>
              <a:t> Intravenous fluids and enteral nutrition were discontinued to minimize discomfort and avoid fluid overload, while oxygen and enteral medications were continued for comfort. Palliative care and child life services were engaged to support the family and facilitate memory-making activities.</a:t>
            </a:r>
            <a:br>
              <a:rPr lang="en-US" dirty="0"/>
            </a:br>
            <a:br>
              <a:rPr lang="en-US" dirty="0"/>
            </a:br>
            <a:r>
              <a:rPr lang="en-US" dirty="0"/>
              <a:t>Gabriella died on 6/12/2026 at 11:47 due to progressive respiratory failure secondary to worsening neuromuscular weakness from infantile Alexander syndrome. </a:t>
            </a:r>
          </a:p>
          <a:p>
            <a:pPr marL="0" indent="0">
              <a:buNone/>
            </a:pPr>
            <a:r>
              <a:rPr lang="en-US" dirty="0"/>
              <a:t> </a:t>
            </a:r>
          </a:p>
          <a:p>
            <a:endParaRPr lang="en-US" dirty="0"/>
          </a:p>
        </p:txBody>
      </p:sp>
    </p:spTree>
    <p:extLst>
      <p:ext uri="{BB962C8B-B14F-4D97-AF65-F5344CB8AC3E}">
        <p14:creationId xmlns:p14="http://schemas.microsoft.com/office/powerpoint/2010/main" val="3484359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BF4D-D774-CE25-A293-845D23BB0B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C65DC-6C81-C60A-EFE6-86533CAEC72F}"/>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EA51CAA4-4731-883A-B6CF-B004E9761B11}"/>
              </a:ext>
            </a:extLst>
          </p:cNvPr>
          <p:cNvSpPr>
            <a:spLocks noGrp="1"/>
          </p:cNvSpPr>
          <p:nvPr>
            <p:ph sz="half" idx="2"/>
          </p:nvPr>
        </p:nvSpPr>
        <p:spPr/>
        <p:txBody>
          <a:bodyPr/>
          <a:lstStyle/>
          <a:p>
            <a:r>
              <a:rPr lang="en-US" dirty="0"/>
              <a:t>Family engagement</a:t>
            </a:r>
          </a:p>
          <a:p>
            <a:r>
              <a:rPr lang="en-US" dirty="0"/>
              <a:t>Palliative engagement</a:t>
            </a:r>
          </a:p>
          <a:p>
            <a:r>
              <a:rPr lang="en-US" dirty="0"/>
              <a:t>Thoughtful management with QOL considerations</a:t>
            </a:r>
          </a:p>
        </p:txBody>
      </p:sp>
      <p:sp>
        <p:nvSpPr>
          <p:cNvPr id="4" name="Content Placeholder 3">
            <a:extLst>
              <a:ext uri="{FF2B5EF4-FFF2-40B4-BE49-F238E27FC236}">
                <a16:creationId xmlns:a16="http://schemas.microsoft.com/office/drawing/2014/main" id="{1DBB67DA-41BD-D188-451E-042F77D7EA6F}"/>
              </a:ext>
            </a:extLst>
          </p:cNvPr>
          <p:cNvSpPr>
            <a:spLocks noGrp="1"/>
          </p:cNvSpPr>
          <p:nvPr>
            <p:ph sz="quarter" idx="4"/>
          </p:nvPr>
        </p:nvSpPr>
        <p:spPr/>
        <p:txBody>
          <a:bodyPr/>
          <a:lstStyle/>
          <a:p>
            <a:endParaRPr lang="en-US" dirty="0"/>
          </a:p>
        </p:txBody>
      </p:sp>
      <p:sp>
        <p:nvSpPr>
          <p:cNvPr id="5" name="Text Placeholder 4">
            <a:extLst>
              <a:ext uri="{FF2B5EF4-FFF2-40B4-BE49-F238E27FC236}">
                <a16:creationId xmlns:a16="http://schemas.microsoft.com/office/drawing/2014/main" id="{6691AC5D-F45C-8CC0-20B5-12DA2FD02E91}"/>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92DB7F06-AFB7-DEE8-3A8D-271B6E028533}"/>
              </a:ext>
            </a:extLst>
          </p:cNvPr>
          <p:cNvSpPr>
            <a:spLocks noGrp="1"/>
          </p:cNvSpPr>
          <p:nvPr>
            <p:ph type="title"/>
          </p:nvPr>
        </p:nvSpPr>
        <p:spPr/>
        <p:txBody>
          <a:bodyPr/>
          <a:lstStyle/>
          <a:p>
            <a:r>
              <a:rPr lang="en-US" dirty="0"/>
              <a:t>Alexander disease</a:t>
            </a:r>
          </a:p>
        </p:txBody>
      </p:sp>
    </p:spTree>
    <p:extLst>
      <p:ext uri="{BB962C8B-B14F-4D97-AF65-F5344CB8AC3E}">
        <p14:creationId xmlns:p14="http://schemas.microsoft.com/office/powerpoint/2010/main" val="248978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solidFill>
              <a:srgbClr val="4472C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A3944-B054-E468-94DF-1638F29F9DA8}"/>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dirty="0">
                <a:solidFill>
                  <a:schemeClr val="bg1"/>
                </a:solidFill>
                <a:effectLst>
                  <a:outerShdw blurRad="38100" dist="38100" dir="2700000" algn="tl">
                    <a:srgbClr val="000000">
                      <a:alpha val="43137"/>
                    </a:srgbClr>
                  </a:outerShdw>
                </a:effectLst>
              </a:rPr>
              <a:t>Mortality Totals 2026</a:t>
            </a:r>
          </a:p>
        </p:txBody>
      </p:sp>
      <p:graphicFrame>
        <p:nvGraphicFramePr>
          <p:cNvPr id="3" name="Chart 2">
            <a:extLst>
              <a:ext uri="{FF2B5EF4-FFF2-40B4-BE49-F238E27FC236}">
                <a16:creationId xmlns:a16="http://schemas.microsoft.com/office/drawing/2014/main" id="{10D5504A-6518-AAC5-B4F6-2B3D3F443CF5}"/>
              </a:ext>
            </a:extLst>
          </p:cNvPr>
          <p:cNvGraphicFramePr/>
          <p:nvPr>
            <p:extLst>
              <p:ext uri="{D42A27DB-BD31-4B8C-83A1-F6EECF244321}">
                <p14:modId xmlns:p14="http://schemas.microsoft.com/office/powerpoint/2010/main" val="3206415659"/>
              </p:ext>
            </p:extLst>
          </p:nvPr>
        </p:nvGraphicFramePr>
        <p:xfrm>
          <a:off x="5080000" y="1277571"/>
          <a:ext cx="6096000" cy="412701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6889DC69-78F8-E6CB-2B4A-8E9C77767981}"/>
              </a:ext>
            </a:extLst>
          </p:cNvPr>
          <p:cNvSpPr/>
          <p:nvPr/>
        </p:nvSpPr>
        <p:spPr>
          <a:xfrm>
            <a:off x="5421923" y="1279769"/>
            <a:ext cx="5519614" cy="43961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86124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F9651-1A62-3F5F-BFB9-FDD0825CE508}"/>
              </a:ext>
            </a:extLst>
          </p:cNvPr>
          <p:cNvSpPr>
            <a:spLocks noGrp="1"/>
          </p:cNvSpPr>
          <p:nvPr>
            <p:ph type="ctrTitle"/>
          </p:nvPr>
        </p:nvSpPr>
        <p:spPr/>
        <p:txBody>
          <a:bodyPr/>
          <a:lstStyle/>
          <a:p>
            <a:r>
              <a:rPr lang="en-US"/>
              <a:t>Quality &amp; Patient Safety Corner</a:t>
            </a:r>
          </a:p>
        </p:txBody>
      </p:sp>
      <p:sp>
        <p:nvSpPr>
          <p:cNvPr id="3" name="Subtitle 2">
            <a:extLst>
              <a:ext uri="{FF2B5EF4-FFF2-40B4-BE49-F238E27FC236}">
                <a16:creationId xmlns:a16="http://schemas.microsoft.com/office/drawing/2014/main" id="{E74BBD28-340C-88CC-BAD8-2AC4E4DA0D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2098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47E4F-DF35-9C19-9418-E5962FAA9A8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4D6CF6-C92D-1EE8-4CBD-3DA1A4F7D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2455C-055F-BD5A-16C2-D3319B2FD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2A0C52-7ADA-D2E1-D27B-EE676276B083}"/>
              </a:ext>
            </a:extLst>
          </p:cNvPr>
          <p:cNvSpPr>
            <a:spLocks noGrp="1"/>
          </p:cNvSpPr>
          <p:nvPr>
            <p:ph type="title"/>
          </p:nvPr>
        </p:nvSpPr>
        <p:spPr>
          <a:xfrm>
            <a:off x="643467" y="2681103"/>
            <a:ext cx="3363974" cy="1495794"/>
          </a:xfrm>
          <a:noFill/>
          <a:ln>
            <a:solidFill>
              <a:schemeClr val="bg1"/>
            </a:solidFill>
          </a:ln>
        </p:spPr>
        <p:txBody>
          <a:bodyPr wrap="square">
            <a:normAutofit fontScale="90000"/>
          </a:bodyPr>
          <a:lstStyle/>
          <a:p>
            <a:r>
              <a:rPr lang="en-US" b="1" dirty="0">
                <a:solidFill>
                  <a:schemeClr val="bg1"/>
                </a:solidFill>
                <a:effectLst>
                  <a:outerShdw blurRad="38100" dist="38100" dir="2700000" algn="tl">
                    <a:srgbClr val="000000">
                      <a:alpha val="43137"/>
                    </a:srgbClr>
                  </a:outerShdw>
                </a:effectLst>
              </a:rPr>
              <a:t>PICU Quality &amp; Safety Metrics 2026 TOTALS</a:t>
            </a:r>
          </a:p>
        </p:txBody>
      </p:sp>
      <p:graphicFrame>
        <p:nvGraphicFramePr>
          <p:cNvPr id="9" name="Content Placeholder 2">
            <a:extLst>
              <a:ext uri="{FF2B5EF4-FFF2-40B4-BE49-F238E27FC236}">
                <a16:creationId xmlns:a16="http://schemas.microsoft.com/office/drawing/2014/main" id="{B4D90ABF-8B22-C73F-7495-16EAD74C0021}"/>
              </a:ext>
            </a:extLst>
          </p:cNvPr>
          <p:cNvGraphicFramePr>
            <a:graphicFrameLocks noGrp="1"/>
          </p:cNvGraphicFramePr>
          <p:nvPr>
            <p:ph idx="1"/>
            <p:extLst>
              <p:ext uri="{D42A27DB-BD31-4B8C-83A1-F6EECF244321}">
                <p14:modId xmlns:p14="http://schemas.microsoft.com/office/powerpoint/2010/main" val="2983347936"/>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264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altLang="en-US" sz="2400">
                <a:solidFill>
                  <a:schemeClr val="tx1"/>
                </a:solidFill>
              </a:rPr>
              <a:t>CONFIDENTIAL PATIENT SAFETY WORK PRODUCT</a:t>
            </a:r>
            <a:endParaRPr lang="en-US" sz="240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49182" y="802638"/>
            <a:ext cx="5408696" cy="5252722"/>
          </a:xfrm>
        </p:spPr>
        <p:txBody>
          <a:bodyPr anchor="ctr">
            <a:normAutofit fontScale="92500"/>
          </a:bodyPr>
          <a:lstStyle/>
          <a:p>
            <a:endParaRPr lang="en-US" altLang="en-US">
              <a:solidFill>
                <a:schemeClr val="bg1"/>
              </a:solidFill>
            </a:endParaRPr>
          </a:p>
          <a:p>
            <a:endParaRPr lang="en-US" altLang="en-US" sz="2400">
              <a:solidFill>
                <a:schemeClr val="bg1"/>
              </a:solidFill>
            </a:endParaRPr>
          </a:p>
          <a:p>
            <a:r>
              <a:rPr lang="en-US" altLang="en-US" sz="2400">
                <a:solidFill>
                  <a:schemeClr val="bg1"/>
                </a:solidFill>
              </a:rPr>
              <a:t>Quality Assurance Information – Protected under Florida Statute #766.101	</a:t>
            </a:r>
          </a:p>
          <a:p>
            <a:r>
              <a:rPr lang="en-US" altLang="en-US" sz="2400">
                <a:solidFill>
                  <a:schemeClr val="bg1"/>
                </a:solidFill>
              </a:rPr>
              <a:t>Protected under the Patient Safety and Quality Improvement Act.  Do not disclose unless authorized by the Nemours Vice President for Quality &amp; Safety or his/her designee.</a:t>
            </a:r>
          </a:p>
          <a:p>
            <a:r>
              <a:rPr lang="en-US" altLang="en-US" sz="2400">
                <a:solidFill>
                  <a:schemeClr val="bg1"/>
                </a:solidFill>
              </a:rPr>
              <a:t>All patient-identifying information is confidential and may not be disseminated outside of the committee setting, except as permitted by state or federal law</a:t>
            </a:r>
          </a:p>
          <a:p>
            <a:endParaRPr lang="en-US">
              <a:solidFill>
                <a:schemeClr val="bg1"/>
              </a:solidFill>
            </a:endParaRPr>
          </a:p>
        </p:txBody>
      </p:sp>
    </p:spTree>
    <p:extLst>
      <p:ext uri="{BB962C8B-B14F-4D97-AF65-F5344CB8AC3E}">
        <p14:creationId xmlns:p14="http://schemas.microsoft.com/office/powerpoint/2010/main" val="15386919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7AD7C5BE-418C-4A44-91BF-28E411F75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1559052"/>
            <a:ext cx="10271760" cy="4347972"/>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C7AA35-3BD0-45A4-1D7C-48908D900E70}"/>
              </a:ext>
            </a:extLst>
          </p:cNvPr>
          <p:cNvSpPr>
            <a:spLocks noGrp="1"/>
          </p:cNvSpPr>
          <p:nvPr>
            <p:ph type="title"/>
          </p:nvPr>
        </p:nvSpPr>
        <p:spPr>
          <a:xfrm>
            <a:off x="2231136" y="964692"/>
            <a:ext cx="7729728" cy="1188720"/>
          </a:xfrm>
          <a:ln>
            <a:solidFill>
              <a:srgbClr val="404040"/>
            </a:solidFill>
          </a:ln>
        </p:spPr>
        <p:txBody>
          <a:bodyPr vert="horz" lIns="182880" tIns="182880" rIns="182880" bIns="182880" rtlCol="0" anchor="ctr" anchorCtr="1">
            <a:normAutofit/>
          </a:bodyPr>
          <a:lstStyle/>
          <a:p>
            <a:r>
              <a:rPr lang="en-US" dirty="0"/>
              <a:t>Operational metrics</a:t>
            </a:r>
            <a:br>
              <a:rPr lang="en-US" dirty="0"/>
            </a:br>
            <a:r>
              <a:rPr lang="en-US" dirty="0"/>
              <a:t>PICU Returns within 24 hours</a:t>
            </a:r>
          </a:p>
        </p:txBody>
      </p:sp>
      <p:pic>
        <p:nvPicPr>
          <p:cNvPr id="3" name="Picture 2">
            <a:extLst>
              <a:ext uri="{FF2B5EF4-FFF2-40B4-BE49-F238E27FC236}">
                <a16:creationId xmlns:a16="http://schemas.microsoft.com/office/drawing/2014/main" id="{FA4E3F6B-DAA3-4701-D461-BB6E9A0C324F}"/>
              </a:ext>
            </a:extLst>
          </p:cNvPr>
          <p:cNvPicPr>
            <a:picLocks noChangeAspect="1"/>
          </p:cNvPicPr>
          <p:nvPr/>
        </p:nvPicPr>
        <p:blipFill>
          <a:blip r:embed="rId2"/>
          <a:stretch>
            <a:fillRect/>
          </a:stretch>
        </p:blipFill>
        <p:spPr>
          <a:xfrm>
            <a:off x="1444752" y="2783651"/>
            <a:ext cx="9314170" cy="2328542"/>
          </a:xfrm>
          <a:prstGeom prst="rect">
            <a:avLst/>
          </a:prstGeom>
        </p:spPr>
      </p:pic>
    </p:spTree>
    <p:extLst>
      <p:ext uri="{BB962C8B-B14F-4D97-AF65-F5344CB8AC3E}">
        <p14:creationId xmlns:p14="http://schemas.microsoft.com/office/powerpoint/2010/main" val="29712527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6C0169-DD32-CAC7-2E8F-0A83D44F2D5E}"/>
              </a:ext>
            </a:extLst>
          </p:cNvPr>
          <p:cNvSpPr>
            <a:spLocks noGrp="1"/>
          </p:cNvSpPr>
          <p:nvPr>
            <p:ph type="title"/>
          </p:nvPr>
        </p:nvSpPr>
        <p:spPr>
          <a:xfrm>
            <a:off x="804672" y="2404872"/>
            <a:ext cx="3044950" cy="1627792"/>
          </a:xfrm>
        </p:spPr>
        <p:txBody>
          <a:bodyPr vert="horz" lIns="274320" tIns="182880" rIns="274320" bIns="182880" rtlCol="0" anchor="ctr" anchorCtr="1">
            <a:normAutofit/>
          </a:bodyPr>
          <a:lstStyle/>
          <a:p>
            <a:r>
              <a:rPr lang="en-US" sz="2600"/>
              <a:t>Operational metrics-dashboard</a:t>
            </a:r>
          </a:p>
        </p:txBody>
      </p:sp>
      <p:pic>
        <p:nvPicPr>
          <p:cNvPr id="5" name="Content Placeholder 4">
            <a:extLst>
              <a:ext uri="{FF2B5EF4-FFF2-40B4-BE49-F238E27FC236}">
                <a16:creationId xmlns:a16="http://schemas.microsoft.com/office/drawing/2014/main" id="{CD015CEC-5597-B72F-54E9-BDCDF7C39E19}"/>
              </a:ext>
            </a:extLst>
          </p:cNvPr>
          <p:cNvPicPr>
            <a:picLocks noGrp="1" noChangeAspect="1"/>
          </p:cNvPicPr>
          <p:nvPr>
            <p:ph idx="1"/>
          </p:nvPr>
        </p:nvPicPr>
        <p:blipFill>
          <a:blip r:embed="rId2"/>
          <a:stretch>
            <a:fillRect/>
          </a:stretch>
        </p:blipFill>
        <p:spPr>
          <a:xfrm>
            <a:off x="5294376" y="1112794"/>
            <a:ext cx="6257544" cy="4317705"/>
          </a:xfrm>
          <a:prstGeom prst="rect">
            <a:avLst/>
          </a:prstGeom>
        </p:spPr>
      </p:pic>
    </p:spTree>
    <p:extLst>
      <p:ext uri="{BB962C8B-B14F-4D97-AF65-F5344CB8AC3E}">
        <p14:creationId xmlns:p14="http://schemas.microsoft.com/office/powerpoint/2010/main" val="1720126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E9D4-7F3F-206B-8405-BE34B4FB279C}"/>
              </a:ext>
            </a:extLst>
          </p:cNvPr>
          <p:cNvSpPr>
            <a:spLocks noGrp="1"/>
          </p:cNvSpPr>
          <p:nvPr>
            <p:ph type="title"/>
          </p:nvPr>
        </p:nvSpPr>
        <p:spPr/>
        <p:txBody>
          <a:bodyPr/>
          <a:lstStyle/>
          <a:p>
            <a:r>
              <a:rPr lang="en-US" dirty="0"/>
              <a:t>Safety themes</a:t>
            </a:r>
          </a:p>
        </p:txBody>
      </p:sp>
      <p:sp>
        <p:nvSpPr>
          <p:cNvPr id="3" name="Content Placeholder 2">
            <a:extLst>
              <a:ext uri="{FF2B5EF4-FFF2-40B4-BE49-F238E27FC236}">
                <a16:creationId xmlns:a16="http://schemas.microsoft.com/office/drawing/2014/main" id="{3D235755-3E3B-0273-DBA8-4258E5636154}"/>
              </a:ext>
            </a:extLst>
          </p:cNvPr>
          <p:cNvSpPr>
            <a:spLocks noGrp="1"/>
          </p:cNvSpPr>
          <p:nvPr>
            <p:ph idx="1"/>
          </p:nvPr>
        </p:nvSpPr>
        <p:spPr/>
        <p:txBody>
          <a:bodyPr/>
          <a:lstStyle/>
          <a:p>
            <a:r>
              <a:rPr lang="en-US" dirty="0"/>
              <a:t>PICU dashboard page almost complete – </a:t>
            </a:r>
            <a:r>
              <a:rPr lang="en-US" dirty="0" err="1"/>
              <a:t>sharepoint</a:t>
            </a:r>
            <a:r>
              <a:rPr lang="en-US" dirty="0"/>
              <a:t> access </a:t>
            </a:r>
          </a:p>
          <a:p>
            <a:r>
              <a:rPr lang="en-US" dirty="0"/>
              <a:t>Secure chat/ communication survey </a:t>
            </a:r>
          </a:p>
          <a:p>
            <a:r>
              <a:rPr lang="en-US" dirty="0"/>
              <a:t>ACA- Unplanned </a:t>
            </a:r>
            <a:r>
              <a:rPr lang="en-US" dirty="0" err="1"/>
              <a:t>extubation</a:t>
            </a:r>
            <a:r>
              <a:rPr lang="en-US" dirty="0"/>
              <a:t>/ Decannulations – post event debrief (RT driven)</a:t>
            </a:r>
          </a:p>
          <a:p>
            <a:r>
              <a:rPr lang="en-US" dirty="0"/>
              <a:t>Proactive safety huddle note  - Physician/ APP note documenting huddle and details ( epic note template to be finalized)</a:t>
            </a:r>
          </a:p>
          <a:p>
            <a:r>
              <a:rPr lang="en-US" dirty="0"/>
              <a:t>Rounding Script</a:t>
            </a:r>
          </a:p>
          <a:p>
            <a:pPr lvl="1"/>
            <a:r>
              <a:rPr lang="en-US" dirty="0"/>
              <a:t>Pre-assigning roles/Including daily </a:t>
            </a:r>
            <a:r>
              <a:rPr lang="en-US"/>
              <a:t>cxr</a:t>
            </a:r>
            <a:endParaRPr lang="en-US" dirty="0"/>
          </a:p>
        </p:txBody>
      </p:sp>
    </p:spTree>
    <p:extLst>
      <p:ext uri="{BB962C8B-B14F-4D97-AF65-F5344CB8AC3E}">
        <p14:creationId xmlns:p14="http://schemas.microsoft.com/office/powerpoint/2010/main" val="1641274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Smiling Face with No Fill">
            <a:extLst>
              <a:ext uri="{FF2B5EF4-FFF2-40B4-BE49-F238E27FC236}">
                <a16:creationId xmlns:a16="http://schemas.microsoft.com/office/drawing/2014/main" id="{4D2DDD4B-08C8-E27E-AAA8-923598CC2F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65938" y="1271016"/>
            <a:ext cx="4315968" cy="4315968"/>
          </a:xfrm>
          <a:prstGeom prst="rect">
            <a:avLst/>
          </a:prstGeom>
        </p:spPr>
      </p:pic>
      <p:sp>
        <p:nvSpPr>
          <p:cNvPr id="21" name="Oval 2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5E1B8-F291-4ED8-BBF4-0390B53A33FE}"/>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2000">
                <a:solidFill>
                  <a:srgbClr val="FFFFFF"/>
                </a:solidFill>
              </a:rPr>
              <a:t>THE END</a:t>
            </a:r>
            <a:br>
              <a:rPr lang="en-US" sz="2000">
                <a:solidFill>
                  <a:srgbClr val="FFFFFF"/>
                </a:solidFill>
              </a:rPr>
            </a:br>
            <a:endParaRPr lang="en-US" sz="2000">
              <a:solidFill>
                <a:srgbClr val="FFFFFF"/>
              </a:solidFill>
            </a:endParaRPr>
          </a:p>
        </p:txBody>
      </p:sp>
      <p:sp>
        <p:nvSpPr>
          <p:cNvPr id="3" name="AutoShape 2" descr="Image preview">
            <a:extLst>
              <a:ext uri="{FF2B5EF4-FFF2-40B4-BE49-F238E27FC236}">
                <a16:creationId xmlns:a16="http://schemas.microsoft.com/office/drawing/2014/main" id="{64C24459-3C88-D8B6-A107-93859D4627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B74E5B10-3A48-3CF3-A3A9-BEE003C2BE7C}"/>
              </a:ext>
            </a:extLst>
          </p:cNvPr>
          <p:cNvPicPr>
            <a:picLocks noChangeAspect="1"/>
          </p:cNvPicPr>
          <p:nvPr/>
        </p:nvPicPr>
        <p:blipFill>
          <a:blip r:embed="rId3"/>
          <a:stretch>
            <a:fillRect/>
          </a:stretch>
        </p:blipFill>
        <p:spPr>
          <a:xfrm>
            <a:off x="3559968" y="1600200"/>
            <a:ext cx="4767263" cy="3657600"/>
          </a:xfrm>
          <a:prstGeom prst="rect">
            <a:avLst/>
          </a:prstGeom>
        </p:spPr>
      </p:pic>
    </p:spTree>
    <p:extLst>
      <p:ext uri="{BB962C8B-B14F-4D97-AF65-F5344CB8AC3E}">
        <p14:creationId xmlns:p14="http://schemas.microsoft.com/office/powerpoint/2010/main" val="122864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sz="2400">
                <a:solidFill>
                  <a:schemeClr val="tx1"/>
                </a:solidFill>
              </a:rPr>
              <a:t>Learning Objectives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49182" y="802638"/>
            <a:ext cx="5408696" cy="5252722"/>
          </a:xfrm>
        </p:spPr>
        <p:txBody>
          <a:bodyPr anchor="ctr">
            <a:normAutofit/>
          </a:bodyPr>
          <a:lstStyle/>
          <a:p>
            <a:r>
              <a:rPr lang="en-US" sz="2400">
                <a:solidFill>
                  <a:schemeClr val="bg1"/>
                </a:solidFill>
              </a:rPr>
              <a:t>Review quality improvement/patient safety initiatives in the PICU</a:t>
            </a:r>
          </a:p>
          <a:p>
            <a:r>
              <a:rPr lang="en-US" sz="2400">
                <a:solidFill>
                  <a:schemeClr val="bg1"/>
                </a:solidFill>
              </a:rPr>
              <a:t>Review monthly adverse events, resuscitations and mortality</a:t>
            </a:r>
          </a:p>
          <a:p>
            <a:r>
              <a:rPr lang="en-US" sz="2400">
                <a:solidFill>
                  <a:schemeClr val="bg1"/>
                </a:solidFill>
              </a:rPr>
              <a:t>Understand current processes, procedures and environment of practice</a:t>
            </a:r>
          </a:p>
          <a:p>
            <a:r>
              <a:rPr lang="en-US" sz="2400">
                <a:solidFill>
                  <a:schemeClr val="bg1"/>
                </a:solidFill>
              </a:rPr>
              <a:t>Work to improve individual and group practice within the context of Nemours Children’s Hospital</a:t>
            </a:r>
          </a:p>
        </p:txBody>
      </p:sp>
    </p:spTree>
    <p:extLst>
      <p:ext uri="{BB962C8B-B14F-4D97-AF65-F5344CB8AC3E}">
        <p14:creationId xmlns:p14="http://schemas.microsoft.com/office/powerpoint/2010/main" val="27001020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2DCA2-0C6D-124D-13C1-E528EC600167}"/>
              </a:ext>
            </a:extLst>
          </p:cNvPr>
          <p:cNvSpPr>
            <a:spLocks noGrp="1"/>
          </p:cNvSpPr>
          <p:nvPr>
            <p:ph type="title"/>
          </p:nvPr>
        </p:nvSpPr>
        <p:spPr/>
        <p:txBody>
          <a:bodyPr/>
          <a:lstStyle/>
          <a:p>
            <a:r>
              <a:rPr lang="en-US" dirty="0"/>
              <a:t>Morbidities</a:t>
            </a:r>
          </a:p>
        </p:txBody>
      </p:sp>
      <p:sp>
        <p:nvSpPr>
          <p:cNvPr id="3" name="Content Placeholder 2">
            <a:extLst>
              <a:ext uri="{FF2B5EF4-FFF2-40B4-BE49-F238E27FC236}">
                <a16:creationId xmlns:a16="http://schemas.microsoft.com/office/drawing/2014/main" id="{D0E22773-56A0-3A2C-C379-5DB41842FFA5}"/>
              </a:ext>
            </a:extLst>
          </p:cNvPr>
          <p:cNvSpPr>
            <a:spLocks noGrp="1"/>
          </p:cNvSpPr>
          <p:nvPr>
            <p:ph idx="1"/>
          </p:nvPr>
        </p:nvSpPr>
        <p:spPr/>
        <p:txBody>
          <a:bodyPr/>
          <a:lstStyle/>
          <a:p>
            <a:r>
              <a:rPr lang="en-US" dirty="0"/>
              <a:t>Cardiac tamponade with delayed RRT</a:t>
            </a:r>
          </a:p>
          <a:p>
            <a:r>
              <a:rPr lang="en-US" dirty="0"/>
              <a:t>Multiple floor/PICU transfers</a:t>
            </a:r>
          </a:p>
          <a:p>
            <a:r>
              <a:rPr lang="en-US" dirty="0"/>
              <a:t>CSF leak after tumor excision</a:t>
            </a:r>
          </a:p>
          <a:p>
            <a:r>
              <a:rPr lang="en-US" dirty="0"/>
              <a:t>CODE BERT </a:t>
            </a:r>
          </a:p>
          <a:p>
            <a:r>
              <a:rPr lang="en-US" dirty="0"/>
              <a:t>Baker Act with parent trespassing</a:t>
            </a:r>
          </a:p>
          <a:p>
            <a:r>
              <a:rPr lang="en-US" dirty="0"/>
              <a:t>PLEX catheter fracture</a:t>
            </a:r>
          </a:p>
          <a:p>
            <a:endParaRPr lang="en-US" dirty="0"/>
          </a:p>
          <a:p>
            <a:endParaRPr lang="en-US" dirty="0"/>
          </a:p>
        </p:txBody>
      </p:sp>
    </p:spTree>
    <p:extLst>
      <p:ext uri="{BB962C8B-B14F-4D97-AF65-F5344CB8AC3E}">
        <p14:creationId xmlns:p14="http://schemas.microsoft.com/office/powerpoint/2010/main" val="394344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387F1-3A43-59C5-064C-DC772C880EAC}"/>
              </a:ext>
            </a:extLst>
          </p:cNvPr>
          <p:cNvSpPr>
            <a:spLocks noGrp="1"/>
          </p:cNvSpPr>
          <p:nvPr>
            <p:ph type="title"/>
          </p:nvPr>
        </p:nvSpPr>
        <p:spPr/>
        <p:txBody>
          <a:bodyPr/>
          <a:lstStyle/>
          <a:p>
            <a:r>
              <a:rPr lang="en-US" dirty="0"/>
              <a:t>Cardiac tamponade, </a:t>
            </a:r>
            <a:r>
              <a:rPr lang="en-US" dirty="0" err="1"/>
              <a:t>rrt</a:t>
            </a:r>
            <a:r>
              <a:rPr lang="en-US" dirty="0"/>
              <a:t> delay</a:t>
            </a:r>
          </a:p>
        </p:txBody>
      </p:sp>
      <p:sp>
        <p:nvSpPr>
          <p:cNvPr id="3" name="Content Placeholder 2">
            <a:extLst>
              <a:ext uri="{FF2B5EF4-FFF2-40B4-BE49-F238E27FC236}">
                <a16:creationId xmlns:a16="http://schemas.microsoft.com/office/drawing/2014/main" id="{0A1B0DF7-CA44-E158-A33C-35A9FD427980}"/>
              </a:ext>
            </a:extLst>
          </p:cNvPr>
          <p:cNvSpPr>
            <a:spLocks noGrp="1"/>
          </p:cNvSpPr>
          <p:nvPr>
            <p:ph idx="1"/>
          </p:nvPr>
        </p:nvSpPr>
        <p:spPr/>
        <p:txBody>
          <a:bodyPr>
            <a:normAutofit/>
          </a:bodyPr>
          <a:lstStyle/>
          <a:p>
            <a:r>
              <a:rPr lang="en-US" dirty="0"/>
              <a:t>11-year-old with epilepsy and global developmental delay secondary to cardio-</a:t>
            </a:r>
            <a:r>
              <a:rPr lang="en-US" dirty="0" err="1"/>
              <a:t>facio</a:t>
            </a:r>
            <a:r>
              <a:rPr lang="en-US" dirty="0"/>
              <a:t>-cutaneous syndrome who presented to OSH with prolonged fevers, hematochezia, worsening acral edema of extremities, and petechial rash, pleural and pericardial effusions thought to be inflammatory or due to immunodeficiency.</a:t>
            </a:r>
          </a:p>
          <a:p>
            <a:endParaRPr lang="en-US" dirty="0"/>
          </a:p>
        </p:txBody>
      </p:sp>
    </p:spTree>
    <p:extLst>
      <p:ext uri="{BB962C8B-B14F-4D97-AF65-F5344CB8AC3E}">
        <p14:creationId xmlns:p14="http://schemas.microsoft.com/office/powerpoint/2010/main" val="237786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430A6-7C33-E3E5-268D-8A473E8F00B5}"/>
              </a:ext>
            </a:extLst>
          </p:cNvPr>
          <p:cNvSpPr>
            <a:spLocks noGrp="1"/>
          </p:cNvSpPr>
          <p:nvPr>
            <p:ph type="title"/>
          </p:nvPr>
        </p:nvSpPr>
        <p:spPr/>
        <p:txBody>
          <a:bodyPr/>
          <a:lstStyle/>
          <a:p>
            <a:r>
              <a:rPr lang="en-US" dirty="0"/>
              <a:t>Cardiac tamponade, </a:t>
            </a:r>
            <a:r>
              <a:rPr lang="en-US" dirty="0" err="1"/>
              <a:t>rrt</a:t>
            </a:r>
            <a:r>
              <a:rPr lang="en-US" dirty="0"/>
              <a:t> delay</a:t>
            </a:r>
          </a:p>
        </p:txBody>
      </p:sp>
      <p:sp>
        <p:nvSpPr>
          <p:cNvPr id="3" name="Content Placeholder 2">
            <a:extLst>
              <a:ext uri="{FF2B5EF4-FFF2-40B4-BE49-F238E27FC236}">
                <a16:creationId xmlns:a16="http://schemas.microsoft.com/office/drawing/2014/main" id="{D59A4392-6065-584F-4D44-1C6C7DBE2064}"/>
              </a:ext>
            </a:extLst>
          </p:cNvPr>
          <p:cNvSpPr>
            <a:spLocks noGrp="1"/>
          </p:cNvSpPr>
          <p:nvPr>
            <p:ph idx="1"/>
          </p:nvPr>
        </p:nvSpPr>
        <p:spPr/>
        <p:txBody>
          <a:bodyPr>
            <a:normAutofit lnSpcReduction="10000"/>
          </a:bodyPr>
          <a:lstStyle/>
          <a:p>
            <a:r>
              <a:rPr lang="en-US" dirty="0"/>
              <a:t>Timeline;</a:t>
            </a:r>
          </a:p>
          <a:p>
            <a:pPr lvl="1"/>
            <a:r>
              <a:rPr lang="en-US" dirty="0"/>
              <a:t>6/6: Transferred from Pensacola to CVICU for management of large pericardial effusion, managed with IV diuretics and serial </a:t>
            </a:r>
            <a:r>
              <a:rPr lang="en-US" dirty="0" err="1"/>
              <a:t>Echos</a:t>
            </a:r>
            <a:r>
              <a:rPr lang="en-US" dirty="0"/>
              <a:t>. Pericardial effusion stable</a:t>
            </a:r>
          </a:p>
          <a:p>
            <a:pPr lvl="1"/>
            <a:r>
              <a:rPr lang="en-US" dirty="0"/>
              <a:t>6/8: Transferred to Hospitalist service for ongoing management. Persistently tachycardic (HR 115-130; otherwise, VS stable)</a:t>
            </a:r>
          </a:p>
          <a:p>
            <a:pPr lvl="1"/>
            <a:r>
              <a:rPr lang="en-US" dirty="0"/>
              <a:t>6/11: Echo revealed worsening pericardial effusion with tamponade physiology. RRT called, and the patient was transferred to the PICU.</a:t>
            </a:r>
          </a:p>
          <a:p>
            <a:r>
              <a:rPr lang="en-US" dirty="0"/>
              <a:t>Rest of course: Continued management with diuretics and ultimately had a pericardial window with drain on 6/19. Discharged from CVICU on 6/25 with resolution of lab abnormalities, stable VS (HR 90-100s), and NG feeds</a:t>
            </a:r>
          </a:p>
        </p:txBody>
      </p:sp>
    </p:spTree>
    <p:extLst>
      <p:ext uri="{BB962C8B-B14F-4D97-AF65-F5344CB8AC3E}">
        <p14:creationId xmlns:p14="http://schemas.microsoft.com/office/powerpoint/2010/main" val="259505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7E948-50B1-6A1F-B695-75D5B157BF90}"/>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69E0846A-87A3-D067-E0C0-04615A230111}"/>
              </a:ext>
            </a:extLst>
          </p:cNvPr>
          <p:cNvSpPr>
            <a:spLocks noGrp="1"/>
          </p:cNvSpPr>
          <p:nvPr>
            <p:ph sz="half" idx="2"/>
          </p:nvPr>
        </p:nvSpPr>
        <p:spPr/>
        <p:txBody>
          <a:bodyPr/>
          <a:lstStyle/>
          <a:p>
            <a:r>
              <a:rPr lang="en-US" dirty="0"/>
              <a:t>RRT initiation ask from PICU nursing</a:t>
            </a:r>
          </a:p>
        </p:txBody>
      </p:sp>
      <p:sp>
        <p:nvSpPr>
          <p:cNvPr id="4" name="Content Placeholder 3">
            <a:extLst>
              <a:ext uri="{FF2B5EF4-FFF2-40B4-BE49-F238E27FC236}">
                <a16:creationId xmlns:a16="http://schemas.microsoft.com/office/drawing/2014/main" id="{2F809429-100E-A1A7-A55E-BE695F75E0F9}"/>
              </a:ext>
            </a:extLst>
          </p:cNvPr>
          <p:cNvSpPr>
            <a:spLocks noGrp="1"/>
          </p:cNvSpPr>
          <p:nvPr>
            <p:ph sz="quarter" idx="4"/>
          </p:nvPr>
        </p:nvSpPr>
        <p:spPr/>
        <p:txBody>
          <a:bodyPr/>
          <a:lstStyle/>
          <a:p>
            <a:r>
              <a:rPr lang="en-US" dirty="0"/>
              <a:t>Transfer to hospitalist team?</a:t>
            </a:r>
          </a:p>
          <a:p>
            <a:r>
              <a:rPr lang="en-US" dirty="0"/>
              <a:t>Clear communication with family, shared mental model</a:t>
            </a:r>
          </a:p>
          <a:p>
            <a:r>
              <a:rPr lang="en-US" dirty="0"/>
              <a:t>Drainage sooner </a:t>
            </a:r>
          </a:p>
          <a:p>
            <a:pPr marL="0" indent="0">
              <a:buNone/>
            </a:pPr>
            <a:endParaRPr lang="en-US" dirty="0"/>
          </a:p>
        </p:txBody>
      </p:sp>
      <p:sp>
        <p:nvSpPr>
          <p:cNvPr id="5" name="Text Placeholder 4">
            <a:extLst>
              <a:ext uri="{FF2B5EF4-FFF2-40B4-BE49-F238E27FC236}">
                <a16:creationId xmlns:a16="http://schemas.microsoft.com/office/drawing/2014/main" id="{DF5FD54E-9481-FC52-8BC7-B9E13826CA8E}"/>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528F47C5-F60F-D49C-8A75-DF1E15FFA613}"/>
              </a:ext>
            </a:extLst>
          </p:cNvPr>
          <p:cNvSpPr>
            <a:spLocks noGrp="1"/>
          </p:cNvSpPr>
          <p:nvPr>
            <p:ph type="title"/>
          </p:nvPr>
        </p:nvSpPr>
        <p:spPr/>
        <p:txBody>
          <a:bodyPr/>
          <a:lstStyle/>
          <a:p>
            <a:r>
              <a:rPr lang="en-US" dirty="0"/>
              <a:t>Cardiac tamponade</a:t>
            </a:r>
          </a:p>
        </p:txBody>
      </p:sp>
    </p:spTree>
    <p:extLst>
      <p:ext uri="{BB962C8B-B14F-4D97-AF65-F5344CB8AC3E}">
        <p14:creationId xmlns:p14="http://schemas.microsoft.com/office/powerpoint/2010/main" val="386451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7CA-8AE6-6249-8AAF-FB46D3741D03}"/>
              </a:ext>
            </a:extLst>
          </p:cNvPr>
          <p:cNvSpPr>
            <a:spLocks noGrp="1"/>
          </p:cNvSpPr>
          <p:nvPr>
            <p:ph type="title"/>
          </p:nvPr>
        </p:nvSpPr>
        <p:spPr/>
        <p:txBody>
          <a:bodyPr/>
          <a:lstStyle/>
          <a:p>
            <a:r>
              <a:rPr lang="en-US"/>
              <a:t>Multiple transfers</a:t>
            </a:r>
            <a:endParaRPr lang="en-US" dirty="0"/>
          </a:p>
        </p:txBody>
      </p:sp>
      <p:sp>
        <p:nvSpPr>
          <p:cNvPr id="3" name="Content Placeholder 2">
            <a:extLst>
              <a:ext uri="{FF2B5EF4-FFF2-40B4-BE49-F238E27FC236}">
                <a16:creationId xmlns:a16="http://schemas.microsoft.com/office/drawing/2014/main" id="{241A8805-23AE-0661-0A14-6FFAF4DCE96A}"/>
              </a:ext>
            </a:extLst>
          </p:cNvPr>
          <p:cNvSpPr>
            <a:spLocks noGrp="1"/>
          </p:cNvSpPr>
          <p:nvPr>
            <p:ph idx="1"/>
          </p:nvPr>
        </p:nvSpPr>
        <p:spPr>
          <a:xfrm>
            <a:off x="2231136" y="2309800"/>
            <a:ext cx="9340754" cy="4269676"/>
          </a:xfrm>
        </p:spPr>
        <p:txBody>
          <a:bodyPr>
            <a:noAutofit/>
          </a:bodyPr>
          <a:lstStyle/>
          <a:p>
            <a:r>
              <a:rPr lang="en-US" dirty="0"/>
              <a:t>11 week old female, ex-37 </a:t>
            </a:r>
            <a:r>
              <a:rPr lang="en-US" dirty="0" err="1"/>
              <a:t>weeker</a:t>
            </a:r>
            <a:r>
              <a:rPr lang="en-US" dirty="0"/>
              <a:t>, with PFO, laryngomalacia, dysphagia, NGT dependence, reflux, and FTT admitted to the PICU initially for viral bronchiolitis and worsening stridor. </a:t>
            </a:r>
            <a:endParaRPr lang="en-US" sz="2000" dirty="0"/>
          </a:p>
          <a:p>
            <a:r>
              <a:rPr lang="en-US" sz="2000" dirty="0"/>
              <a:t>05/30 	0302	Admitted to Nemours Children's Hospital, Florida, PICU from ED 06/02 	1747	Transferred out of Nemours Children's Hospital, Florida, PICU </a:t>
            </a:r>
          </a:p>
          <a:p>
            <a:r>
              <a:rPr lang="en-US" sz="2000" dirty="0"/>
              <a:t>06/05 0549 	Transferred to Nemours Children's Hospital, Florida, PICU </a:t>
            </a:r>
          </a:p>
          <a:p>
            <a:r>
              <a:rPr lang="en-US" sz="2000" dirty="0"/>
              <a:t>(RRT for acute onset retractions requiring HFNC and </a:t>
            </a:r>
            <a:r>
              <a:rPr lang="en-US" sz="2000" dirty="0" err="1"/>
              <a:t>tx</a:t>
            </a:r>
            <a:r>
              <a:rPr lang="en-US" sz="2000" dirty="0"/>
              <a:t> to PICU)</a:t>
            </a:r>
          </a:p>
          <a:p>
            <a:r>
              <a:rPr lang="en-US" sz="2000" dirty="0"/>
              <a:t>06/06 	1159	Transferred out of Nemours Children's Hospital, Florida, PICU </a:t>
            </a:r>
          </a:p>
          <a:p>
            <a:r>
              <a:rPr lang="en-US" sz="2000" dirty="0"/>
              <a:t>(Weaned off HFNC, racemic epi x 1 dose and transferred to floor)</a:t>
            </a:r>
          </a:p>
          <a:p>
            <a:r>
              <a:rPr lang="en-US" sz="2000" dirty="0"/>
              <a:t>06/07 1134 	Transferred to Nemours Children's Hospital, Florida, PICU </a:t>
            </a:r>
          </a:p>
          <a:p>
            <a:r>
              <a:rPr lang="en-US" sz="2000" dirty="0"/>
              <a:t>(RRT for worsening stridor with intermittent </a:t>
            </a:r>
            <a:r>
              <a:rPr lang="en-US" sz="2000" dirty="0" err="1"/>
              <a:t>desats</a:t>
            </a:r>
            <a:r>
              <a:rPr lang="en-US" sz="2000" dirty="0"/>
              <a:t>, </a:t>
            </a:r>
            <a:r>
              <a:rPr lang="en-US" sz="2000" dirty="0" err="1"/>
              <a:t>decadron</a:t>
            </a:r>
            <a:r>
              <a:rPr lang="en-US" sz="2000" dirty="0"/>
              <a:t> given, ENT called for assessment) </a:t>
            </a:r>
          </a:p>
          <a:p>
            <a:endParaRPr lang="en-US" sz="2000" dirty="0"/>
          </a:p>
          <a:p>
            <a:endParaRPr lang="en-US" sz="2000" dirty="0"/>
          </a:p>
        </p:txBody>
      </p:sp>
    </p:spTree>
    <p:extLst>
      <p:ext uri="{BB962C8B-B14F-4D97-AF65-F5344CB8AC3E}">
        <p14:creationId xmlns:p14="http://schemas.microsoft.com/office/powerpoint/2010/main" val="1849987100"/>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C1EC2F2A1E2F43A92DDAE59C08E5A2" ma:contentTypeVersion="14" ma:contentTypeDescription="Create a new document." ma:contentTypeScope="" ma:versionID="cf19691cf4af384bff5943d581dc6a1c">
  <xsd:schema xmlns:xsd="http://www.w3.org/2001/XMLSchema" xmlns:xs="http://www.w3.org/2001/XMLSchema" xmlns:p="http://schemas.microsoft.com/office/2006/metadata/properties" xmlns:ns3="d7e5047f-9223-46ce-bc7f-9b2b2b51a3bb" xmlns:ns4="909c1a91-58e4-468a-a46b-a4fec91ffb85" targetNamespace="http://schemas.microsoft.com/office/2006/metadata/properties" ma:root="true" ma:fieldsID="0c598348f370b7bde97dfd640115ca65" ns3:_="" ns4:_="">
    <xsd:import namespace="d7e5047f-9223-46ce-bc7f-9b2b2b51a3bb"/>
    <xsd:import namespace="909c1a91-58e4-468a-a46b-a4fec91ffb8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5047f-9223-46ce-bc7f-9b2b2b51a3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9c1a91-58e4-468a-a46b-a4fec91ffb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7e5047f-9223-46ce-bc7f-9b2b2b51a3b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A9A007-1482-4029-AAAF-AE180A4F0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5047f-9223-46ce-bc7f-9b2b2b51a3bb"/>
    <ds:schemaRef ds:uri="909c1a91-58e4-468a-a46b-a4fec91ff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B41A26-2346-4DA7-996D-14848B2D3D17}">
  <ds:schemaRefs>
    <ds:schemaRef ds:uri="http://purl.org/dc/terms/"/>
    <ds:schemaRef ds:uri="http://www.w3.org/XML/1998/namespace"/>
    <ds:schemaRef ds:uri="http://schemas.microsoft.com/office/2006/metadata/properties"/>
    <ds:schemaRef ds:uri="http://schemas.openxmlformats.org/package/2006/metadata/core-properties"/>
    <ds:schemaRef ds:uri="909c1a91-58e4-468a-a46b-a4fec91ffb85"/>
    <ds:schemaRef ds:uri="http://purl.org/dc/elements/1.1/"/>
    <ds:schemaRef ds:uri="d7e5047f-9223-46ce-bc7f-9b2b2b51a3bb"/>
    <ds:schemaRef ds:uri="http://schemas.microsoft.com/office/infopath/2007/PartnerControls"/>
    <ds:schemaRef ds:uri="http://schemas.microsoft.com/office/2006/documentManagement/types"/>
    <ds:schemaRef ds:uri="http://purl.org/dc/dcmitype/"/>
  </ds:schemaRefs>
</ds:datastoreItem>
</file>

<file path=customXml/itemProps3.xml><?xml version="1.0" encoding="utf-8"?>
<ds:datastoreItem xmlns:ds="http://schemas.openxmlformats.org/officeDocument/2006/customXml" ds:itemID="{7663F8C6-245B-4DA2-95D9-623F7CDFBF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TM10001115[[fn=Parcel]]</Template>
  <TotalTime>9099</TotalTime>
  <Words>1985</Words>
  <Application>Microsoft Office PowerPoint</Application>
  <PresentationFormat>Widescreen</PresentationFormat>
  <Paragraphs>175</Paragraphs>
  <Slides>33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Gill Sans MT</vt:lpstr>
      <vt:lpstr>Montserrat</vt:lpstr>
      <vt:lpstr>Parcel</vt:lpstr>
      <vt:lpstr>M&amp;M </vt:lpstr>
      <vt:lpstr>CME Text 1(904)506-7609</vt:lpstr>
      <vt:lpstr>CONFIDENTIAL PATIENT SAFETY WORK PRODUCT</vt:lpstr>
      <vt:lpstr>Learning Objectives</vt:lpstr>
      <vt:lpstr>Morbidities</vt:lpstr>
      <vt:lpstr>Cardiac tamponade, rrt delay</vt:lpstr>
      <vt:lpstr>Cardiac tamponade, rrt delay</vt:lpstr>
      <vt:lpstr>Cardiac tamponade</vt:lpstr>
      <vt:lpstr>Multiple transfers</vt:lpstr>
      <vt:lpstr>Multiple transfers</vt:lpstr>
      <vt:lpstr>CSF Leak after tumor excision</vt:lpstr>
      <vt:lpstr>CSF Leak after tumor excision</vt:lpstr>
      <vt:lpstr>CSF Leak after tumor Excision</vt:lpstr>
      <vt:lpstr>CODE BERT</vt:lpstr>
      <vt:lpstr>Code bert</vt:lpstr>
      <vt:lpstr>Baker act with trespass</vt:lpstr>
      <vt:lpstr>Baker act with trespass</vt:lpstr>
      <vt:lpstr>Plex catheter fracture</vt:lpstr>
      <vt:lpstr>Plex catheter fracture</vt:lpstr>
      <vt:lpstr>Plex catheter fracture</vt:lpstr>
      <vt:lpstr>Robotic Chole/Intraperitoneal Hemorrhage with Hemorrhagic Shock</vt:lpstr>
      <vt:lpstr>Robotic Chole/Intraperitoneal Hemorrhage with Hemorrhagic Shock</vt:lpstr>
      <vt:lpstr>Robotic Chole/Intraperitoneal Hemorrhage</vt:lpstr>
      <vt:lpstr>Alexander disease, comfort care</vt:lpstr>
      <vt:lpstr>Alexander disease, comfort care</vt:lpstr>
      <vt:lpstr>Alexander disease</vt:lpstr>
      <vt:lpstr>Mortality Totals 2026</vt:lpstr>
      <vt:lpstr>Quality &amp; Patient Safety Corner</vt:lpstr>
      <vt:lpstr>PICU Quality &amp; Safety Metrics 2026 TOTALS</vt:lpstr>
      <vt:lpstr>Operational metrics PICU Returns within 24 hours</vt:lpstr>
      <vt:lpstr>Operational metrics-dashboard</vt:lpstr>
      <vt:lpstr>Safety themes</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M&amp;M</dc:title>
  <dc:creator>Neha Longani</dc:creator>
  <cp:lastModifiedBy>Agasthya, Nisha</cp:lastModifiedBy>
  <cp:revision>2484</cp:revision>
  <dcterms:created xsi:type="dcterms:W3CDTF">2019-08-13T12:45:03Z</dcterms:created>
  <dcterms:modified xsi:type="dcterms:W3CDTF">2026-07-07T14:55:43Z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0x010100ECC1EC2F2A1E2F43A92DDAE59C08E5A2</vt:lpwstr>
  </property>
</Properties>
</file>