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 id="2147483744" r:id="rId5"/>
  </p:sldMasterIdLst>
  <p:notesMasterIdLst>
    <p:notesMasterId r:id="rId41"/>
  </p:notesMasterIdLst>
  <p:sldIdLst>
    <p:sldId id="256" r:id="rId6"/>
    <p:sldId id="279" r:id="rId7"/>
    <p:sldId id="275" r:id="rId8"/>
    <p:sldId id="280" r:id="rId9"/>
    <p:sldId id="774" r:id="rId10"/>
    <p:sldId id="755" r:id="rId11"/>
    <p:sldId id="795" r:id="rId12"/>
    <p:sldId id="787" r:id="rId13"/>
    <p:sldId id="756" r:id="rId14"/>
    <p:sldId id="749" r:id="rId15"/>
    <p:sldId id="766" r:id="rId16"/>
    <p:sldId id="770" r:id="rId17"/>
    <p:sldId id="801" r:id="rId18"/>
    <p:sldId id="258" r:id="rId19"/>
    <p:sldId id="771" r:id="rId20"/>
    <p:sldId id="778" r:id="rId21"/>
    <p:sldId id="796" r:id="rId22"/>
    <p:sldId id="753" r:id="rId23"/>
    <p:sldId id="798" r:id="rId24"/>
    <p:sldId id="799" r:id="rId25"/>
    <p:sldId id="800" r:id="rId26"/>
    <p:sldId id="802" r:id="rId27"/>
    <p:sldId id="794" r:id="rId28"/>
    <p:sldId id="790" r:id="rId29"/>
    <p:sldId id="789" r:id="rId30"/>
    <p:sldId id="759" r:id="rId31"/>
    <p:sldId id="797" r:id="rId32"/>
    <p:sldId id="786" r:id="rId33"/>
    <p:sldId id="595" r:id="rId34"/>
    <p:sldId id="598" r:id="rId35"/>
    <p:sldId id="691" r:id="rId36"/>
    <p:sldId id="710" r:id="rId37"/>
    <p:sldId id="803" r:id="rId38"/>
    <p:sldId id="792" r:id="rId39"/>
    <p:sldId id="388"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695506-2D19-469A-A3A7-00E1D89BAF1E}">
          <p14:sldIdLst>
            <p14:sldId id="256"/>
            <p14:sldId id="279"/>
            <p14:sldId id="275"/>
            <p14:sldId id="280"/>
            <p14:sldId id="774"/>
            <p14:sldId id="755"/>
            <p14:sldId id="795"/>
            <p14:sldId id="787"/>
            <p14:sldId id="756"/>
            <p14:sldId id="749"/>
            <p14:sldId id="766"/>
            <p14:sldId id="770"/>
            <p14:sldId id="801"/>
            <p14:sldId id="258"/>
            <p14:sldId id="771"/>
            <p14:sldId id="778"/>
            <p14:sldId id="796"/>
            <p14:sldId id="753"/>
            <p14:sldId id="798"/>
            <p14:sldId id="799"/>
            <p14:sldId id="800"/>
            <p14:sldId id="802"/>
            <p14:sldId id="794"/>
            <p14:sldId id="790"/>
            <p14:sldId id="789"/>
            <p14:sldId id="759"/>
            <p14:sldId id="797"/>
            <p14:sldId id="786"/>
            <p14:sldId id="595"/>
            <p14:sldId id="598"/>
            <p14:sldId id="691"/>
            <p14:sldId id="710"/>
            <p14:sldId id="803"/>
            <p14:sldId id="792"/>
            <p14:sldId id="3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47" autoAdjust="0"/>
    <p:restoredTop sz="82482" autoAdjust="0"/>
  </p:normalViewPr>
  <p:slideViewPr>
    <p:cSldViewPr snapToGrid="0">
      <p:cViewPr varScale="1">
        <p:scale>
          <a:sx n="91" d="100"/>
          <a:sy n="91" d="100"/>
        </p:scale>
        <p:origin x="1350" y="8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viewProps" Target="viewProp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20" Type="http://schemas.openxmlformats.org/officeDocument/2006/relationships/slide" Target="slides/slide15.xml"/><Relationship Id="rId4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nemoursonline-my.sharepoint.com/personal/na0030_nemours_org/Documents/MM%20Feb%202026_BarCluster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2022</c:v>
                </c:pt>
              </c:strCache>
            </c:strRef>
          </c:tx>
          <c:spPr>
            <a:solidFill>
              <a:schemeClr val="accent1"/>
            </a:solidFill>
            <a:ln>
              <a:noFill/>
            </a:ln>
            <a:effectLst/>
          </c:spPr>
          <c:invertIfNegative val="0"/>
          <c:cat>
            <c:strRef>
              <c:f>Sheet1!$A$2:$A$5</c:f>
              <c:strCache>
                <c:ptCount val="1"/>
                <c:pt idx="0">
                  <c:v>Mortality</c:v>
                </c:pt>
              </c:strCache>
            </c:strRef>
          </c:cat>
          <c:val>
            <c:numRef>
              <c:f>Sheet1!$B$2:$B$5</c:f>
              <c:numCache>
                <c:formatCode>General</c:formatCode>
                <c:ptCount val="4"/>
                <c:pt idx="0">
                  <c:v>14</c:v>
                </c:pt>
              </c:numCache>
            </c:numRef>
          </c:val>
          <c:extLst>
            <c:ext xmlns:c16="http://schemas.microsoft.com/office/drawing/2014/chart" uri="{C3380CC4-5D6E-409C-BE32-E72D297353CC}">
              <c16:uniqueId val="{00000000-5D6C-422A-8886-28869F171D2A}"/>
            </c:ext>
          </c:extLst>
        </c:ser>
        <c:ser>
          <c:idx val="1"/>
          <c:order val="1"/>
          <c:tx>
            <c:strRef>
              <c:f>Sheet1!$C$1</c:f>
              <c:strCache>
                <c:ptCount val="1"/>
                <c:pt idx="0">
                  <c:v>2023</c:v>
                </c:pt>
              </c:strCache>
            </c:strRef>
          </c:tx>
          <c:spPr>
            <a:solidFill>
              <a:schemeClr val="accent2"/>
            </a:solidFill>
            <a:ln>
              <a:noFill/>
            </a:ln>
            <a:effectLst/>
          </c:spPr>
          <c:invertIfNegative val="0"/>
          <c:cat>
            <c:strRef>
              <c:f>Sheet1!$A$2:$A$5</c:f>
              <c:strCache>
                <c:ptCount val="1"/>
                <c:pt idx="0">
                  <c:v>Mortality</c:v>
                </c:pt>
              </c:strCache>
            </c:strRef>
          </c:cat>
          <c:val>
            <c:numRef>
              <c:f>Sheet1!$C$2:$C$5</c:f>
              <c:numCache>
                <c:formatCode>General</c:formatCode>
                <c:ptCount val="4"/>
                <c:pt idx="0">
                  <c:v>14</c:v>
                </c:pt>
              </c:numCache>
            </c:numRef>
          </c:val>
          <c:extLst>
            <c:ext xmlns:c16="http://schemas.microsoft.com/office/drawing/2014/chart" uri="{C3380CC4-5D6E-409C-BE32-E72D297353CC}">
              <c16:uniqueId val="{00000001-5D6C-422A-8886-28869F171D2A}"/>
            </c:ext>
          </c:extLst>
        </c:ser>
        <c:ser>
          <c:idx val="2"/>
          <c:order val="2"/>
          <c:tx>
            <c:strRef>
              <c:f>Sheet1!$D$1</c:f>
              <c:strCache>
                <c:ptCount val="1"/>
                <c:pt idx="0">
                  <c:v>2024</c:v>
                </c:pt>
              </c:strCache>
            </c:strRef>
          </c:tx>
          <c:spPr>
            <a:solidFill>
              <a:schemeClr val="accent3"/>
            </a:solidFill>
            <a:ln>
              <a:noFill/>
            </a:ln>
            <a:effectLst/>
          </c:spPr>
          <c:invertIfNegative val="0"/>
          <c:cat>
            <c:strRef>
              <c:f>Sheet1!$A$2:$A$5</c:f>
              <c:strCache>
                <c:ptCount val="1"/>
                <c:pt idx="0">
                  <c:v>Mortality</c:v>
                </c:pt>
              </c:strCache>
            </c:strRef>
          </c:cat>
          <c:val>
            <c:numRef>
              <c:f>Sheet1!$D$2:$D$5</c:f>
              <c:numCache>
                <c:formatCode>General</c:formatCode>
                <c:ptCount val="4"/>
                <c:pt idx="0">
                  <c:v>14</c:v>
                </c:pt>
              </c:numCache>
            </c:numRef>
          </c:val>
          <c:extLst>
            <c:ext xmlns:c16="http://schemas.microsoft.com/office/drawing/2014/chart" uri="{C3380CC4-5D6E-409C-BE32-E72D297353CC}">
              <c16:uniqueId val="{00000002-5D6C-422A-8886-28869F171D2A}"/>
            </c:ext>
          </c:extLst>
        </c:ser>
        <c:ser>
          <c:idx val="3"/>
          <c:order val="3"/>
          <c:tx>
            <c:strRef>
              <c:f>Sheet1!$E$1</c:f>
              <c:strCache>
                <c:ptCount val="1"/>
                <c:pt idx="0">
                  <c:v>2025</c:v>
                </c:pt>
              </c:strCache>
            </c:strRef>
          </c:tx>
          <c:spPr>
            <a:solidFill>
              <a:schemeClr val="accent4"/>
            </a:solidFill>
            <a:ln>
              <a:noFill/>
            </a:ln>
            <a:effectLst/>
          </c:spPr>
          <c:invertIfNegative val="0"/>
          <c:cat>
            <c:strRef>
              <c:f>Sheet1!$A$2:$A$5</c:f>
              <c:strCache>
                <c:ptCount val="1"/>
                <c:pt idx="0">
                  <c:v>Mortality</c:v>
                </c:pt>
              </c:strCache>
            </c:strRef>
          </c:cat>
          <c:val>
            <c:numRef>
              <c:f>Sheet1!$E$2:$E$5</c:f>
              <c:numCache>
                <c:formatCode>General</c:formatCode>
                <c:ptCount val="4"/>
                <c:pt idx="0">
                  <c:v>16</c:v>
                </c:pt>
              </c:numCache>
            </c:numRef>
          </c:val>
          <c:extLst>
            <c:ext xmlns:c16="http://schemas.microsoft.com/office/drawing/2014/chart" uri="{C3380CC4-5D6E-409C-BE32-E72D297353CC}">
              <c16:uniqueId val="{00000001-4503-4D5A-8092-CC1A65603E51}"/>
            </c:ext>
          </c:extLst>
        </c:ser>
        <c:ser>
          <c:idx val="4"/>
          <c:order val="4"/>
          <c:tx>
            <c:strRef>
              <c:f>Sheet1!$F$1</c:f>
              <c:strCache>
                <c:ptCount val="1"/>
                <c:pt idx="0">
                  <c:v>2026</c:v>
                </c:pt>
              </c:strCache>
            </c:strRef>
          </c:tx>
          <c:spPr>
            <a:solidFill>
              <a:schemeClr val="accent5"/>
            </a:solidFill>
            <a:ln>
              <a:noFill/>
            </a:ln>
            <a:effectLst/>
          </c:spPr>
          <c:invertIfNegative val="0"/>
          <c:cat>
            <c:strRef>
              <c:f>Sheet1!$A$2:$A$5</c:f>
              <c:strCache>
                <c:ptCount val="1"/>
                <c:pt idx="0">
                  <c:v>Mortality</c:v>
                </c:pt>
              </c:strCache>
            </c:strRef>
          </c:cat>
          <c:val>
            <c:numRef>
              <c:f>Sheet1!$F$2:$F$5</c:f>
              <c:numCache>
                <c:formatCode>General</c:formatCode>
                <c:ptCount val="4"/>
                <c:pt idx="0">
                  <c:v>14</c:v>
                </c:pt>
              </c:numCache>
            </c:numRef>
          </c:val>
          <c:extLst>
            <c:ext xmlns:c16="http://schemas.microsoft.com/office/drawing/2014/chart" uri="{C3380CC4-5D6E-409C-BE32-E72D297353CC}">
              <c16:uniqueId val="{00000003-4503-4D5A-8092-CC1A65603E51}"/>
            </c:ext>
          </c:extLst>
        </c:ser>
        <c:dLbls>
          <c:showLegendKey val="0"/>
          <c:showVal val="0"/>
          <c:showCatName val="0"/>
          <c:showSerName val="0"/>
          <c:showPercent val="0"/>
          <c:showBubbleSize val="0"/>
        </c:dLbls>
        <c:gapWidth val="182"/>
        <c:axId val="349936991"/>
        <c:axId val="349937471"/>
      </c:barChart>
      <c:catAx>
        <c:axId val="3499369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7471"/>
        <c:crosses val="autoZero"/>
        <c:auto val="1"/>
        <c:lblAlgn val="ctr"/>
        <c:lblOffset val="100"/>
        <c:noMultiLvlLbl val="0"/>
      </c:catAx>
      <c:valAx>
        <c:axId val="3499374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69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810826F-7D00-4B03-8479-CDDB7B4AF7AF}"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1E58E803-0A95-4EEA-87EB-FB93365BA7B3}">
      <dgm:prSet/>
      <dgm:spPr/>
      <dgm:t>
        <a:bodyPr/>
        <a:lstStyle/>
        <a:p>
          <a:pPr rtl="0"/>
          <a:r>
            <a:rPr lang="en-US" dirty="0"/>
            <a:t>CLABSI:</a:t>
          </a:r>
          <a:r>
            <a:rPr lang="en-US" dirty="0">
              <a:latin typeface="Gill Sans MT" panose="020B0502020104020203"/>
            </a:rPr>
            <a:t> 0</a:t>
          </a:r>
          <a:r>
            <a:rPr lang="en-US" dirty="0"/>
            <a:t> for 2026</a:t>
          </a:r>
        </a:p>
      </dgm:t>
    </dgm:pt>
    <dgm:pt modelId="{3A0A8831-98CE-46B7-B171-ABA540AA632F}" type="parTrans" cxnId="{4CC7A1B4-2994-49A5-99BD-6222826533BB}">
      <dgm:prSet/>
      <dgm:spPr/>
      <dgm:t>
        <a:bodyPr/>
        <a:lstStyle/>
        <a:p>
          <a:endParaRPr lang="en-US"/>
        </a:p>
      </dgm:t>
    </dgm:pt>
    <dgm:pt modelId="{C67E6119-850D-4DDB-AE22-AC4076B2B83A}" type="sibTrans" cxnId="{4CC7A1B4-2994-49A5-99BD-6222826533BB}">
      <dgm:prSet/>
      <dgm:spPr/>
      <dgm:t>
        <a:bodyPr/>
        <a:lstStyle/>
        <a:p>
          <a:endParaRPr lang="en-US"/>
        </a:p>
      </dgm:t>
    </dgm:pt>
    <dgm:pt modelId="{0AD87CDF-6E04-4CBB-9137-0953239C55AF}">
      <dgm:prSet/>
      <dgm:spPr/>
      <dgm:t>
        <a:bodyPr/>
        <a:lstStyle/>
        <a:p>
          <a:pPr rtl="0"/>
          <a:r>
            <a:rPr lang="en-US" dirty="0"/>
            <a:t>CAUTI:</a:t>
          </a:r>
          <a:r>
            <a:rPr lang="en-US" dirty="0">
              <a:latin typeface="Gill Sans MT" panose="020B0502020104020203"/>
            </a:rPr>
            <a:t> 0</a:t>
          </a:r>
          <a:r>
            <a:rPr lang="en-US" dirty="0"/>
            <a:t> for 2026</a:t>
          </a:r>
          <a:endParaRPr lang="en-US" dirty="0">
            <a:latin typeface="Gill Sans MT" panose="020B0502020104020203"/>
          </a:endParaRPr>
        </a:p>
      </dgm:t>
    </dgm:pt>
    <dgm:pt modelId="{616264CD-95B3-4BA5-8E3E-A8CABA00FCC2}" type="parTrans" cxnId="{03BC37B5-65F7-46C8-BD4D-096D4FAA70CE}">
      <dgm:prSet/>
      <dgm:spPr/>
      <dgm:t>
        <a:bodyPr/>
        <a:lstStyle/>
        <a:p>
          <a:endParaRPr lang="en-US"/>
        </a:p>
      </dgm:t>
    </dgm:pt>
    <dgm:pt modelId="{D7410A8E-C051-4448-BC13-B4F254284AC3}" type="sibTrans" cxnId="{03BC37B5-65F7-46C8-BD4D-096D4FAA70CE}">
      <dgm:prSet/>
      <dgm:spPr/>
      <dgm:t>
        <a:bodyPr/>
        <a:lstStyle/>
        <a:p>
          <a:endParaRPr lang="en-US"/>
        </a:p>
      </dgm:t>
    </dgm:pt>
    <dgm:pt modelId="{0F61679B-D284-4A91-9332-FE8137634BD1}">
      <dgm:prSet/>
      <dgm:spPr/>
      <dgm:t>
        <a:bodyPr/>
        <a:lstStyle/>
        <a:p>
          <a:r>
            <a:rPr lang="en-US" dirty="0">
              <a:latin typeface="Gill Sans MT" panose="020B0502020104020203"/>
            </a:rPr>
            <a:t>UE: 2 for 2026</a:t>
          </a:r>
        </a:p>
      </dgm:t>
    </dgm:pt>
    <dgm:pt modelId="{DC9F7677-EB9F-43EE-986E-EE8646C9CA0C}" type="parTrans" cxnId="{AFCD5309-A122-43FE-9556-8BAD825DF832}">
      <dgm:prSet/>
      <dgm:spPr/>
      <dgm:t>
        <a:bodyPr/>
        <a:lstStyle/>
        <a:p>
          <a:endParaRPr lang="en-US"/>
        </a:p>
      </dgm:t>
    </dgm:pt>
    <dgm:pt modelId="{4F475D55-F948-43BD-B5BE-8E857416B438}" type="sibTrans" cxnId="{AFCD5309-A122-43FE-9556-8BAD825DF832}">
      <dgm:prSet/>
      <dgm:spPr/>
      <dgm:t>
        <a:bodyPr/>
        <a:lstStyle/>
        <a:p>
          <a:endParaRPr lang="en-US"/>
        </a:p>
      </dgm:t>
    </dgm:pt>
    <dgm:pt modelId="{0D386450-C40F-40F3-ABD6-CC6D52CA11F1}">
      <dgm:prSet/>
      <dgm:spPr/>
      <dgm:t>
        <a:bodyPr/>
        <a:lstStyle/>
        <a:p>
          <a:r>
            <a:rPr lang="en-US" dirty="0">
              <a:latin typeface="Gill Sans MT" panose="020B0502020104020203"/>
            </a:rPr>
            <a:t>UD: 3 for 2026</a:t>
          </a:r>
        </a:p>
      </dgm:t>
    </dgm:pt>
    <dgm:pt modelId="{D0277701-2072-4460-A5AA-E77F8760CC32}" type="parTrans" cxnId="{CFB56AF3-89E7-43DB-906B-8300D3F5F7AF}">
      <dgm:prSet/>
      <dgm:spPr/>
      <dgm:t>
        <a:bodyPr/>
        <a:lstStyle/>
        <a:p>
          <a:endParaRPr lang="en-US"/>
        </a:p>
      </dgm:t>
    </dgm:pt>
    <dgm:pt modelId="{DFE44135-5DA9-483F-8A55-63F335CD24E2}" type="sibTrans" cxnId="{CFB56AF3-89E7-43DB-906B-8300D3F5F7AF}">
      <dgm:prSet/>
      <dgm:spPr/>
      <dgm:t>
        <a:bodyPr/>
        <a:lstStyle/>
        <a:p>
          <a:endParaRPr lang="en-US"/>
        </a:p>
      </dgm:t>
    </dgm:pt>
    <dgm:pt modelId="{85B0D06C-7AA0-4A27-A2F6-B72E02ABE19C}">
      <dgm:prSet/>
      <dgm:spPr/>
      <dgm:t>
        <a:bodyPr/>
        <a:lstStyle/>
        <a:p>
          <a:r>
            <a:rPr lang="en-US" dirty="0">
              <a:latin typeface="Gill Sans MT" panose="020B0502020104020203"/>
            </a:rPr>
            <a:t>HAPI (all stages): 15 for 2026</a:t>
          </a:r>
        </a:p>
      </dgm:t>
    </dgm:pt>
    <dgm:pt modelId="{62983494-3D01-46A6-AFF1-E6BC7D5B37E4}" type="parTrans" cxnId="{AA2C298C-CE1E-4C3D-93E2-AFD912807FF0}">
      <dgm:prSet/>
      <dgm:spPr/>
      <dgm:t>
        <a:bodyPr/>
        <a:lstStyle/>
        <a:p>
          <a:endParaRPr lang="en-US"/>
        </a:p>
      </dgm:t>
    </dgm:pt>
    <dgm:pt modelId="{FF7E16FC-8639-4BA3-BAEF-AFC6AF8EE3E6}" type="sibTrans" cxnId="{AA2C298C-CE1E-4C3D-93E2-AFD912807FF0}">
      <dgm:prSet/>
      <dgm:spPr/>
      <dgm:t>
        <a:bodyPr/>
        <a:lstStyle/>
        <a:p>
          <a:endParaRPr lang="en-US"/>
        </a:p>
      </dgm:t>
    </dgm:pt>
    <dgm:pt modelId="{B7B080AF-C5EA-4F5D-991E-1C555053DF80}">
      <dgm:prSet phldrT="[Text]" phldr="0"/>
      <dgm:spPr/>
      <dgm:t>
        <a:bodyPr/>
        <a:lstStyle/>
        <a:p>
          <a:r>
            <a:rPr lang="en-US" dirty="0"/>
            <a:t>Falls: 3 for 2026</a:t>
          </a:r>
        </a:p>
      </dgm:t>
    </dgm:pt>
    <dgm:pt modelId="{0F690358-A7AC-4F05-AE1C-669D5AD1E690}" type="parTrans" cxnId="{1A74C1B9-FAD2-4EE3-B02E-8BDE99C33F90}">
      <dgm:prSet/>
      <dgm:spPr/>
      <dgm:t>
        <a:bodyPr/>
        <a:lstStyle/>
        <a:p>
          <a:endParaRPr lang="en-US"/>
        </a:p>
      </dgm:t>
    </dgm:pt>
    <dgm:pt modelId="{433B3E0E-7AC2-49D2-90CE-4E835357CB53}" type="sibTrans" cxnId="{1A74C1B9-FAD2-4EE3-B02E-8BDE99C33F90}">
      <dgm:prSet/>
      <dgm:spPr/>
      <dgm:t>
        <a:bodyPr/>
        <a:lstStyle/>
        <a:p>
          <a:endParaRPr lang="en-US"/>
        </a:p>
      </dgm:t>
    </dgm:pt>
    <dgm:pt modelId="{50C2661A-D9EC-4D45-A634-FEEFF3610FCE}" type="pres">
      <dgm:prSet presAssocID="{D810826F-7D00-4B03-8479-CDDB7B4AF7AF}" presName="linear" presStyleCnt="0">
        <dgm:presLayoutVars>
          <dgm:dir/>
          <dgm:animLvl val="lvl"/>
          <dgm:resizeHandles val="exact"/>
        </dgm:presLayoutVars>
      </dgm:prSet>
      <dgm:spPr/>
    </dgm:pt>
    <dgm:pt modelId="{4E36EFA2-82FF-459D-992C-8BF2064EAF4F}" type="pres">
      <dgm:prSet presAssocID="{1E58E803-0A95-4EEA-87EB-FB93365BA7B3}" presName="parentLin" presStyleCnt="0"/>
      <dgm:spPr/>
    </dgm:pt>
    <dgm:pt modelId="{B8F0EA4C-5F7C-4F39-95F5-BAEF5F66E57C}" type="pres">
      <dgm:prSet presAssocID="{1E58E803-0A95-4EEA-87EB-FB93365BA7B3}" presName="parentLeftMargin" presStyleLbl="node1" presStyleIdx="0" presStyleCnt="6"/>
      <dgm:spPr/>
    </dgm:pt>
    <dgm:pt modelId="{06C8FFAE-1CB8-48AF-A991-597D598E4A28}" type="pres">
      <dgm:prSet presAssocID="{1E58E803-0A95-4EEA-87EB-FB93365BA7B3}" presName="parentText" presStyleLbl="node1" presStyleIdx="0" presStyleCnt="6">
        <dgm:presLayoutVars>
          <dgm:chMax val="0"/>
          <dgm:bulletEnabled val="1"/>
        </dgm:presLayoutVars>
      </dgm:prSet>
      <dgm:spPr/>
    </dgm:pt>
    <dgm:pt modelId="{04E82EA4-F0EF-4B9B-B3EE-E8C5A1E735E4}" type="pres">
      <dgm:prSet presAssocID="{1E58E803-0A95-4EEA-87EB-FB93365BA7B3}" presName="negativeSpace" presStyleCnt="0"/>
      <dgm:spPr/>
    </dgm:pt>
    <dgm:pt modelId="{003220EB-8DF9-4FA3-AF2D-D3F0C452501F}" type="pres">
      <dgm:prSet presAssocID="{1E58E803-0A95-4EEA-87EB-FB93365BA7B3}" presName="childText" presStyleLbl="conFgAcc1" presStyleIdx="0" presStyleCnt="6">
        <dgm:presLayoutVars>
          <dgm:bulletEnabled val="1"/>
        </dgm:presLayoutVars>
      </dgm:prSet>
      <dgm:spPr/>
    </dgm:pt>
    <dgm:pt modelId="{BDA4E2CB-EB84-451D-A965-2667DF9018B8}" type="pres">
      <dgm:prSet presAssocID="{C67E6119-850D-4DDB-AE22-AC4076B2B83A}" presName="spaceBetweenRectangles" presStyleCnt="0"/>
      <dgm:spPr/>
    </dgm:pt>
    <dgm:pt modelId="{A4B4F50A-DC61-453D-828B-A500F8C56AA4}" type="pres">
      <dgm:prSet presAssocID="{0AD87CDF-6E04-4CBB-9137-0953239C55AF}" presName="parentLin" presStyleCnt="0"/>
      <dgm:spPr/>
    </dgm:pt>
    <dgm:pt modelId="{F96B6F8F-CF61-4C94-A976-71BA67F05120}" type="pres">
      <dgm:prSet presAssocID="{0AD87CDF-6E04-4CBB-9137-0953239C55AF}" presName="parentLeftMargin" presStyleLbl="node1" presStyleIdx="0" presStyleCnt="6"/>
      <dgm:spPr/>
    </dgm:pt>
    <dgm:pt modelId="{BCCB34D6-EFDF-48D2-A698-660892364FCC}" type="pres">
      <dgm:prSet presAssocID="{0AD87CDF-6E04-4CBB-9137-0953239C55AF}" presName="parentText" presStyleLbl="node1" presStyleIdx="1" presStyleCnt="6">
        <dgm:presLayoutVars>
          <dgm:chMax val="0"/>
          <dgm:bulletEnabled val="1"/>
        </dgm:presLayoutVars>
      </dgm:prSet>
      <dgm:spPr/>
    </dgm:pt>
    <dgm:pt modelId="{C4FCD106-B3B0-4EEE-9D58-F4DA3AF5FC10}" type="pres">
      <dgm:prSet presAssocID="{0AD87CDF-6E04-4CBB-9137-0953239C55AF}" presName="negativeSpace" presStyleCnt="0"/>
      <dgm:spPr/>
    </dgm:pt>
    <dgm:pt modelId="{51003E88-53F7-47ED-93A0-B460D4DDEF75}" type="pres">
      <dgm:prSet presAssocID="{0AD87CDF-6E04-4CBB-9137-0953239C55AF}" presName="childText" presStyleLbl="conFgAcc1" presStyleIdx="1" presStyleCnt="6">
        <dgm:presLayoutVars>
          <dgm:bulletEnabled val="1"/>
        </dgm:presLayoutVars>
      </dgm:prSet>
      <dgm:spPr/>
    </dgm:pt>
    <dgm:pt modelId="{C9CD4381-D64F-4C70-A573-3BC1E5BF0D32}" type="pres">
      <dgm:prSet presAssocID="{D7410A8E-C051-4448-BC13-B4F254284AC3}" presName="spaceBetweenRectangles" presStyleCnt="0"/>
      <dgm:spPr/>
    </dgm:pt>
    <dgm:pt modelId="{269DFDF0-C6D0-4101-9DC8-F95C8223F539}" type="pres">
      <dgm:prSet presAssocID="{0F61679B-D284-4A91-9332-FE8137634BD1}" presName="parentLin" presStyleCnt="0"/>
      <dgm:spPr/>
    </dgm:pt>
    <dgm:pt modelId="{097BDC14-DB3D-4AEF-92BA-577BE2C00AF0}" type="pres">
      <dgm:prSet presAssocID="{0F61679B-D284-4A91-9332-FE8137634BD1}" presName="parentLeftMargin" presStyleLbl="node1" presStyleIdx="1" presStyleCnt="6"/>
      <dgm:spPr/>
    </dgm:pt>
    <dgm:pt modelId="{41EC8E9B-6217-497B-A07E-EF995ED9E268}" type="pres">
      <dgm:prSet presAssocID="{0F61679B-D284-4A91-9332-FE8137634BD1}" presName="parentText" presStyleLbl="node1" presStyleIdx="2" presStyleCnt="6">
        <dgm:presLayoutVars>
          <dgm:chMax val="0"/>
          <dgm:bulletEnabled val="1"/>
        </dgm:presLayoutVars>
      </dgm:prSet>
      <dgm:spPr/>
    </dgm:pt>
    <dgm:pt modelId="{0164383D-8FEF-404E-9D7B-020D61FD16F0}" type="pres">
      <dgm:prSet presAssocID="{0F61679B-D284-4A91-9332-FE8137634BD1}" presName="negativeSpace" presStyleCnt="0"/>
      <dgm:spPr/>
    </dgm:pt>
    <dgm:pt modelId="{3203BE49-E4BF-4B64-B3DB-D69896CA4535}" type="pres">
      <dgm:prSet presAssocID="{0F61679B-D284-4A91-9332-FE8137634BD1}" presName="childText" presStyleLbl="conFgAcc1" presStyleIdx="2" presStyleCnt="6">
        <dgm:presLayoutVars>
          <dgm:bulletEnabled val="1"/>
        </dgm:presLayoutVars>
      </dgm:prSet>
      <dgm:spPr/>
    </dgm:pt>
    <dgm:pt modelId="{5F6221A6-5B16-4D79-A6A8-18E801030EA7}" type="pres">
      <dgm:prSet presAssocID="{4F475D55-F948-43BD-B5BE-8E857416B438}" presName="spaceBetweenRectangles" presStyleCnt="0"/>
      <dgm:spPr/>
    </dgm:pt>
    <dgm:pt modelId="{4326675F-C5C0-4C49-966E-B902EE756F6A}" type="pres">
      <dgm:prSet presAssocID="{0D386450-C40F-40F3-ABD6-CC6D52CA11F1}" presName="parentLin" presStyleCnt="0"/>
      <dgm:spPr/>
    </dgm:pt>
    <dgm:pt modelId="{DDC14689-2E90-41DB-8092-4B34A5C469F8}" type="pres">
      <dgm:prSet presAssocID="{0D386450-C40F-40F3-ABD6-CC6D52CA11F1}" presName="parentLeftMargin" presStyleLbl="node1" presStyleIdx="2" presStyleCnt="6"/>
      <dgm:spPr/>
    </dgm:pt>
    <dgm:pt modelId="{3F8DDB65-C5AD-4DD4-8967-8FCAA4109D0A}" type="pres">
      <dgm:prSet presAssocID="{0D386450-C40F-40F3-ABD6-CC6D52CA11F1}" presName="parentText" presStyleLbl="node1" presStyleIdx="3" presStyleCnt="6">
        <dgm:presLayoutVars>
          <dgm:chMax val="0"/>
          <dgm:bulletEnabled val="1"/>
        </dgm:presLayoutVars>
      </dgm:prSet>
      <dgm:spPr/>
    </dgm:pt>
    <dgm:pt modelId="{B7175085-8BDF-4043-BEE7-98AB303E5F8F}" type="pres">
      <dgm:prSet presAssocID="{0D386450-C40F-40F3-ABD6-CC6D52CA11F1}" presName="negativeSpace" presStyleCnt="0"/>
      <dgm:spPr/>
    </dgm:pt>
    <dgm:pt modelId="{F4B46662-1E7E-4029-BEC6-A831BDEEB9D7}" type="pres">
      <dgm:prSet presAssocID="{0D386450-C40F-40F3-ABD6-CC6D52CA11F1}" presName="childText" presStyleLbl="conFgAcc1" presStyleIdx="3" presStyleCnt="6">
        <dgm:presLayoutVars>
          <dgm:bulletEnabled val="1"/>
        </dgm:presLayoutVars>
      </dgm:prSet>
      <dgm:spPr/>
    </dgm:pt>
    <dgm:pt modelId="{E95A55CD-3E91-4AFA-AAA4-E6B6436031C3}" type="pres">
      <dgm:prSet presAssocID="{DFE44135-5DA9-483F-8A55-63F335CD24E2}" presName="spaceBetweenRectangles" presStyleCnt="0"/>
      <dgm:spPr/>
    </dgm:pt>
    <dgm:pt modelId="{F41930FB-BE0A-49DD-837C-0C8BEF96EBA9}" type="pres">
      <dgm:prSet presAssocID="{85B0D06C-7AA0-4A27-A2F6-B72E02ABE19C}" presName="parentLin" presStyleCnt="0"/>
      <dgm:spPr/>
    </dgm:pt>
    <dgm:pt modelId="{D55F3A4B-154F-4A68-9620-6BB250B12F2B}" type="pres">
      <dgm:prSet presAssocID="{85B0D06C-7AA0-4A27-A2F6-B72E02ABE19C}" presName="parentLeftMargin" presStyleLbl="node1" presStyleIdx="3" presStyleCnt="6"/>
      <dgm:spPr/>
    </dgm:pt>
    <dgm:pt modelId="{2E83CAE7-111D-4D99-AFD4-C3662D5C0292}" type="pres">
      <dgm:prSet presAssocID="{85B0D06C-7AA0-4A27-A2F6-B72E02ABE19C}" presName="parentText" presStyleLbl="node1" presStyleIdx="4" presStyleCnt="6">
        <dgm:presLayoutVars>
          <dgm:chMax val="0"/>
          <dgm:bulletEnabled val="1"/>
        </dgm:presLayoutVars>
      </dgm:prSet>
      <dgm:spPr/>
    </dgm:pt>
    <dgm:pt modelId="{BEE8C135-497D-48F2-A3EB-8369F7B4915E}" type="pres">
      <dgm:prSet presAssocID="{85B0D06C-7AA0-4A27-A2F6-B72E02ABE19C}" presName="negativeSpace" presStyleCnt="0"/>
      <dgm:spPr/>
    </dgm:pt>
    <dgm:pt modelId="{938C3279-8CB8-4A52-B613-D190BD585F88}" type="pres">
      <dgm:prSet presAssocID="{85B0D06C-7AA0-4A27-A2F6-B72E02ABE19C}" presName="childText" presStyleLbl="conFgAcc1" presStyleIdx="4" presStyleCnt="6">
        <dgm:presLayoutVars>
          <dgm:bulletEnabled val="1"/>
        </dgm:presLayoutVars>
      </dgm:prSet>
      <dgm:spPr/>
    </dgm:pt>
    <dgm:pt modelId="{45373F9A-0B9B-4AF0-BAB8-A90BA9F157C7}" type="pres">
      <dgm:prSet presAssocID="{FF7E16FC-8639-4BA3-BAEF-AFC6AF8EE3E6}" presName="spaceBetweenRectangles" presStyleCnt="0"/>
      <dgm:spPr/>
    </dgm:pt>
    <dgm:pt modelId="{0CF97903-3EFC-4277-88FC-B7DB08332A04}" type="pres">
      <dgm:prSet presAssocID="{B7B080AF-C5EA-4F5D-991E-1C555053DF80}" presName="parentLin" presStyleCnt="0"/>
      <dgm:spPr/>
    </dgm:pt>
    <dgm:pt modelId="{CE45555E-C66C-4D30-A56F-11E045AA4D92}" type="pres">
      <dgm:prSet presAssocID="{B7B080AF-C5EA-4F5D-991E-1C555053DF80}" presName="parentLeftMargin" presStyleLbl="node1" presStyleIdx="4" presStyleCnt="6"/>
      <dgm:spPr/>
    </dgm:pt>
    <dgm:pt modelId="{0E6C1FFE-372F-40B3-9D77-9E6218B7C329}" type="pres">
      <dgm:prSet presAssocID="{B7B080AF-C5EA-4F5D-991E-1C555053DF80}" presName="parentText" presStyleLbl="node1" presStyleIdx="5" presStyleCnt="6">
        <dgm:presLayoutVars>
          <dgm:chMax val="0"/>
          <dgm:bulletEnabled val="1"/>
        </dgm:presLayoutVars>
      </dgm:prSet>
      <dgm:spPr/>
    </dgm:pt>
    <dgm:pt modelId="{A2537694-B053-471C-8C5D-9826A88917EB}" type="pres">
      <dgm:prSet presAssocID="{B7B080AF-C5EA-4F5D-991E-1C555053DF80}" presName="negativeSpace" presStyleCnt="0"/>
      <dgm:spPr/>
    </dgm:pt>
    <dgm:pt modelId="{CD3DEEC3-7910-43CA-8B77-C35802D2BE5F}" type="pres">
      <dgm:prSet presAssocID="{B7B080AF-C5EA-4F5D-991E-1C555053DF80}" presName="childText" presStyleLbl="conFgAcc1" presStyleIdx="5" presStyleCnt="6">
        <dgm:presLayoutVars>
          <dgm:bulletEnabled val="1"/>
        </dgm:presLayoutVars>
      </dgm:prSet>
      <dgm:spPr/>
    </dgm:pt>
  </dgm:ptLst>
  <dgm:cxnLst>
    <dgm:cxn modelId="{AFCD5309-A122-43FE-9556-8BAD825DF832}" srcId="{D810826F-7D00-4B03-8479-CDDB7B4AF7AF}" destId="{0F61679B-D284-4A91-9332-FE8137634BD1}" srcOrd="2" destOrd="0" parTransId="{DC9F7677-EB9F-43EE-986E-EE8646C9CA0C}" sibTransId="{4F475D55-F948-43BD-B5BE-8E857416B438}"/>
    <dgm:cxn modelId="{F1B1120C-6777-4D4F-9AFE-9DF8CBA280BD}" type="presOf" srcId="{1E58E803-0A95-4EEA-87EB-FB93365BA7B3}" destId="{06C8FFAE-1CB8-48AF-A991-597D598E4A28}" srcOrd="1" destOrd="0" presId="urn:microsoft.com/office/officeart/2005/8/layout/list1"/>
    <dgm:cxn modelId="{FF19F425-998F-4C79-8449-59C024C3BF4E}" type="presOf" srcId="{B7B080AF-C5EA-4F5D-991E-1C555053DF80}" destId="{CE45555E-C66C-4D30-A56F-11E045AA4D92}" srcOrd="0" destOrd="0" presId="urn:microsoft.com/office/officeart/2005/8/layout/list1"/>
    <dgm:cxn modelId="{352D933A-53CA-4440-9C0F-864025C79D19}" type="presOf" srcId="{0AD87CDF-6E04-4CBB-9137-0953239C55AF}" destId="{BCCB34D6-EFDF-48D2-A698-660892364FCC}" srcOrd="1" destOrd="0" presId="urn:microsoft.com/office/officeart/2005/8/layout/list1"/>
    <dgm:cxn modelId="{7EC1C260-8D59-448F-980D-43E4CF13C56F}" type="presOf" srcId="{0D386450-C40F-40F3-ABD6-CC6D52CA11F1}" destId="{3F8DDB65-C5AD-4DD4-8967-8FCAA4109D0A}" srcOrd="1" destOrd="0" presId="urn:microsoft.com/office/officeart/2005/8/layout/list1"/>
    <dgm:cxn modelId="{1F165662-2E76-43C1-A336-B1DDD7038A35}" type="presOf" srcId="{0F61679B-D284-4A91-9332-FE8137634BD1}" destId="{41EC8E9B-6217-497B-A07E-EF995ED9E268}" srcOrd="1" destOrd="0" presId="urn:microsoft.com/office/officeart/2005/8/layout/list1"/>
    <dgm:cxn modelId="{DF6B416A-A18F-4A40-A893-0E341E371591}" type="presOf" srcId="{1E58E803-0A95-4EEA-87EB-FB93365BA7B3}" destId="{B8F0EA4C-5F7C-4F39-95F5-BAEF5F66E57C}" srcOrd="0" destOrd="0" presId="urn:microsoft.com/office/officeart/2005/8/layout/list1"/>
    <dgm:cxn modelId="{CFB7B653-CBDE-4D84-902C-200BD356452A}" type="presOf" srcId="{85B0D06C-7AA0-4A27-A2F6-B72E02ABE19C}" destId="{D55F3A4B-154F-4A68-9620-6BB250B12F2B}" srcOrd="0" destOrd="0" presId="urn:microsoft.com/office/officeart/2005/8/layout/list1"/>
    <dgm:cxn modelId="{238F8957-B22F-431D-8FF0-CABEC48C4E25}" type="presOf" srcId="{85B0D06C-7AA0-4A27-A2F6-B72E02ABE19C}" destId="{2E83CAE7-111D-4D99-AFD4-C3662D5C0292}" srcOrd="1" destOrd="0" presId="urn:microsoft.com/office/officeart/2005/8/layout/list1"/>
    <dgm:cxn modelId="{AA2C298C-CE1E-4C3D-93E2-AFD912807FF0}" srcId="{D810826F-7D00-4B03-8479-CDDB7B4AF7AF}" destId="{85B0D06C-7AA0-4A27-A2F6-B72E02ABE19C}" srcOrd="4" destOrd="0" parTransId="{62983494-3D01-46A6-AFF1-E6BC7D5B37E4}" sibTransId="{FF7E16FC-8639-4BA3-BAEF-AFC6AF8EE3E6}"/>
    <dgm:cxn modelId="{4CC7A1B4-2994-49A5-99BD-6222826533BB}" srcId="{D810826F-7D00-4B03-8479-CDDB7B4AF7AF}" destId="{1E58E803-0A95-4EEA-87EB-FB93365BA7B3}" srcOrd="0" destOrd="0" parTransId="{3A0A8831-98CE-46B7-B171-ABA540AA632F}" sibTransId="{C67E6119-850D-4DDB-AE22-AC4076B2B83A}"/>
    <dgm:cxn modelId="{03BC37B5-65F7-46C8-BD4D-096D4FAA70CE}" srcId="{D810826F-7D00-4B03-8479-CDDB7B4AF7AF}" destId="{0AD87CDF-6E04-4CBB-9137-0953239C55AF}" srcOrd="1" destOrd="0" parTransId="{616264CD-95B3-4BA5-8E3E-A8CABA00FCC2}" sibTransId="{D7410A8E-C051-4448-BC13-B4F254284AC3}"/>
    <dgm:cxn modelId="{1A74C1B9-FAD2-4EE3-B02E-8BDE99C33F90}" srcId="{D810826F-7D00-4B03-8479-CDDB7B4AF7AF}" destId="{B7B080AF-C5EA-4F5D-991E-1C555053DF80}" srcOrd="5" destOrd="0" parTransId="{0F690358-A7AC-4F05-AE1C-669D5AD1E690}" sibTransId="{433B3E0E-7AC2-49D2-90CE-4E835357CB53}"/>
    <dgm:cxn modelId="{40B858C4-009A-4D40-8B02-D7BF9EA7D8E5}" type="presOf" srcId="{B7B080AF-C5EA-4F5D-991E-1C555053DF80}" destId="{0E6C1FFE-372F-40B3-9D77-9E6218B7C329}" srcOrd="1" destOrd="0" presId="urn:microsoft.com/office/officeart/2005/8/layout/list1"/>
    <dgm:cxn modelId="{0E32FCD4-E112-40DF-8CC6-590A67B87C1B}" type="presOf" srcId="{0AD87CDF-6E04-4CBB-9137-0953239C55AF}" destId="{F96B6F8F-CF61-4C94-A976-71BA67F05120}" srcOrd="0" destOrd="0" presId="urn:microsoft.com/office/officeart/2005/8/layout/list1"/>
    <dgm:cxn modelId="{DB9A6EDF-6EBE-46BB-AE3B-1B9C5F83519A}" type="presOf" srcId="{0F61679B-D284-4A91-9332-FE8137634BD1}" destId="{097BDC14-DB3D-4AEF-92BA-577BE2C00AF0}" srcOrd="0" destOrd="0" presId="urn:microsoft.com/office/officeart/2005/8/layout/list1"/>
    <dgm:cxn modelId="{631314F0-E7F1-474E-91B6-646ACF2396E8}" type="presOf" srcId="{0D386450-C40F-40F3-ABD6-CC6D52CA11F1}" destId="{DDC14689-2E90-41DB-8092-4B34A5C469F8}" srcOrd="0" destOrd="0" presId="urn:microsoft.com/office/officeart/2005/8/layout/list1"/>
    <dgm:cxn modelId="{CFB56AF3-89E7-43DB-906B-8300D3F5F7AF}" srcId="{D810826F-7D00-4B03-8479-CDDB7B4AF7AF}" destId="{0D386450-C40F-40F3-ABD6-CC6D52CA11F1}" srcOrd="3" destOrd="0" parTransId="{D0277701-2072-4460-A5AA-E77F8760CC32}" sibTransId="{DFE44135-5DA9-483F-8A55-63F335CD24E2}"/>
    <dgm:cxn modelId="{BE684EF4-AB41-43F9-94D4-1F78D30044A9}" type="presOf" srcId="{D810826F-7D00-4B03-8479-CDDB7B4AF7AF}" destId="{50C2661A-D9EC-4D45-A634-FEEFF3610FCE}" srcOrd="0" destOrd="0" presId="urn:microsoft.com/office/officeart/2005/8/layout/list1"/>
    <dgm:cxn modelId="{4028AE1E-4CB9-4457-BB3F-8990BF262DE2}" type="presParOf" srcId="{50C2661A-D9EC-4D45-A634-FEEFF3610FCE}" destId="{4E36EFA2-82FF-459D-992C-8BF2064EAF4F}" srcOrd="0" destOrd="0" presId="urn:microsoft.com/office/officeart/2005/8/layout/list1"/>
    <dgm:cxn modelId="{7EB48005-B484-4187-A22A-D69B930C55C9}" type="presParOf" srcId="{4E36EFA2-82FF-459D-992C-8BF2064EAF4F}" destId="{B8F0EA4C-5F7C-4F39-95F5-BAEF5F66E57C}" srcOrd="0" destOrd="0" presId="urn:microsoft.com/office/officeart/2005/8/layout/list1"/>
    <dgm:cxn modelId="{8C4BD841-63E9-4B8D-8025-AA5382D83F3E}" type="presParOf" srcId="{4E36EFA2-82FF-459D-992C-8BF2064EAF4F}" destId="{06C8FFAE-1CB8-48AF-A991-597D598E4A28}" srcOrd="1" destOrd="0" presId="urn:microsoft.com/office/officeart/2005/8/layout/list1"/>
    <dgm:cxn modelId="{AB007777-7771-4122-A3CE-D76C3026A44E}" type="presParOf" srcId="{50C2661A-D9EC-4D45-A634-FEEFF3610FCE}" destId="{04E82EA4-F0EF-4B9B-B3EE-E8C5A1E735E4}" srcOrd="1" destOrd="0" presId="urn:microsoft.com/office/officeart/2005/8/layout/list1"/>
    <dgm:cxn modelId="{8BC50A1D-2164-40F1-A154-B1A4A0FB21F3}" type="presParOf" srcId="{50C2661A-D9EC-4D45-A634-FEEFF3610FCE}" destId="{003220EB-8DF9-4FA3-AF2D-D3F0C452501F}" srcOrd="2" destOrd="0" presId="urn:microsoft.com/office/officeart/2005/8/layout/list1"/>
    <dgm:cxn modelId="{B1BB053A-43C7-4A20-A9CD-CCE2C978E5C4}" type="presParOf" srcId="{50C2661A-D9EC-4D45-A634-FEEFF3610FCE}" destId="{BDA4E2CB-EB84-451D-A965-2667DF9018B8}" srcOrd="3" destOrd="0" presId="urn:microsoft.com/office/officeart/2005/8/layout/list1"/>
    <dgm:cxn modelId="{DF463B4C-23B1-4FA6-97EA-DFC46532C812}" type="presParOf" srcId="{50C2661A-D9EC-4D45-A634-FEEFF3610FCE}" destId="{A4B4F50A-DC61-453D-828B-A500F8C56AA4}" srcOrd="4" destOrd="0" presId="urn:microsoft.com/office/officeart/2005/8/layout/list1"/>
    <dgm:cxn modelId="{2322E006-7AF3-43E9-9F50-08CCE0BE5196}" type="presParOf" srcId="{A4B4F50A-DC61-453D-828B-A500F8C56AA4}" destId="{F96B6F8F-CF61-4C94-A976-71BA67F05120}" srcOrd="0" destOrd="0" presId="urn:microsoft.com/office/officeart/2005/8/layout/list1"/>
    <dgm:cxn modelId="{577BE383-D2E9-4723-80D3-A879E7CB7A95}" type="presParOf" srcId="{A4B4F50A-DC61-453D-828B-A500F8C56AA4}" destId="{BCCB34D6-EFDF-48D2-A698-660892364FCC}" srcOrd="1" destOrd="0" presId="urn:microsoft.com/office/officeart/2005/8/layout/list1"/>
    <dgm:cxn modelId="{9724CBBA-5C67-4350-8514-5864491323CF}" type="presParOf" srcId="{50C2661A-D9EC-4D45-A634-FEEFF3610FCE}" destId="{C4FCD106-B3B0-4EEE-9D58-F4DA3AF5FC10}" srcOrd="5" destOrd="0" presId="urn:microsoft.com/office/officeart/2005/8/layout/list1"/>
    <dgm:cxn modelId="{BAC3C47F-FB7C-47EB-B952-CBF8D8FDAC18}" type="presParOf" srcId="{50C2661A-D9EC-4D45-A634-FEEFF3610FCE}" destId="{51003E88-53F7-47ED-93A0-B460D4DDEF75}" srcOrd="6" destOrd="0" presId="urn:microsoft.com/office/officeart/2005/8/layout/list1"/>
    <dgm:cxn modelId="{4DE82FD2-BBCB-48FC-9345-8106E16DA298}" type="presParOf" srcId="{50C2661A-D9EC-4D45-A634-FEEFF3610FCE}" destId="{C9CD4381-D64F-4C70-A573-3BC1E5BF0D32}" srcOrd="7" destOrd="0" presId="urn:microsoft.com/office/officeart/2005/8/layout/list1"/>
    <dgm:cxn modelId="{9F9C3A8A-690C-459D-A95D-E8331F7D4187}" type="presParOf" srcId="{50C2661A-D9EC-4D45-A634-FEEFF3610FCE}" destId="{269DFDF0-C6D0-4101-9DC8-F95C8223F539}" srcOrd="8" destOrd="0" presId="urn:microsoft.com/office/officeart/2005/8/layout/list1"/>
    <dgm:cxn modelId="{B2B7EEE4-502C-45C4-B600-8F0103ACC62C}" type="presParOf" srcId="{269DFDF0-C6D0-4101-9DC8-F95C8223F539}" destId="{097BDC14-DB3D-4AEF-92BA-577BE2C00AF0}" srcOrd="0" destOrd="0" presId="urn:microsoft.com/office/officeart/2005/8/layout/list1"/>
    <dgm:cxn modelId="{4A505FAE-5818-4ED3-B205-5FB3BD7A9C84}" type="presParOf" srcId="{269DFDF0-C6D0-4101-9DC8-F95C8223F539}" destId="{41EC8E9B-6217-497B-A07E-EF995ED9E268}" srcOrd="1" destOrd="0" presId="urn:microsoft.com/office/officeart/2005/8/layout/list1"/>
    <dgm:cxn modelId="{4AAF506C-8A60-413E-9C24-1D5DF7F57303}" type="presParOf" srcId="{50C2661A-D9EC-4D45-A634-FEEFF3610FCE}" destId="{0164383D-8FEF-404E-9D7B-020D61FD16F0}" srcOrd="9" destOrd="0" presId="urn:microsoft.com/office/officeart/2005/8/layout/list1"/>
    <dgm:cxn modelId="{B4B94CD9-ECBC-48DE-AA0F-2FE419E93819}" type="presParOf" srcId="{50C2661A-D9EC-4D45-A634-FEEFF3610FCE}" destId="{3203BE49-E4BF-4B64-B3DB-D69896CA4535}" srcOrd="10" destOrd="0" presId="urn:microsoft.com/office/officeart/2005/8/layout/list1"/>
    <dgm:cxn modelId="{9AB49B49-97C0-494D-8AEC-D27B9A63EF90}" type="presParOf" srcId="{50C2661A-D9EC-4D45-A634-FEEFF3610FCE}" destId="{5F6221A6-5B16-4D79-A6A8-18E801030EA7}" srcOrd="11" destOrd="0" presId="urn:microsoft.com/office/officeart/2005/8/layout/list1"/>
    <dgm:cxn modelId="{859ACCA1-EFE8-4A9A-9753-DE8C8CEC2CCE}" type="presParOf" srcId="{50C2661A-D9EC-4D45-A634-FEEFF3610FCE}" destId="{4326675F-C5C0-4C49-966E-B902EE756F6A}" srcOrd="12" destOrd="0" presId="urn:microsoft.com/office/officeart/2005/8/layout/list1"/>
    <dgm:cxn modelId="{E6890442-62BC-40FD-89D3-FC678B538A30}" type="presParOf" srcId="{4326675F-C5C0-4C49-966E-B902EE756F6A}" destId="{DDC14689-2E90-41DB-8092-4B34A5C469F8}" srcOrd="0" destOrd="0" presId="urn:microsoft.com/office/officeart/2005/8/layout/list1"/>
    <dgm:cxn modelId="{BAADE564-43F0-4249-8B17-FC4D62208628}" type="presParOf" srcId="{4326675F-C5C0-4C49-966E-B902EE756F6A}" destId="{3F8DDB65-C5AD-4DD4-8967-8FCAA4109D0A}" srcOrd="1" destOrd="0" presId="urn:microsoft.com/office/officeart/2005/8/layout/list1"/>
    <dgm:cxn modelId="{41ADD361-6F67-459C-AF23-42BD21CB736E}" type="presParOf" srcId="{50C2661A-D9EC-4D45-A634-FEEFF3610FCE}" destId="{B7175085-8BDF-4043-BEE7-98AB303E5F8F}" srcOrd="13" destOrd="0" presId="urn:microsoft.com/office/officeart/2005/8/layout/list1"/>
    <dgm:cxn modelId="{2D8F0E14-443D-472D-9CAC-F243DAEE423B}" type="presParOf" srcId="{50C2661A-D9EC-4D45-A634-FEEFF3610FCE}" destId="{F4B46662-1E7E-4029-BEC6-A831BDEEB9D7}" srcOrd="14" destOrd="0" presId="urn:microsoft.com/office/officeart/2005/8/layout/list1"/>
    <dgm:cxn modelId="{EA3BBB25-1EB3-489F-A8EB-7631F9D26251}" type="presParOf" srcId="{50C2661A-D9EC-4D45-A634-FEEFF3610FCE}" destId="{E95A55CD-3E91-4AFA-AAA4-E6B6436031C3}" srcOrd="15" destOrd="0" presId="urn:microsoft.com/office/officeart/2005/8/layout/list1"/>
    <dgm:cxn modelId="{C6828CFF-197B-4662-AA66-1F84F422FA12}" type="presParOf" srcId="{50C2661A-D9EC-4D45-A634-FEEFF3610FCE}" destId="{F41930FB-BE0A-49DD-837C-0C8BEF96EBA9}" srcOrd="16" destOrd="0" presId="urn:microsoft.com/office/officeart/2005/8/layout/list1"/>
    <dgm:cxn modelId="{19119333-080B-4945-BC97-0EECFE3287D4}" type="presParOf" srcId="{F41930FB-BE0A-49DD-837C-0C8BEF96EBA9}" destId="{D55F3A4B-154F-4A68-9620-6BB250B12F2B}" srcOrd="0" destOrd="0" presId="urn:microsoft.com/office/officeart/2005/8/layout/list1"/>
    <dgm:cxn modelId="{6508B5FB-BD4D-4EDD-8380-812FEC8FF072}" type="presParOf" srcId="{F41930FB-BE0A-49DD-837C-0C8BEF96EBA9}" destId="{2E83CAE7-111D-4D99-AFD4-C3662D5C0292}" srcOrd="1" destOrd="0" presId="urn:microsoft.com/office/officeart/2005/8/layout/list1"/>
    <dgm:cxn modelId="{9C87475C-7C29-42A8-99BA-2E1C578CF81F}" type="presParOf" srcId="{50C2661A-D9EC-4D45-A634-FEEFF3610FCE}" destId="{BEE8C135-497D-48F2-A3EB-8369F7B4915E}" srcOrd="17" destOrd="0" presId="urn:microsoft.com/office/officeart/2005/8/layout/list1"/>
    <dgm:cxn modelId="{B5A51A77-5348-4C9D-B571-5EAD9B2A7FF7}" type="presParOf" srcId="{50C2661A-D9EC-4D45-A634-FEEFF3610FCE}" destId="{938C3279-8CB8-4A52-B613-D190BD585F88}" srcOrd="18" destOrd="0" presId="urn:microsoft.com/office/officeart/2005/8/layout/list1"/>
    <dgm:cxn modelId="{009124F4-6507-45E2-85AC-D38C531F8CD8}" type="presParOf" srcId="{50C2661A-D9EC-4D45-A634-FEEFF3610FCE}" destId="{45373F9A-0B9B-4AF0-BAB8-A90BA9F157C7}" srcOrd="19" destOrd="0" presId="urn:microsoft.com/office/officeart/2005/8/layout/list1"/>
    <dgm:cxn modelId="{B8B508CD-CAB8-4C9C-8618-D97F47C95E7D}" type="presParOf" srcId="{50C2661A-D9EC-4D45-A634-FEEFF3610FCE}" destId="{0CF97903-3EFC-4277-88FC-B7DB08332A04}" srcOrd="20" destOrd="0" presId="urn:microsoft.com/office/officeart/2005/8/layout/list1"/>
    <dgm:cxn modelId="{18DDF15C-60C5-4765-8735-40844E060958}" type="presParOf" srcId="{0CF97903-3EFC-4277-88FC-B7DB08332A04}" destId="{CE45555E-C66C-4D30-A56F-11E045AA4D92}" srcOrd="0" destOrd="0" presId="urn:microsoft.com/office/officeart/2005/8/layout/list1"/>
    <dgm:cxn modelId="{19331226-5B3F-4545-B0D6-1507044F95BD}" type="presParOf" srcId="{0CF97903-3EFC-4277-88FC-B7DB08332A04}" destId="{0E6C1FFE-372F-40B3-9D77-9E6218B7C329}" srcOrd="1" destOrd="0" presId="urn:microsoft.com/office/officeart/2005/8/layout/list1"/>
    <dgm:cxn modelId="{3E46FF28-4CEA-4917-8312-3673160D9CC3}" type="presParOf" srcId="{50C2661A-D9EC-4D45-A634-FEEFF3610FCE}" destId="{A2537694-B053-471C-8C5D-9826A88917EB}" srcOrd="21" destOrd="0" presId="urn:microsoft.com/office/officeart/2005/8/layout/list1"/>
    <dgm:cxn modelId="{0183A83F-CA8E-423B-B0F1-23CC34D4A3AC}" type="presParOf" srcId="{50C2661A-D9EC-4D45-A634-FEEFF3610FCE}" destId="{CD3DEEC3-7910-43CA-8B77-C35802D2BE5F}"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220EB-8DF9-4FA3-AF2D-D3F0C452501F}">
      <dsp:nvSpPr>
        <dsp:cNvPr id="0" name=""/>
        <dsp:cNvSpPr/>
      </dsp:nvSpPr>
      <dsp:spPr>
        <a:xfrm>
          <a:off x="0" y="328639"/>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C8FFAE-1CB8-48AF-A991-597D598E4A28}">
      <dsp:nvSpPr>
        <dsp:cNvPr id="0" name=""/>
        <dsp:cNvSpPr/>
      </dsp:nvSpPr>
      <dsp:spPr>
        <a:xfrm>
          <a:off x="280352" y="62959"/>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CLABSI:</a:t>
          </a:r>
          <a:r>
            <a:rPr lang="en-US" sz="1800" kern="1200" dirty="0">
              <a:latin typeface="Gill Sans MT" panose="020B0502020104020203"/>
            </a:rPr>
            <a:t> 0</a:t>
          </a:r>
          <a:r>
            <a:rPr lang="en-US" sz="1800" kern="1200" dirty="0"/>
            <a:t> for 2026</a:t>
          </a:r>
        </a:p>
      </dsp:txBody>
      <dsp:txXfrm>
        <a:off x="306291" y="88898"/>
        <a:ext cx="3873057" cy="479482"/>
      </dsp:txXfrm>
    </dsp:sp>
    <dsp:sp modelId="{51003E88-53F7-47ED-93A0-B460D4DDEF75}">
      <dsp:nvSpPr>
        <dsp:cNvPr id="0" name=""/>
        <dsp:cNvSpPr/>
      </dsp:nvSpPr>
      <dsp:spPr>
        <a:xfrm>
          <a:off x="0" y="1145119"/>
          <a:ext cx="5607050"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CCB34D6-EFDF-48D2-A698-660892364FCC}">
      <dsp:nvSpPr>
        <dsp:cNvPr id="0" name=""/>
        <dsp:cNvSpPr/>
      </dsp:nvSpPr>
      <dsp:spPr>
        <a:xfrm>
          <a:off x="280352" y="879439"/>
          <a:ext cx="3924935" cy="531360"/>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CAUTI:</a:t>
          </a:r>
          <a:r>
            <a:rPr lang="en-US" sz="1800" kern="1200" dirty="0">
              <a:latin typeface="Gill Sans MT" panose="020B0502020104020203"/>
            </a:rPr>
            <a:t> 0</a:t>
          </a:r>
          <a:r>
            <a:rPr lang="en-US" sz="1800" kern="1200" dirty="0"/>
            <a:t> for 2026</a:t>
          </a:r>
          <a:endParaRPr lang="en-US" sz="1800" kern="1200" dirty="0">
            <a:latin typeface="Gill Sans MT" panose="020B0502020104020203"/>
          </a:endParaRPr>
        </a:p>
      </dsp:txBody>
      <dsp:txXfrm>
        <a:off x="306291" y="905378"/>
        <a:ext cx="3873057" cy="479482"/>
      </dsp:txXfrm>
    </dsp:sp>
    <dsp:sp modelId="{3203BE49-E4BF-4B64-B3DB-D69896CA4535}">
      <dsp:nvSpPr>
        <dsp:cNvPr id="0" name=""/>
        <dsp:cNvSpPr/>
      </dsp:nvSpPr>
      <dsp:spPr>
        <a:xfrm>
          <a:off x="0" y="1961599"/>
          <a:ext cx="5607050"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1EC8E9B-6217-497B-A07E-EF995ED9E268}">
      <dsp:nvSpPr>
        <dsp:cNvPr id="0" name=""/>
        <dsp:cNvSpPr/>
      </dsp:nvSpPr>
      <dsp:spPr>
        <a:xfrm>
          <a:off x="280352" y="1695919"/>
          <a:ext cx="3924935" cy="531360"/>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UE: 2 for 2026</a:t>
          </a:r>
        </a:p>
      </dsp:txBody>
      <dsp:txXfrm>
        <a:off x="306291" y="1721858"/>
        <a:ext cx="3873057" cy="479482"/>
      </dsp:txXfrm>
    </dsp:sp>
    <dsp:sp modelId="{F4B46662-1E7E-4029-BEC6-A831BDEEB9D7}">
      <dsp:nvSpPr>
        <dsp:cNvPr id="0" name=""/>
        <dsp:cNvSpPr/>
      </dsp:nvSpPr>
      <dsp:spPr>
        <a:xfrm>
          <a:off x="0" y="2778080"/>
          <a:ext cx="5607050"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F8DDB65-C5AD-4DD4-8967-8FCAA4109D0A}">
      <dsp:nvSpPr>
        <dsp:cNvPr id="0" name=""/>
        <dsp:cNvSpPr/>
      </dsp:nvSpPr>
      <dsp:spPr>
        <a:xfrm>
          <a:off x="280352" y="2512399"/>
          <a:ext cx="3924935" cy="53136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UD: 3 for 2026</a:t>
          </a:r>
        </a:p>
      </dsp:txBody>
      <dsp:txXfrm>
        <a:off x="306291" y="2538338"/>
        <a:ext cx="3873057" cy="479482"/>
      </dsp:txXfrm>
    </dsp:sp>
    <dsp:sp modelId="{938C3279-8CB8-4A52-B613-D190BD585F88}">
      <dsp:nvSpPr>
        <dsp:cNvPr id="0" name=""/>
        <dsp:cNvSpPr/>
      </dsp:nvSpPr>
      <dsp:spPr>
        <a:xfrm>
          <a:off x="0" y="3594560"/>
          <a:ext cx="5607050"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E83CAE7-111D-4D99-AFD4-C3662D5C0292}">
      <dsp:nvSpPr>
        <dsp:cNvPr id="0" name=""/>
        <dsp:cNvSpPr/>
      </dsp:nvSpPr>
      <dsp:spPr>
        <a:xfrm>
          <a:off x="280352" y="3328880"/>
          <a:ext cx="3924935" cy="531360"/>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HAPI (all stages): 15 for 2026</a:t>
          </a:r>
        </a:p>
      </dsp:txBody>
      <dsp:txXfrm>
        <a:off x="306291" y="3354819"/>
        <a:ext cx="3873057" cy="479482"/>
      </dsp:txXfrm>
    </dsp:sp>
    <dsp:sp modelId="{CD3DEEC3-7910-43CA-8B77-C35802D2BE5F}">
      <dsp:nvSpPr>
        <dsp:cNvPr id="0" name=""/>
        <dsp:cNvSpPr/>
      </dsp:nvSpPr>
      <dsp:spPr>
        <a:xfrm>
          <a:off x="0" y="4411040"/>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E6C1FFE-372F-40B3-9D77-9E6218B7C329}">
      <dsp:nvSpPr>
        <dsp:cNvPr id="0" name=""/>
        <dsp:cNvSpPr/>
      </dsp:nvSpPr>
      <dsp:spPr>
        <a:xfrm>
          <a:off x="280352" y="4145360"/>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t>Falls: 3 for 2026</a:t>
          </a:r>
        </a:p>
      </dsp:txBody>
      <dsp:txXfrm>
        <a:off x="306291" y="4171299"/>
        <a:ext cx="3873057"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252ADF-0289-48B5-8237-7B29C0F7E415}" type="datetimeFigureOut">
              <a:rPr lang="en-US" smtClean="0"/>
              <a:t>8/4/2026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3830F-DCE7-463F-923D-53DB140CB008}" type="slidenum">
              <a:rPr lang="en-US" smtClean="0"/>
              <a:t>‹#›</a:t>
            </a:fld>
            <a:endParaRPr lang="en-US"/>
          </a:p>
        </p:txBody>
      </p:sp>
    </p:spTree>
    <p:extLst>
      <p:ext uri="{BB962C8B-B14F-4D97-AF65-F5344CB8AC3E}">
        <p14:creationId xmlns:p14="http://schemas.microsoft.com/office/powerpoint/2010/main" val="145036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a:t>
            </a:fld>
            <a:endParaRPr lang="en-US" dirty="0"/>
          </a:p>
        </p:txBody>
      </p:sp>
    </p:spTree>
    <p:extLst>
      <p:ext uri="{BB962C8B-B14F-4D97-AF65-F5344CB8AC3E}">
        <p14:creationId xmlns:p14="http://schemas.microsoft.com/office/powerpoint/2010/main" val="1562212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6</a:t>
            </a:fld>
            <a:endParaRPr lang="en-US"/>
          </a:p>
        </p:txBody>
      </p:sp>
    </p:spTree>
    <p:extLst>
      <p:ext uri="{BB962C8B-B14F-4D97-AF65-F5344CB8AC3E}">
        <p14:creationId xmlns:p14="http://schemas.microsoft.com/office/powerpoint/2010/main" val="39878078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9</a:t>
            </a:fld>
            <a:endParaRPr lang="en-US"/>
          </a:p>
        </p:txBody>
      </p:sp>
    </p:spTree>
    <p:extLst>
      <p:ext uri="{BB962C8B-B14F-4D97-AF65-F5344CB8AC3E}">
        <p14:creationId xmlns:p14="http://schemas.microsoft.com/office/powerpoint/2010/main" val="2064176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10</a:t>
            </a:fld>
            <a:endParaRPr lang="en-US"/>
          </a:p>
        </p:txBody>
      </p:sp>
    </p:spTree>
    <p:extLst>
      <p:ext uri="{BB962C8B-B14F-4D97-AF65-F5344CB8AC3E}">
        <p14:creationId xmlns:p14="http://schemas.microsoft.com/office/powerpoint/2010/main" val="2315704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11</a:t>
            </a:fld>
            <a:endParaRPr lang="en-US"/>
          </a:p>
        </p:txBody>
      </p:sp>
    </p:spTree>
    <p:extLst>
      <p:ext uri="{BB962C8B-B14F-4D97-AF65-F5344CB8AC3E}">
        <p14:creationId xmlns:p14="http://schemas.microsoft.com/office/powerpoint/2010/main" val="3347088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17</a:t>
            </a:fld>
            <a:endParaRPr lang="en-US"/>
          </a:p>
        </p:txBody>
      </p:sp>
    </p:spTree>
    <p:extLst>
      <p:ext uri="{BB962C8B-B14F-4D97-AF65-F5344CB8AC3E}">
        <p14:creationId xmlns:p14="http://schemas.microsoft.com/office/powerpoint/2010/main" val="22218521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24</a:t>
            </a:fld>
            <a:endParaRPr lang="en-US"/>
          </a:p>
        </p:txBody>
      </p:sp>
    </p:spTree>
    <p:extLst>
      <p:ext uri="{BB962C8B-B14F-4D97-AF65-F5344CB8AC3E}">
        <p14:creationId xmlns:p14="http://schemas.microsoft.com/office/powerpoint/2010/main" val="3896302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29</a:t>
            </a:fld>
            <a:endParaRPr lang="en-US"/>
          </a:p>
        </p:txBody>
      </p:sp>
    </p:spTree>
    <p:extLst>
      <p:ext uri="{BB962C8B-B14F-4D97-AF65-F5344CB8AC3E}">
        <p14:creationId xmlns:p14="http://schemas.microsoft.com/office/powerpoint/2010/main" val="14216353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31</a:t>
            </a:fld>
            <a:endParaRPr lang="en-US"/>
          </a:p>
        </p:txBody>
      </p:sp>
    </p:spTree>
    <p:extLst>
      <p:ext uri="{BB962C8B-B14F-4D97-AF65-F5344CB8AC3E}">
        <p14:creationId xmlns:p14="http://schemas.microsoft.com/office/powerpoint/2010/main" val="1950111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48A87A34-81AB-432B-8DAE-1953F412C126}"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9127785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05461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8/4/2026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400855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3939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7611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7818847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8A87A34-81AB-432B-8DAE-1953F412C126}" type="datetimeFigureOut">
              <a:rPr lang="en-US" smtClean="0"/>
              <a:t>8/4/2026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6087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8/4/2026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903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8/4/2026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3457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8/4/2026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851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t>8/4/2026</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268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8/4/2026</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896795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8/4/2026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4705335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8061694"/>
      </p:ext>
    </p:extLst>
  </p:cSld>
  <p:clrMap bg1="lt1" tx1="dk1" bg2="lt2" tx2="dk2" accent1="accent1" accent2="accent2" accent3="accent3" accent4="accent4" accent5="accent5" accent6="accent6" hlink="hlink" folHlink="folHlink"/>
  <p:sldLayoutIdLst>
    <p:sldLayoutId id="2147483745"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2.xml"/><Relationship Id="rId4" Type="http://schemas.openxmlformats.org/officeDocument/2006/relationships/image" Target="../media/image4.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260873" y="1586484"/>
            <a:ext cx="3685032" cy="3685032"/>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3000" kern="1200" cap="all" spc="200" baseline="0" dirty="0">
                <a:solidFill>
                  <a:srgbClr val="FFFFFF"/>
                </a:solidFill>
                <a:latin typeface="+mj-lt"/>
                <a:ea typeface="+mj-ea"/>
                <a:cs typeface="+mj-cs"/>
              </a:rPr>
              <a:t>M&amp;M </a:t>
            </a:r>
          </a:p>
        </p:txBody>
      </p:sp>
      <p:sp>
        <p:nvSpPr>
          <p:cNvPr id="3" name="Subtitle 2"/>
          <p:cNvSpPr>
            <a:spLocks noGrp="1"/>
          </p:cNvSpPr>
          <p:nvPr>
            <p:ph type="subTitle" idx="1"/>
          </p:nvPr>
        </p:nvSpPr>
        <p:spPr>
          <a:xfrm>
            <a:off x="5591695" y="1402080"/>
            <a:ext cx="6327778" cy="4053840"/>
          </a:xfrm>
        </p:spPr>
        <p:txBody>
          <a:bodyPr vert="horz" lIns="91440" tIns="45720" rIns="91440" bIns="45720" rtlCol="0" anchor="ctr">
            <a:normAutofit/>
          </a:bodyPr>
          <a:lstStyle/>
          <a:p>
            <a:r>
              <a:rPr lang="en-US" sz="2400" dirty="0">
                <a:solidFill>
                  <a:schemeClr val="tx1">
                    <a:lumMod val="85000"/>
                    <a:lumOff val="15000"/>
                  </a:schemeClr>
                </a:solidFill>
              </a:rPr>
              <a:t>Nisha Agasthya, MD, Neha Longani, MD, Kareen Jones, MD, Jennifer Nestor, MD</a:t>
            </a:r>
          </a:p>
          <a:p>
            <a:r>
              <a:rPr lang="en-US" sz="2800" dirty="0">
                <a:solidFill>
                  <a:schemeClr val="tx1">
                    <a:lumMod val="85000"/>
                    <a:lumOff val="15000"/>
                  </a:schemeClr>
                </a:solidFill>
              </a:rPr>
              <a:t>August 4, 2026</a:t>
            </a:r>
          </a:p>
        </p:txBody>
      </p:sp>
    </p:spTree>
    <p:extLst>
      <p:ext uri="{BB962C8B-B14F-4D97-AF65-F5344CB8AC3E}">
        <p14:creationId xmlns:p14="http://schemas.microsoft.com/office/powerpoint/2010/main" val="207026553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7CA-8AE6-6249-8AAF-FB46D3741D03}"/>
              </a:ext>
            </a:extLst>
          </p:cNvPr>
          <p:cNvSpPr>
            <a:spLocks noGrp="1"/>
          </p:cNvSpPr>
          <p:nvPr>
            <p:ph type="title"/>
          </p:nvPr>
        </p:nvSpPr>
        <p:spPr/>
        <p:txBody>
          <a:bodyPr/>
          <a:lstStyle/>
          <a:p>
            <a:r>
              <a:rPr lang="en-US" dirty="0"/>
              <a:t>Severe PIVIE from </a:t>
            </a:r>
            <a:r>
              <a:rPr lang="en-US" dirty="0" err="1"/>
              <a:t>ppn</a:t>
            </a:r>
            <a:endParaRPr lang="en-US" dirty="0"/>
          </a:p>
        </p:txBody>
      </p:sp>
      <p:sp>
        <p:nvSpPr>
          <p:cNvPr id="3" name="Content Placeholder 2">
            <a:extLst>
              <a:ext uri="{FF2B5EF4-FFF2-40B4-BE49-F238E27FC236}">
                <a16:creationId xmlns:a16="http://schemas.microsoft.com/office/drawing/2014/main" id="{241A8805-23AE-0661-0A14-6FFAF4DCE96A}"/>
              </a:ext>
            </a:extLst>
          </p:cNvPr>
          <p:cNvSpPr>
            <a:spLocks noGrp="1"/>
          </p:cNvSpPr>
          <p:nvPr>
            <p:ph idx="1"/>
          </p:nvPr>
        </p:nvSpPr>
        <p:spPr>
          <a:xfrm>
            <a:off x="2231136" y="2309800"/>
            <a:ext cx="9340754" cy="4269676"/>
          </a:xfrm>
        </p:spPr>
        <p:txBody>
          <a:bodyPr>
            <a:noAutofit/>
          </a:bodyPr>
          <a:lstStyle/>
          <a:p>
            <a:endParaRPr lang="en-US" sz="2000" dirty="0"/>
          </a:p>
          <a:p>
            <a:endParaRPr lang="en-US" sz="2000" dirty="0"/>
          </a:p>
        </p:txBody>
      </p:sp>
      <p:sp>
        <p:nvSpPr>
          <p:cNvPr id="5" name="TextBox 4">
            <a:extLst>
              <a:ext uri="{FF2B5EF4-FFF2-40B4-BE49-F238E27FC236}">
                <a16:creationId xmlns:a16="http://schemas.microsoft.com/office/drawing/2014/main" id="{B6E93B4A-B767-9414-D2A3-49DA4D6F2B7F}"/>
              </a:ext>
            </a:extLst>
          </p:cNvPr>
          <p:cNvSpPr txBox="1"/>
          <p:nvPr/>
        </p:nvSpPr>
        <p:spPr>
          <a:xfrm>
            <a:off x="1996966" y="2505670"/>
            <a:ext cx="8240110" cy="4247317"/>
          </a:xfrm>
          <a:prstGeom prst="rect">
            <a:avLst/>
          </a:prstGeom>
          <a:noFill/>
        </p:spPr>
        <p:txBody>
          <a:bodyPr wrap="square">
            <a:spAutoFit/>
          </a:bodyPr>
          <a:lstStyle/>
          <a:p>
            <a:r>
              <a:rPr lang="en-US" dirty="0"/>
              <a:t>10yF with history of SMA 1, nocturnal BIPAP dependence and factor VII deficiency presenting after removal of MAGEC rods with definitive PSF T2 – pelvis</a:t>
            </a:r>
          </a:p>
          <a:p>
            <a:endParaRPr lang="en-US" dirty="0"/>
          </a:p>
          <a:p>
            <a:r>
              <a:rPr lang="en-US" dirty="0" err="1"/>
              <a:t>Hx</a:t>
            </a:r>
            <a:r>
              <a:rPr lang="en-US" dirty="0"/>
              <a:t> of ileus and slow feeding tolerance post surgeries per parents</a:t>
            </a:r>
          </a:p>
          <a:p>
            <a:endParaRPr lang="en-US" dirty="0"/>
          </a:p>
          <a:p>
            <a:r>
              <a:rPr lang="en-US" dirty="0"/>
              <a:t>PPN initiated on 2/14 (POD# 3) due to ileus, persistent pneumothorax and potential need for surgical intervention and severe protein calorie malnutrition and to support wound healing. </a:t>
            </a:r>
          </a:p>
          <a:p>
            <a:endParaRPr lang="en-US" dirty="0"/>
          </a:p>
          <a:p>
            <a:r>
              <a:rPr lang="en-US" dirty="0"/>
              <a:t>PIV hand noted to be swollen slightly, seen by DIVA RN who assessed PIV patency by flushing under US guidance and deemed it was okay to use</a:t>
            </a:r>
          </a:p>
          <a:p>
            <a:endParaRPr lang="en-US" dirty="0"/>
          </a:p>
          <a:p>
            <a:r>
              <a:rPr lang="en-US" dirty="0"/>
              <a:t>Right hand later noted to be swollen and cool to touch and noted to be infiltrated </a:t>
            </a:r>
          </a:p>
          <a:p>
            <a:r>
              <a:rPr lang="en-US" dirty="0"/>
              <a:t>Hyaluronidase administered </a:t>
            </a:r>
          </a:p>
          <a:p>
            <a:r>
              <a:rPr lang="en-US" dirty="0"/>
              <a:t>PPN ordered OSM 992 </a:t>
            </a:r>
          </a:p>
        </p:txBody>
      </p:sp>
    </p:spTree>
    <p:extLst>
      <p:ext uri="{BB962C8B-B14F-4D97-AF65-F5344CB8AC3E}">
        <p14:creationId xmlns:p14="http://schemas.microsoft.com/office/powerpoint/2010/main" val="18499871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531DAB-63D3-6182-BFD3-2ECCD22CB6B7}"/>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40F004B0-0694-0595-A277-3972D2E3EE4D}"/>
              </a:ext>
            </a:extLst>
          </p:cNvPr>
          <p:cNvSpPr>
            <a:spLocks noGrp="1"/>
          </p:cNvSpPr>
          <p:nvPr>
            <p:ph sz="half" idx="2"/>
          </p:nvPr>
        </p:nvSpPr>
        <p:spPr/>
        <p:txBody>
          <a:bodyPr/>
          <a:lstStyle/>
          <a:p>
            <a:r>
              <a:rPr lang="en-US" dirty="0"/>
              <a:t>DIVA team response </a:t>
            </a:r>
          </a:p>
        </p:txBody>
      </p:sp>
      <p:sp>
        <p:nvSpPr>
          <p:cNvPr id="4" name="Content Placeholder 3">
            <a:extLst>
              <a:ext uri="{FF2B5EF4-FFF2-40B4-BE49-F238E27FC236}">
                <a16:creationId xmlns:a16="http://schemas.microsoft.com/office/drawing/2014/main" id="{F55C06D0-C743-9171-8418-B7F38CF94C52}"/>
              </a:ext>
            </a:extLst>
          </p:cNvPr>
          <p:cNvSpPr>
            <a:spLocks noGrp="1"/>
          </p:cNvSpPr>
          <p:nvPr>
            <p:ph sz="quarter" idx="4"/>
          </p:nvPr>
        </p:nvSpPr>
        <p:spPr/>
        <p:txBody>
          <a:bodyPr/>
          <a:lstStyle/>
          <a:p>
            <a:r>
              <a:rPr lang="en-US" dirty="0"/>
              <a:t>Gold standard for PIV patency is not US </a:t>
            </a:r>
          </a:p>
          <a:p>
            <a:r>
              <a:rPr lang="en-US" dirty="0"/>
              <a:t>Use of clinical assessment limited</a:t>
            </a:r>
          </a:p>
          <a:p>
            <a:r>
              <a:rPr lang="en-US" dirty="0"/>
              <a:t>Hyaluronidase </a:t>
            </a:r>
            <a:r>
              <a:rPr lang="en-US" dirty="0" err="1"/>
              <a:t>subQ</a:t>
            </a:r>
            <a:r>
              <a:rPr lang="en-US" dirty="0"/>
              <a:t> administration hesitancy from PICU RNs – can be administered by RNs</a:t>
            </a:r>
          </a:p>
          <a:p>
            <a:pPr marL="0" indent="0">
              <a:buNone/>
            </a:pPr>
            <a:endParaRPr lang="en-US" dirty="0"/>
          </a:p>
        </p:txBody>
      </p:sp>
      <p:sp>
        <p:nvSpPr>
          <p:cNvPr id="5" name="Text Placeholder 4">
            <a:extLst>
              <a:ext uri="{FF2B5EF4-FFF2-40B4-BE49-F238E27FC236}">
                <a16:creationId xmlns:a16="http://schemas.microsoft.com/office/drawing/2014/main" id="{01AC029B-4BDC-17D0-6F3C-C90F473C0E45}"/>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4B45F2DA-4E4A-FBB2-4F4C-A299CFF1CBF6}"/>
              </a:ext>
            </a:extLst>
          </p:cNvPr>
          <p:cNvSpPr>
            <a:spLocks noGrp="1"/>
          </p:cNvSpPr>
          <p:nvPr>
            <p:ph type="title"/>
          </p:nvPr>
        </p:nvSpPr>
        <p:spPr/>
        <p:txBody>
          <a:bodyPr/>
          <a:lstStyle/>
          <a:p>
            <a:r>
              <a:rPr lang="en-US" dirty="0"/>
              <a:t>Severe </a:t>
            </a:r>
            <a:r>
              <a:rPr lang="en-US" dirty="0" err="1"/>
              <a:t>pivie</a:t>
            </a:r>
            <a:r>
              <a:rPr lang="en-US" dirty="0"/>
              <a:t> from </a:t>
            </a:r>
            <a:r>
              <a:rPr lang="en-US" dirty="0" err="1"/>
              <a:t>ppn</a:t>
            </a:r>
            <a:endParaRPr lang="en-US" dirty="0"/>
          </a:p>
        </p:txBody>
      </p:sp>
      <p:sp>
        <p:nvSpPr>
          <p:cNvPr id="8" name="TextBox 7">
            <a:extLst>
              <a:ext uri="{FF2B5EF4-FFF2-40B4-BE49-F238E27FC236}">
                <a16:creationId xmlns:a16="http://schemas.microsoft.com/office/drawing/2014/main" id="{58CCB75B-36EA-B08E-0A9C-C96EC4C512D5}"/>
              </a:ext>
            </a:extLst>
          </p:cNvPr>
          <p:cNvSpPr txBox="1"/>
          <p:nvPr/>
        </p:nvSpPr>
        <p:spPr>
          <a:xfrm>
            <a:off x="1779191" y="6091955"/>
            <a:ext cx="7858795" cy="461665"/>
          </a:xfrm>
          <a:prstGeom prst="rect">
            <a:avLst/>
          </a:prstGeom>
          <a:noFill/>
        </p:spPr>
        <p:txBody>
          <a:bodyPr wrap="square">
            <a:spAutoFit/>
          </a:bodyPr>
          <a:lstStyle/>
          <a:p>
            <a:r>
              <a:rPr lang="en-US" sz="1200" b="1" i="0" kern="1200" dirty="0">
                <a:solidFill>
                  <a:schemeClr val="tx1"/>
                </a:solidFill>
                <a:effectLst/>
                <a:latin typeface="+mn-lt"/>
                <a:ea typeface="+mn-ea"/>
                <a:cs typeface="+mn-cs"/>
              </a:rPr>
              <a:t>Neonatal                               &lt;10 kg                      10-40 kg                      &gt;40 kg</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0-1050 (hard max 1100)  0-1000 (hard max 1050)     0-950 (hard max 1050)    0-901 (hard max 1000)</a:t>
            </a:r>
          </a:p>
        </p:txBody>
      </p:sp>
    </p:spTree>
    <p:extLst>
      <p:ext uri="{BB962C8B-B14F-4D97-AF65-F5344CB8AC3E}">
        <p14:creationId xmlns:p14="http://schemas.microsoft.com/office/powerpoint/2010/main" val="1569750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E6F3D7-4EE6-8FB4-A595-D7AB709150AA}"/>
              </a:ext>
            </a:extLst>
          </p:cNvPr>
          <p:cNvSpPr>
            <a:spLocks noGrp="1"/>
          </p:cNvSpPr>
          <p:nvPr>
            <p:ph type="title"/>
          </p:nvPr>
        </p:nvSpPr>
        <p:spPr>
          <a:xfrm>
            <a:off x="2231136" y="1027754"/>
            <a:ext cx="7729728" cy="1188720"/>
          </a:xfrm>
        </p:spPr>
        <p:txBody>
          <a:bodyPr/>
          <a:lstStyle/>
          <a:p>
            <a:r>
              <a:rPr lang="en-US" dirty="0"/>
              <a:t>Subdural hygroma and </a:t>
            </a:r>
            <a:r>
              <a:rPr lang="en-US" dirty="0" err="1"/>
              <a:t>subgaleal</a:t>
            </a:r>
            <a:r>
              <a:rPr lang="en-US" dirty="0"/>
              <a:t> Fluid Collection</a:t>
            </a:r>
          </a:p>
        </p:txBody>
      </p:sp>
      <p:sp>
        <p:nvSpPr>
          <p:cNvPr id="3" name="Content Placeholder 2">
            <a:extLst>
              <a:ext uri="{FF2B5EF4-FFF2-40B4-BE49-F238E27FC236}">
                <a16:creationId xmlns:a16="http://schemas.microsoft.com/office/drawing/2014/main" id="{D328CA75-8723-8CDC-3295-C68054AD2706}"/>
              </a:ext>
            </a:extLst>
          </p:cNvPr>
          <p:cNvSpPr>
            <a:spLocks noGrp="1"/>
          </p:cNvSpPr>
          <p:nvPr>
            <p:ph idx="1"/>
          </p:nvPr>
        </p:nvSpPr>
        <p:spPr>
          <a:xfrm>
            <a:off x="2016113" y="2638044"/>
            <a:ext cx="8159773" cy="3406496"/>
          </a:xfrm>
        </p:spPr>
        <p:txBody>
          <a:bodyPr>
            <a:normAutofit/>
          </a:bodyPr>
          <a:lstStyle/>
          <a:p>
            <a:r>
              <a:rPr lang="en-US" dirty="0">
                <a:solidFill>
                  <a:srgbClr val="222222"/>
                </a:solidFill>
                <a:latin typeface="Gill Sans MT" panose="020B0502020104020203" pitchFamily="34" charset="0"/>
                <a:ea typeface="Calibri" pitchFamily="34" charset="-122"/>
                <a:cs typeface="Calibri" pitchFamily="34" charset="-120"/>
              </a:rPr>
              <a:t>9-year-old-male with a newly diagnosed mixed germ cell pineal tumor (mature teratoma and germinoma) on induction chemotherapy, status post subtotal resection and EVD placement for tumor-related mass effect. Transitioned to the floor with a stable but abnormal neurologic baseline (inability to open eyes spontaneously, fixed anisocoria, gaze deviation, following simple commands, moving all extremities), then developed progressive right-sided weakness and altered mental status in the setting of evolving </a:t>
            </a:r>
            <a:r>
              <a:rPr lang="en-US" dirty="0" err="1">
                <a:solidFill>
                  <a:srgbClr val="222222"/>
                </a:solidFill>
                <a:latin typeface="Gill Sans MT" panose="020B0502020104020203" pitchFamily="34" charset="0"/>
                <a:ea typeface="Calibri" pitchFamily="34" charset="-122"/>
                <a:cs typeface="Calibri" pitchFamily="34" charset="-120"/>
              </a:rPr>
              <a:t>subgaleal</a:t>
            </a:r>
            <a:r>
              <a:rPr lang="en-US" dirty="0">
                <a:solidFill>
                  <a:srgbClr val="222222"/>
                </a:solidFill>
                <a:latin typeface="Gill Sans MT" panose="020B0502020104020203" pitchFamily="34" charset="0"/>
                <a:ea typeface="Calibri" pitchFamily="34" charset="-122"/>
                <a:cs typeface="Calibri" pitchFamily="34" charset="-120"/>
              </a:rPr>
              <a:t> swelling, ultimately requiring emergent OR for </a:t>
            </a:r>
            <a:r>
              <a:rPr lang="en-US" dirty="0" err="1">
                <a:solidFill>
                  <a:srgbClr val="222222"/>
                </a:solidFill>
                <a:latin typeface="Gill Sans MT" panose="020B0502020104020203" pitchFamily="34" charset="0"/>
                <a:ea typeface="Calibri" pitchFamily="34" charset="-122"/>
                <a:cs typeface="Calibri" pitchFamily="34" charset="-120"/>
              </a:rPr>
              <a:t>subgaleal</a:t>
            </a:r>
            <a:r>
              <a:rPr lang="en-US" dirty="0">
                <a:solidFill>
                  <a:srgbClr val="222222"/>
                </a:solidFill>
                <a:latin typeface="Gill Sans MT" panose="020B0502020104020203" pitchFamily="34" charset="0"/>
                <a:ea typeface="Calibri" pitchFamily="34" charset="-122"/>
                <a:cs typeface="Calibri" pitchFamily="34" charset="-120"/>
              </a:rPr>
              <a:t> fluid aspiration and subdural-to-peritoneal shunt placement.</a:t>
            </a:r>
            <a:endParaRPr lang="en-US" dirty="0">
              <a:latin typeface="Gill Sans MT" panose="020B0502020104020203" pitchFamily="34" charset="0"/>
            </a:endParaRPr>
          </a:p>
          <a:p>
            <a:endParaRPr lang="en-US" dirty="0"/>
          </a:p>
        </p:txBody>
      </p:sp>
    </p:spTree>
    <p:extLst>
      <p:ext uri="{BB962C8B-B14F-4D97-AF65-F5344CB8AC3E}">
        <p14:creationId xmlns:p14="http://schemas.microsoft.com/office/powerpoint/2010/main" val="3692870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6A15DD-3320-62AF-FF91-07518F7AB431}"/>
              </a:ext>
            </a:extLst>
          </p:cNvPr>
          <p:cNvSpPr>
            <a:spLocks noGrp="1"/>
          </p:cNvSpPr>
          <p:nvPr>
            <p:ph type="title"/>
          </p:nvPr>
        </p:nvSpPr>
        <p:spPr/>
        <p:txBody>
          <a:bodyPr/>
          <a:lstStyle/>
          <a:p>
            <a:r>
              <a:rPr lang="en-US" dirty="0"/>
              <a:t>Subdural hygroma and </a:t>
            </a:r>
            <a:r>
              <a:rPr lang="en-US" dirty="0" err="1"/>
              <a:t>subgaleal</a:t>
            </a:r>
            <a:r>
              <a:rPr lang="en-US" dirty="0"/>
              <a:t> Fluid Collection</a:t>
            </a:r>
          </a:p>
        </p:txBody>
      </p:sp>
      <p:sp>
        <p:nvSpPr>
          <p:cNvPr id="3" name="Content Placeholder 2">
            <a:extLst>
              <a:ext uri="{FF2B5EF4-FFF2-40B4-BE49-F238E27FC236}">
                <a16:creationId xmlns:a16="http://schemas.microsoft.com/office/drawing/2014/main" id="{AD3960AD-FF20-F3EF-6D82-54FD4D18F42F}"/>
              </a:ext>
            </a:extLst>
          </p:cNvPr>
          <p:cNvSpPr>
            <a:spLocks noGrp="1"/>
          </p:cNvSpPr>
          <p:nvPr>
            <p:ph idx="1"/>
          </p:nvPr>
        </p:nvSpPr>
        <p:spPr>
          <a:xfrm>
            <a:off x="2231136" y="2638044"/>
            <a:ext cx="7729728" cy="3676259"/>
          </a:xfrm>
        </p:spPr>
        <p:txBody>
          <a:bodyPr>
            <a:normAutofit lnSpcReduction="10000"/>
          </a:bodyPr>
          <a:lstStyle/>
          <a:p>
            <a:r>
              <a:rPr lang="en-US" b="1" i="1" dirty="0">
                <a:solidFill>
                  <a:srgbClr val="000000"/>
                </a:solidFill>
                <a:latin typeface="Gill Sans MT" panose="020B0502020104020203" pitchFamily="34" charset="0"/>
                <a:ea typeface="Calibri" pitchFamily="34" charset="-122"/>
                <a:cs typeface="Calibri" pitchFamily="34" charset="-120"/>
              </a:rPr>
              <a:t>Timeline since floor transfer</a:t>
            </a:r>
            <a:r>
              <a:rPr lang="en-US" b="1" i="1" dirty="0">
                <a:solidFill>
                  <a:srgbClr val="000000"/>
                </a:solidFill>
                <a:latin typeface="Calibri" pitchFamily="34" charset="0"/>
                <a:ea typeface="Calibri" pitchFamily="34" charset="-122"/>
                <a:cs typeface="Calibri" pitchFamily="34" charset="-120"/>
              </a:rPr>
              <a:t>:</a:t>
            </a:r>
            <a:endParaRPr lang="en-US" dirty="0"/>
          </a:p>
          <a:p>
            <a:pPr marL="342900"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7/23 – Transferred to floor</a:t>
            </a:r>
            <a:endParaRPr lang="en-US" sz="1100" dirty="0">
              <a:latin typeface="Gill Sans MT" panose="020B0502020104020203" pitchFamily="34" charset="0"/>
            </a:endParaRPr>
          </a:p>
          <a:p>
            <a:pPr marL="342900"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7/24 – No concerns; stable baseline exam; participating with PT and speech</a:t>
            </a:r>
            <a:endParaRPr lang="en-US" sz="1100" dirty="0">
              <a:latin typeface="Gill Sans MT" panose="020B0502020104020203" pitchFamily="34" charset="0"/>
            </a:endParaRPr>
          </a:p>
          <a:p>
            <a:pPr marL="342900"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7/25 AM – Neurosurgery evaluation noted </a:t>
            </a:r>
            <a:r>
              <a:rPr lang="en-US" sz="1100" dirty="0" err="1">
                <a:solidFill>
                  <a:srgbClr val="222222"/>
                </a:solidFill>
                <a:latin typeface="Gill Sans MT" panose="020B0502020104020203" pitchFamily="34" charset="0"/>
                <a:ea typeface="Calibri" pitchFamily="34" charset="-122"/>
                <a:cs typeface="Calibri" pitchFamily="34" charset="-120"/>
              </a:rPr>
              <a:t>subgaleal</a:t>
            </a:r>
            <a:r>
              <a:rPr lang="en-US" sz="1100" dirty="0">
                <a:solidFill>
                  <a:srgbClr val="222222"/>
                </a:solidFill>
                <a:latin typeface="Gill Sans MT" panose="020B0502020104020203" pitchFamily="34" charset="0"/>
                <a:ea typeface="Calibri" pitchFamily="34" charset="-122"/>
                <a:cs typeface="Calibri" pitchFamily="34" charset="-120"/>
              </a:rPr>
              <a:t> swelling with a stable neuro exam; plan for head CT if it worsened</a:t>
            </a:r>
            <a:endParaRPr lang="en-US" sz="1100" dirty="0">
              <a:latin typeface="Gill Sans MT" panose="020B0502020104020203" pitchFamily="34" charset="0"/>
            </a:endParaRPr>
          </a:p>
          <a:p>
            <a:pPr marL="800100" lvl="1"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Moved to heme/</a:t>
            </a:r>
            <a:r>
              <a:rPr lang="en-US" sz="1100" dirty="0" err="1">
                <a:solidFill>
                  <a:srgbClr val="222222"/>
                </a:solidFill>
                <a:latin typeface="Gill Sans MT" panose="020B0502020104020203" pitchFamily="34" charset="0"/>
                <a:ea typeface="Calibri" pitchFamily="34" charset="-122"/>
                <a:cs typeface="Calibri" pitchFamily="34" charset="-120"/>
              </a:rPr>
              <a:t>onc</a:t>
            </a:r>
            <a:r>
              <a:rPr lang="en-US" sz="1100" dirty="0">
                <a:solidFill>
                  <a:srgbClr val="222222"/>
                </a:solidFill>
                <a:latin typeface="Gill Sans MT" panose="020B0502020104020203" pitchFamily="34" charset="0"/>
                <a:ea typeface="Calibri" pitchFamily="34" charset="-122"/>
                <a:cs typeface="Calibri" pitchFamily="34" charset="-120"/>
              </a:rPr>
              <a:t> floor for closer monitoring and proximity to team; still responsive but inconsistently answering only yes/no questions (speech note attributed non-participation to low level of arousal)</a:t>
            </a:r>
            <a:endParaRPr lang="en-US" sz="1100" dirty="0">
              <a:latin typeface="Gill Sans MT" panose="020B0502020104020203" pitchFamily="34" charset="0"/>
            </a:endParaRPr>
          </a:p>
          <a:p>
            <a:pPr marL="800100" lvl="1"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Bedside nurse on heme/</a:t>
            </a:r>
            <a:r>
              <a:rPr lang="en-US" sz="1100" dirty="0" err="1">
                <a:solidFill>
                  <a:srgbClr val="222222"/>
                </a:solidFill>
                <a:latin typeface="Gill Sans MT" panose="020B0502020104020203" pitchFamily="34" charset="0"/>
                <a:ea typeface="Calibri" pitchFamily="34" charset="-122"/>
                <a:cs typeface="Calibri" pitchFamily="34" charset="-120"/>
              </a:rPr>
              <a:t>onc</a:t>
            </a:r>
            <a:r>
              <a:rPr lang="en-US" sz="1100" dirty="0">
                <a:solidFill>
                  <a:srgbClr val="222222"/>
                </a:solidFill>
                <a:latin typeface="Gill Sans MT" panose="020B0502020104020203" pitchFamily="34" charset="0"/>
                <a:ea typeface="Calibri" pitchFamily="34" charset="-122"/>
                <a:cs typeface="Calibri" pitchFamily="34" charset="-120"/>
              </a:rPr>
              <a:t> floor uncomfortable with the swelling, prompting an earlier head CT</a:t>
            </a:r>
            <a:endParaRPr lang="en-US" sz="1100" dirty="0">
              <a:latin typeface="Gill Sans MT" panose="020B0502020104020203" pitchFamily="34" charset="0"/>
            </a:endParaRPr>
          </a:p>
          <a:p>
            <a:pPr marL="800100" lvl="1"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Head CT 1830: enlarging fluid collection communicating with the intracranial compartment, new right-to-left midline shift</a:t>
            </a:r>
            <a:endParaRPr lang="en-US" sz="1100" dirty="0">
              <a:latin typeface="Gill Sans MT" panose="020B0502020104020203" pitchFamily="34" charset="0"/>
            </a:endParaRPr>
          </a:p>
          <a:p>
            <a:pPr marL="800100" lvl="1"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Neurosurgery not immediately reachable; transferred to PICU for CT results, altered mental status, and resuscitation</a:t>
            </a:r>
            <a:endParaRPr lang="en-US" sz="1100" dirty="0">
              <a:latin typeface="Gill Sans MT" panose="020B0502020104020203" pitchFamily="34" charset="0"/>
            </a:endParaRPr>
          </a:p>
          <a:p>
            <a:pPr marL="800100" lvl="1" indent="-342900">
              <a:lnSpc>
                <a:spcPct val="105000"/>
              </a:lnSpc>
              <a:spcAft>
                <a:spcPts val="600"/>
              </a:spcAft>
              <a:buSzPct val="100000"/>
            </a:pPr>
            <a:r>
              <a:rPr lang="en-US" sz="1100" dirty="0">
                <a:solidFill>
                  <a:srgbClr val="222222"/>
                </a:solidFill>
                <a:latin typeface="Gill Sans MT" panose="020B0502020104020203" pitchFamily="34" charset="0"/>
                <a:ea typeface="Calibri" pitchFamily="34" charset="-122"/>
                <a:cs typeface="Calibri" pitchFamily="34" charset="-120"/>
              </a:rPr>
              <a:t>OR 7/25 2100 – </a:t>
            </a:r>
            <a:r>
              <a:rPr lang="en-US" sz="1100" dirty="0" err="1">
                <a:solidFill>
                  <a:srgbClr val="222222"/>
                </a:solidFill>
                <a:latin typeface="Gill Sans MT" panose="020B0502020104020203" pitchFamily="34" charset="0"/>
                <a:ea typeface="Calibri" pitchFamily="34" charset="-122"/>
                <a:cs typeface="Calibri" pitchFamily="34" charset="-120"/>
              </a:rPr>
              <a:t>Subgaleal</a:t>
            </a:r>
            <a:r>
              <a:rPr lang="en-US" sz="1100" dirty="0">
                <a:solidFill>
                  <a:srgbClr val="222222"/>
                </a:solidFill>
                <a:latin typeface="Gill Sans MT" panose="020B0502020104020203" pitchFamily="34" charset="0"/>
                <a:ea typeface="Calibri" pitchFamily="34" charset="-122"/>
                <a:cs typeface="Calibri" pitchFamily="34" charset="-120"/>
              </a:rPr>
              <a:t>-to-peritoneal shunt placement and drainage of </a:t>
            </a:r>
            <a:r>
              <a:rPr lang="en-US" sz="1100" dirty="0" err="1">
                <a:solidFill>
                  <a:srgbClr val="222222"/>
                </a:solidFill>
                <a:latin typeface="Gill Sans MT" panose="020B0502020104020203" pitchFamily="34" charset="0"/>
                <a:ea typeface="Calibri" pitchFamily="34" charset="-122"/>
                <a:cs typeface="Calibri" pitchFamily="34" charset="-120"/>
              </a:rPr>
              <a:t>subgaleal</a:t>
            </a:r>
            <a:r>
              <a:rPr lang="en-US" sz="1100" dirty="0">
                <a:solidFill>
                  <a:srgbClr val="222222"/>
                </a:solidFill>
                <a:latin typeface="Gill Sans MT" panose="020B0502020104020203" pitchFamily="34" charset="0"/>
                <a:ea typeface="Calibri" pitchFamily="34" charset="-122"/>
                <a:cs typeface="Calibri" pitchFamily="34" charset="-120"/>
              </a:rPr>
              <a:t> CSF fluid collection</a:t>
            </a:r>
            <a:endParaRPr lang="en-US" sz="1100" dirty="0">
              <a:latin typeface="Gill Sans MT" panose="020B0502020104020203" pitchFamily="34" charset="0"/>
            </a:endParaRPr>
          </a:p>
          <a:p>
            <a:endParaRPr lang="en-US" dirty="0"/>
          </a:p>
        </p:txBody>
      </p:sp>
    </p:spTree>
    <p:extLst>
      <p:ext uri="{BB962C8B-B14F-4D97-AF65-F5344CB8AC3E}">
        <p14:creationId xmlns:p14="http://schemas.microsoft.com/office/powerpoint/2010/main" val="40699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1828800" y="320040"/>
            <a:ext cx="8531352" cy="731520"/>
          </a:xfrm>
          <a:prstGeom prst="rect">
            <a:avLst/>
          </a:prstGeom>
          <a:solidFill>
            <a:srgbClr val="FFFFFF"/>
          </a:solidFill>
          <a:ln w="19050">
            <a:solidFill>
              <a:srgbClr val="000000"/>
            </a:solidFill>
            <a:prstDash val="solid"/>
          </a:ln>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 1"/>
          <p:cNvSpPr/>
          <p:nvPr/>
        </p:nvSpPr>
        <p:spPr>
          <a:xfrm>
            <a:off x="1965960" y="320040"/>
            <a:ext cx="8257032" cy="731520"/>
          </a:xfrm>
          <a:prstGeom prst="rect">
            <a:avLst/>
          </a:prstGeom>
          <a:noFill/>
          <a:ln/>
        </p:spPr>
        <p:txBody>
          <a:bodyPr wrap="square" rtlCol="0" anchor="ctr"/>
          <a:lstStyle/>
          <a:p>
            <a:pPr lvl="0" algn="ctr" defTabSz="914400"/>
            <a:r>
              <a:rPr lang="en-US" sz="2400" dirty="0"/>
              <a:t>SUBDURAL HYGROMA AND SUBGALEAL FLUID COLLECTION</a:t>
            </a:r>
            <a:endParaRPr kumimoji="0" lang="en-US" sz="24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4" name="Text 2"/>
          <p:cNvSpPr/>
          <p:nvPr/>
        </p:nvSpPr>
        <p:spPr>
          <a:xfrm>
            <a:off x="914400" y="1170432"/>
            <a:ext cx="10360152" cy="256032"/>
          </a:xfrm>
          <a:prstGeom prst="rect">
            <a:avLst/>
          </a:prstGeom>
          <a:noFill/>
          <a:ln/>
        </p:spPr>
        <p:txBody>
          <a:bodyPr wrap="square"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000000"/>
                </a:solidFill>
                <a:effectLst/>
                <a:uLnTx/>
                <a:uFillTx/>
                <a:latin typeface="Gill Sans MT" panose="020B0502020104020203" pitchFamily="34" charset="0"/>
                <a:ea typeface="Calibri" pitchFamily="34" charset="-122"/>
                <a:cs typeface="Calibri" pitchFamily="34" charset="-120"/>
              </a:rPr>
              <a:t>Head CT Imaging</a:t>
            </a:r>
            <a:endParaRPr kumimoji="0" lang="en-US" sz="1400" b="0" i="0" u="none" strike="noStrike" kern="1200" cap="none" spc="0" normalizeH="0" baseline="0" noProof="0" dirty="0">
              <a:ln>
                <a:noFill/>
              </a:ln>
              <a:solidFill>
                <a:prstClr val="black"/>
              </a:solidFill>
              <a:effectLst/>
              <a:uLnTx/>
              <a:uFillTx/>
              <a:latin typeface="Gill Sans MT" panose="020B0502020104020203" pitchFamily="34" charset="0"/>
              <a:ea typeface="+mn-ea"/>
              <a:cs typeface="+mn-cs"/>
            </a:endParaRPr>
          </a:p>
        </p:txBody>
      </p:sp>
      <p:sp>
        <p:nvSpPr>
          <p:cNvPr id="5" name="Text 3"/>
          <p:cNvSpPr/>
          <p:nvPr/>
        </p:nvSpPr>
        <p:spPr>
          <a:xfrm>
            <a:off x="914400" y="1426464"/>
            <a:ext cx="10360152" cy="292608"/>
          </a:xfrm>
          <a:prstGeom prst="rect">
            <a:avLst/>
          </a:prstGeom>
          <a:noFill/>
          <a:ln/>
        </p:spPr>
        <p:txBody>
          <a:bodyPr wrap="square" rtlCol="0" anchor="t"/>
          <a:lstStyle/>
          <a:p>
            <a:pPr marL="0" marR="0" lvl="0" indent="0" algn="l" defTabSz="914400" rtl="0" eaLnBrk="1" fontAlgn="auto" latinLnBrk="0" hangingPunct="1">
              <a:lnSpc>
                <a:spcPct val="105000"/>
              </a:lnSpc>
              <a:spcBef>
                <a:spcPts val="0"/>
              </a:spcBef>
              <a:spcAft>
                <a:spcPts val="0"/>
              </a:spcAft>
              <a:buClrTx/>
              <a:buSzTx/>
              <a:buFontTx/>
              <a:buNone/>
              <a:tabLst/>
              <a:defRPr/>
            </a:pPr>
            <a:r>
              <a:rPr kumimoji="0" lang="en-US" sz="1150" b="0" i="0" u="none" strike="noStrike" kern="1200" cap="none" spc="0" normalizeH="0" baseline="0" noProof="0" dirty="0">
                <a:ln>
                  <a:noFill/>
                </a:ln>
                <a:solidFill>
                  <a:srgbClr val="222222"/>
                </a:solidFill>
                <a:effectLst/>
                <a:uLnTx/>
                <a:uFillTx/>
                <a:latin typeface="Gill Sans MT" panose="020B0502020104020203" pitchFamily="34" charset="0"/>
                <a:ea typeface="Calibri" pitchFamily="34" charset="-122"/>
                <a:cs typeface="Calibri" pitchFamily="34" charset="-120"/>
              </a:rPr>
              <a:t>Hypertensive subdural hygroma with midline shift and an associated, communicating subgaleal fluid collection</a:t>
            </a:r>
            <a:r>
              <a:rPr kumimoji="0" lang="en-US" sz="1150" b="0" i="0" u="none" strike="noStrike" kern="1200" cap="none" spc="0" normalizeH="0" baseline="0" noProof="0" dirty="0">
                <a:ln>
                  <a:noFill/>
                </a:ln>
                <a:solidFill>
                  <a:srgbClr val="222222"/>
                </a:solidFill>
                <a:effectLst/>
                <a:uLnTx/>
                <a:uFillTx/>
                <a:latin typeface="Calibri" pitchFamily="34" charset="0"/>
                <a:ea typeface="Calibri" pitchFamily="34" charset="-122"/>
                <a:cs typeface="Calibri" pitchFamily="34" charset="-120"/>
              </a:rPr>
              <a:t>.</a:t>
            </a:r>
            <a:endParaRPr kumimoji="0" lang="en-US" sz="115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10" name="CT Image 1"/>
          <p:cNvPicPr>
            <a:picLocks noChangeAspect="1"/>
          </p:cNvPicPr>
          <p:nvPr/>
        </p:nvPicPr>
        <p:blipFill>
          <a:blip r:embed="rId2"/>
          <a:stretch>
            <a:fillRect/>
          </a:stretch>
        </p:blipFill>
        <p:spPr>
          <a:xfrm>
            <a:off x="914400" y="1900000"/>
            <a:ext cx="3261114" cy="2620000"/>
          </a:xfrm>
          <a:prstGeom prst="rect">
            <a:avLst/>
          </a:prstGeom>
          <a:ln w="9525">
            <a:solidFill>
              <a:srgbClr val="000000"/>
            </a:solidFill>
          </a:ln>
        </p:spPr>
      </p:pic>
      <p:pic>
        <p:nvPicPr>
          <p:cNvPr id="11" name="CT Image 2"/>
          <p:cNvPicPr>
            <a:picLocks noChangeAspect="1"/>
          </p:cNvPicPr>
          <p:nvPr/>
        </p:nvPicPr>
        <p:blipFill>
          <a:blip r:embed="rId3"/>
          <a:stretch>
            <a:fillRect/>
          </a:stretch>
        </p:blipFill>
        <p:spPr>
          <a:xfrm>
            <a:off x="4449834" y="1900000"/>
            <a:ext cx="2868114" cy="2620000"/>
          </a:xfrm>
          <a:prstGeom prst="rect">
            <a:avLst/>
          </a:prstGeom>
          <a:ln w="9525">
            <a:solidFill>
              <a:srgbClr val="000000"/>
            </a:solidFill>
          </a:ln>
        </p:spPr>
      </p:pic>
      <p:pic>
        <p:nvPicPr>
          <p:cNvPr id="12" name="CT Image 3"/>
          <p:cNvPicPr>
            <a:picLocks noChangeAspect="1"/>
          </p:cNvPicPr>
          <p:nvPr/>
        </p:nvPicPr>
        <p:blipFill>
          <a:blip r:embed="rId4"/>
          <a:stretch>
            <a:fillRect/>
          </a:stretch>
        </p:blipFill>
        <p:spPr>
          <a:xfrm>
            <a:off x="7592268" y="1900000"/>
            <a:ext cx="3680576" cy="2620000"/>
          </a:xfrm>
          <a:prstGeom prst="rect">
            <a:avLst/>
          </a:prstGeom>
          <a:ln w="9525">
            <a:solidFill>
              <a:srgbClr val="000000"/>
            </a:solidFill>
          </a:ln>
        </p:spPr>
      </p:pic>
      <p:sp>
        <p:nvSpPr>
          <p:cNvPr id="13" name="Caption 1"/>
          <p:cNvSpPr/>
          <p:nvPr/>
        </p:nvSpPr>
        <p:spPr>
          <a:xfrm>
            <a:off x="914400" y="4600000"/>
            <a:ext cx="3261114" cy="28000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Axial CT</a:t>
            </a:r>
            <a:endPar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Caption 2"/>
          <p:cNvSpPr/>
          <p:nvPr/>
        </p:nvSpPr>
        <p:spPr>
          <a:xfrm>
            <a:off x="4449834" y="4600000"/>
            <a:ext cx="2868114" cy="28000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Axial CT</a:t>
            </a:r>
            <a:endPar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Caption 3"/>
          <p:cNvSpPr/>
          <p:nvPr/>
        </p:nvSpPr>
        <p:spPr>
          <a:xfrm>
            <a:off x="7592268" y="4600000"/>
            <a:ext cx="3680576" cy="280000"/>
          </a:xfrm>
          <a:prstGeom prst="rect">
            <a:avLst/>
          </a:prstGeom>
          <a:noFill/>
          <a:ln/>
        </p:spPr>
        <p:txBody>
          <a:bodyPr wrap="square" rtlCol="0" anchor="t"/>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0" i="1" u="none" strike="noStrike" kern="1200" cap="none" spc="0" normalizeH="0" baseline="0" noProof="0" dirty="0">
                <a:ln>
                  <a:noFill/>
                </a:ln>
                <a:solidFill>
                  <a:srgbClr val="444444"/>
                </a:solidFill>
                <a:effectLst/>
                <a:uLnTx/>
                <a:uFillTx/>
                <a:latin typeface="Calibri" pitchFamily="34" charset="0"/>
                <a:ea typeface="Calibri" pitchFamily="34" charset="-122"/>
                <a:cs typeface="Calibri" pitchFamily="34" charset="-120"/>
              </a:rPr>
              <a:t>Sagittal CT (MPR)</a:t>
            </a:r>
            <a:endParaRPr kumimoji="0" lang="en-US" sz="1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51413-1EA3-05EF-3AC6-055F3FEF8620}"/>
              </a:ext>
            </a:extLst>
          </p:cNvPr>
          <p:cNvSpPr>
            <a:spLocks noGrp="1"/>
          </p:cNvSpPr>
          <p:nvPr>
            <p:ph type="title"/>
          </p:nvPr>
        </p:nvSpPr>
        <p:spPr/>
        <p:txBody>
          <a:bodyPr/>
          <a:lstStyle/>
          <a:p>
            <a:r>
              <a:rPr lang="en-US" dirty="0"/>
              <a:t>Subdural hygroma and </a:t>
            </a:r>
            <a:r>
              <a:rPr lang="en-US" dirty="0" err="1"/>
              <a:t>subgaleal</a:t>
            </a:r>
            <a:r>
              <a:rPr lang="en-US" dirty="0"/>
              <a:t> Fluid Collection</a:t>
            </a:r>
          </a:p>
        </p:txBody>
      </p:sp>
      <p:sp>
        <p:nvSpPr>
          <p:cNvPr id="3" name="Content Placeholder 2">
            <a:extLst>
              <a:ext uri="{FF2B5EF4-FFF2-40B4-BE49-F238E27FC236}">
                <a16:creationId xmlns:a16="http://schemas.microsoft.com/office/drawing/2014/main" id="{541668C7-0E88-76B4-2344-F531B5048D86}"/>
              </a:ext>
            </a:extLst>
          </p:cNvPr>
          <p:cNvSpPr>
            <a:spLocks noGrp="1"/>
          </p:cNvSpPr>
          <p:nvPr>
            <p:ph sz="half" idx="1"/>
          </p:nvPr>
        </p:nvSpPr>
        <p:spPr/>
        <p:txBody>
          <a:bodyPr/>
          <a:lstStyle/>
          <a:p>
            <a:pPr marL="342900" indent="-342900">
              <a:lnSpc>
                <a:spcPct val="115000"/>
              </a:lnSpc>
              <a:spcAft>
                <a:spcPts val="1400"/>
              </a:spcAft>
              <a:buSzPct val="100000"/>
            </a:pPr>
            <a:r>
              <a:rPr lang="en-US" dirty="0">
                <a:solidFill>
                  <a:srgbClr val="222222"/>
                </a:solidFill>
                <a:latin typeface="Gill Sans MT" panose="020B0502020104020203" pitchFamily="34" charset="0"/>
                <a:ea typeface="Calibri" pitchFamily="34" charset="-122"/>
                <a:cs typeface="Calibri" pitchFamily="34" charset="-120"/>
              </a:rPr>
              <a:t>Transfer to the heme/</a:t>
            </a:r>
            <a:r>
              <a:rPr lang="en-US" dirty="0" err="1">
                <a:solidFill>
                  <a:srgbClr val="222222"/>
                </a:solidFill>
                <a:latin typeface="Gill Sans MT" panose="020B0502020104020203" pitchFamily="34" charset="0"/>
                <a:ea typeface="Calibri" pitchFamily="34" charset="-122"/>
                <a:cs typeface="Calibri" pitchFamily="34" charset="-120"/>
              </a:rPr>
              <a:t>onc</a:t>
            </a:r>
            <a:r>
              <a:rPr lang="en-US" dirty="0">
                <a:solidFill>
                  <a:srgbClr val="222222"/>
                </a:solidFill>
                <a:latin typeface="Gill Sans MT" panose="020B0502020104020203" pitchFamily="34" charset="0"/>
                <a:ea typeface="Calibri" pitchFamily="34" charset="-122"/>
                <a:cs typeface="Calibri" pitchFamily="34" charset="-120"/>
              </a:rPr>
              <a:t> floor for closer monitoring and proximity to the primary team</a:t>
            </a:r>
            <a:endParaRPr lang="en-US" dirty="0">
              <a:latin typeface="Gill Sans MT" panose="020B0502020104020203" pitchFamily="34" charset="0"/>
            </a:endParaRPr>
          </a:p>
          <a:p>
            <a:pPr marL="342900" indent="-342900">
              <a:lnSpc>
                <a:spcPct val="115000"/>
              </a:lnSpc>
              <a:spcAft>
                <a:spcPts val="1400"/>
              </a:spcAft>
              <a:buSzPct val="100000"/>
            </a:pPr>
            <a:r>
              <a:rPr lang="en-US" dirty="0">
                <a:solidFill>
                  <a:srgbClr val="222222"/>
                </a:solidFill>
                <a:latin typeface="Gill Sans MT" panose="020B0502020104020203" pitchFamily="34" charset="0"/>
                <a:ea typeface="Calibri" pitchFamily="34" charset="-122"/>
                <a:cs typeface="Calibri" pitchFamily="34" charset="-120"/>
              </a:rPr>
              <a:t>Heme/</a:t>
            </a:r>
            <a:r>
              <a:rPr lang="en-US" dirty="0" err="1">
                <a:solidFill>
                  <a:srgbClr val="222222"/>
                </a:solidFill>
                <a:latin typeface="Gill Sans MT" panose="020B0502020104020203" pitchFamily="34" charset="0"/>
                <a:ea typeface="Calibri" pitchFamily="34" charset="-122"/>
                <a:cs typeface="Calibri" pitchFamily="34" charset="-120"/>
              </a:rPr>
              <a:t>onc</a:t>
            </a:r>
            <a:r>
              <a:rPr lang="en-US" dirty="0">
                <a:solidFill>
                  <a:srgbClr val="222222"/>
                </a:solidFill>
                <a:latin typeface="Gill Sans MT" panose="020B0502020104020203" pitchFamily="34" charset="0"/>
                <a:ea typeface="Calibri" pitchFamily="34" charset="-122"/>
                <a:cs typeface="Calibri" pitchFamily="34" charset="-120"/>
              </a:rPr>
              <a:t> nurse voiced discomfort with the </a:t>
            </a:r>
            <a:r>
              <a:rPr lang="en-US" dirty="0" err="1">
                <a:solidFill>
                  <a:srgbClr val="222222"/>
                </a:solidFill>
                <a:latin typeface="Gill Sans MT" panose="020B0502020104020203" pitchFamily="34" charset="0"/>
                <a:ea typeface="Calibri" pitchFamily="34" charset="-122"/>
                <a:cs typeface="Calibri" pitchFamily="34" charset="-120"/>
              </a:rPr>
              <a:t>subgaleal</a:t>
            </a:r>
            <a:r>
              <a:rPr lang="en-US" dirty="0">
                <a:solidFill>
                  <a:srgbClr val="222222"/>
                </a:solidFill>
                <a:latin typeface="Gill Sans MT" panose="020B0502020104020203" pitchFamily="34" charset="0"/>
                <a:ea typeface="Calibri" pitchFamily="34" charset="-122"/>
                <a:cs typeface="Calibri" pitchFamily="34" charset="-120"/>
              </a:rPr>
              <a:t> swelling, prompting an earlier head CT</a:t>
            </a:r>
            <a:endParaRPr lang="en-US" dirty="0">
              <a:latin typeface="Gill Sans MT" panose="020B0502020104020203" pitchFamily="34" charset="0"/>
            </a:endParaRPr>
          </a:p>
          <a:p>
            <a:r>
              <a:rPr lang="en-US" dirty="0"/>
              <a:t>Prompt ICU care</a:t>
            </a:r>
          </a:p>
        </p:txBody>
      </p:sp>
      <p:sp>
        <p:nvSpPr>
          <p:cNvPr id="4" name="Content Placeholder 3">
            <a:extLst>
              <a:ext uri="{FF2B5EF4-FFF2-40B4-BE49-F238E27FC236}">
                <a16:creationId xmlns:a16="http://schemas.microsoft.com/office/drawing/2014/main" id="{C6EC94DF-1E3E-CB20-550E-AF4113C0AAB9}"/>
              </a:ext>
            </a:extLst>
          </p:cNvPr>
          <p:cNvSpPr>
            <a:spLocks noGrp="1"/>
          </p:cNvSpPr>
          <p:nvPr>
            <p:ph sz="half" idx="2"/>
          </p:nvPr>
        </p:nvSpPr>
        <p:spPr>
          <a:xfrm>
            <a:off x="6338315" y="2685554"/>
            <a:ext cx="4270247" cy="3101982"/>
          </a:xfrm>
        </p:spPr>
        <p:txBody>
          <a:bodyPr/>
          <a:lstStyle/>
          <a:p>
            <a:pPr marL="285750" indent="-285750">
              <a:lnSpc>
                <a:spcPct val="115000"/>
              </a:lnSpc>
              <a:spcAft>
                <a:spcPts val="1400"/>
              </a:spcAft>
              <a:buSzPct val="100000"/>
            </a:pPr>
            <a:r>
              <a:rPr lang="en-US" dirty="0">
                <a:solidFill>
                  <a:srgbClr val="222222"/>
                </a:solidFill>
                <a:latin typeface="Calibri" pitchFamily="34" charset="0"/>
                <a:ea typeface="Calibri" pitchFamily="34" charset="-122"/>
                <a:cs typeface="Calibri" pitchFamily="34" charset="-120"/>
              </a:rPr>
              <a:t>Earlier transfer to the PICU/earlier head CT</a:t>
            </a:r>
            <a:endParaRPr lang="en-US" dirty="0"/>
          </a:p>
          <a:p>
            <a:pPr marL="342900" indent="-342900">
              <a:lnSpc>
                <a:spcPct val="115000"/>
              </a:lnSpc>
              <a:spcAft>
                <a:spcPts val="1400"/>
              </a:spcAft>
              <a:buSzPct val="100000"/>
            </a:pPr>
            <a:r>
              <a:rPr lang="en-US" dirty="0">
                <a:solidFill>
                  <a:srgbClr val="222222"/>
                </a:solidFill>
                <a:latin typeface="Calibri" pitchFamily="34" charset="0"/>
                <a:ea typeface="Calibri" pitchFamily="34" charset="-122"/>
                <a:cs typeface="Calibri" pitchFamily="34" charset="-120"/>
              </a:rPr>
              <a:t>Communication of speech/language concerns</a:t>
            </a:r>
            <a:endParaRPr lang="en-US" dirty="0"/>
          </a:p>
          <a:p>
            <a:endParaRPr lang="en-US" dirty="0"/>
          </a:p>
        </p:txBody>
      </p:sp>
      <p:sp>
        <p:nvSpPr>
          <p:cNvPr id="7" name="Text Placeholder 1">
            <a:extLst>
              <a:ext uri="{FF2B5EF4-FFF2-40B4-BE49-F238E27FC236}">
                <a16:creationId xmlns:a16="http://schemas.microsoft.com/office/drawing/2014/main" id="{0B6DCAE4-272E-985C-AF16-D2420D54B999}"/>
              </a:ext>
            </a:extLst>
          </p:cNvPr>
          <p:cNvSpPr txBox="1">
            <a:spLocks/>
          </p:cNvSpPr>
          <p:nvPr/>
        </p:nvSpPr>
        <p:spPr>
          <a:xfrm>
            <a:off x="1097280" y="2286000"/>
            <a:ext cx="4270248"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dirty="0">
                <a:latin typeface="+mj-lt"/>
              </a:rPr>
              <a:t>WHAT WENT WELL?</a:t>
            </a:r>
          </a:p>
        </p:txBody>
      </p:sp>
      <p:sp>
        <p:nvSpPr>
          <p:cNvPr id="8" name="Text Placeholder 4">
            <a:extLst>
              <a:ext uri="{FF2B5EF4-FFF2-40B4-BE49-F238E27FC236}">
                <a16:creationId xmlns:a16="http://schemas.microsoft.com/office/drawing/2014/main" id="{545747FB-768A-BE24-7449-ECCA93330345}"/>
              </a:ext>
            </a:extLst>
          </p:cNvPr>
          <p:cNvSpPr txBox="1">
            <a:spLocks/>
          </p:cNvSpPr>
          <p:nvPr/>
        </p:nvSpPr>
        <p:spPr>
          <a:xfrm>
            <a:off x="5690616" y="2285999"/>
            <a:ext cx="4270248" cy="704087"/>
          </a:xfrm>
          <a:prstGeom prst="rect">
            <a:avLst/>
          </a:prstGeom>
        </p:spPr>
        <p:txBody>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dirty="0"/>
              <a:t>WHAT COULD BE BETTER?</a:t>
            </a:r>
          </a:p>
        </p:txBody>
      </p:sp>
    </p:spTree>
    <p:extLst>
      <p:ext uri="{BB962C8B-B14F-4D97-AF65-F5344CB8AC3E}">
        <p14:creationId xmlns:p14="http://schemas.microsoft.com/office/powerpoint/2010/main" val="118226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9AC3-E5A9-4419-1FD8-2237CE9CD71C}"/>
              </a:ext>
            </a:extLst>
          </p:cNvPr>
          <p:cNvSpPr>
            <a:spLocks noGrp="1"/>
          </p:cNvSpPr>
          <p:nvPr>
            <p:ph type="title"/>
          </p:nvPr>
        </p:nvSpPr>
        <p:spPr/>
        <p:txBody>
          <a:bodyPr/>
          <a:lstStyle/>
          <a:p>
            <a:r>
              <a:rPr lang="en-US" dirty="0"/>
              <a:t>Delayed ophthalmology care for transfer</a:t>
            </a:r>
          </a:p>
        </p:txBody>
      </p:sp>
      <p:sp>
        <p:nvSpPr>
          <p:cNvPr id="3" name="Content Placeholder 2">
            <a:extLst>
              <a:ext uri="{FF2B5EF4-FFF2-40B4-BE49-F238E27FC236}">
                <a16:creationId xmlns:a16="http://schemas.microsoft.com/office/drawing/2014/main" id="{B21F88C6-57B9-50DE-8AE3-F7C10F5A0E99}"/>
              </a:ext>
            </a:extLst>
          </p:cNvPr>
          <p:cNvSpPr>
            <a:spLocks noGrp="1"/>
          </p:cNvSpPr>
          <p:nvPr>
            <p:ph idx="1"/>
          </p:nvPr>
        </p:nvSpPr>
        <p:spPr/>
        <p:txBody>
          <a:bodyPr>
            <a:normAutofit fontScale="92500" lnSpcReduction="10000"/>
          </a:bodyPr>
          <a:lstStyle/>
          <a:p>
            <a:r>
              <a:rPr lang="en-US" dirty="0"/>
              <a:t>4 month old male with T21, CCAVC presenting as a transfer from HCA </a:t>
            </a:r>
            <a:r>
              <a:rPr lang="en-US" dirty="0" err="1"/>
              <a:t>Lawnwood</a:t>
            </a:r>
            <a:endParaRPr lang="en-US" dirty="0"/>
          </a:p>
          <a:p>
            <a:r>
              <a:rPr lang="en-US" dirty="0"/>
              <a:t>Call received ~12:30pm for transfer; patient reportedly presented day prior (7/26) with bacterial conjunctivitis, sent home with eye drops and returned on 7/27 with acute hypoxic respiratory failure requiring intubation at 0400</a:t>
            </a:r>
          </a:p>
          <a:p>
            <a:r>
              <a:rPr lang="en-US" dirty="0"/>
              <a:t>MD to MD sign out with reported “</a:t>
            </a:r>
            <a:r>
              <a:rPr lang="en-US" dirty="0" err="1"/>
              <a:t>preseptal</a:t>
            </a:r>
            <a:r>
              <a:rPr lang="en-US" dirty="0"/>
              <a:t> cellulitis” on CT head</a:t>
            </a:r>
          </a:p>
          <a:p>
            <a:pPr lvl="1"/>
            <a:r>
              <a:rPr lang="en-US" dirty="0"/>
              <a:t>Cultures drawn, antibiotics given</a:t>
            </a:r>
          </a:p>
          <a:p>
            <a:pPr lvl="1"/>
            <a:r>
              <a:rPr lang="en-US" dirty="0"/>
              <a:t>Patient stable on PEEP 5, no pressors</a:t>
            </a:r>
          </a:p>
          <a:p>
            <a:pPr lvl="1"/>
            <a:r>
              <a:rPr lang="en-US" dirty="0"/>
              <a:t>Reportedly attempted transfer to Jackson Memorial earlier in the morning, but unable to safely transfer ventilators</a:t>
            </a:r>
          </a:p>
          <a:p>
            <a:r>
              <a:rPr lang="en-US" dirty="0"/>
              <a:t>Transfer arranged via flight to Nemours</a:t>
            </a:r>
          </a:p>
        </p:txBody>
      </p:sp>
    </p:spTree>
    <p:extLst>
      <p:ext uri="{BB962C8B-B14F-4D97-AF65-F5344CB8AC3E}">
        <p14:creationId xmlns:p14="http://schemas.microsoft.com/office/powerpoint/2010/main" val="1593060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3354CF7-43C6-8E09-B6FC-A9BC7BD27753}"/>
              </a:ext>
            </a:extLst>
          </p:cNvPr>
          <p:cNvSpPr>
            <a:spLocks noGrp="1"/>
          </p:cNvSpPr>
          <p:nvPr>
            <p:ph type="title"/>
          </p:nvPr>
        </p:nvSpPr>
        <p:spPr>
          <a:xfrm>
            <a:off x="643467" y="643467"/>
            <a:ext cx="3363974" cy="1728044"/>
          </a:xfrm>
          <a:noFill/>
          <a:ln>
            <a:solidFill>
              <a:schemeClr val="bg1"/>
            </a:solidFill>
          </a:ln>
        </p:spPr>
        <p:txBody>
          <a:bodyPr wrap="square">
            <a:normAutofit/>
          </a:bodyPr>
          <a:lstStyle/>
          <a:p>
            <a:r>
              <a:rPr lang="en-US" sz="2200">
                <a:solidFill>
                  <a:schemeClr val="bg1"/>
                </a:solidFill>
              </a:rPr>
              <a:t>Delayed ophthalmology care</a:t>
            </a:r>
          </a:p>
        </p:txBody>
      </p:sp>
      <p:sp>
        <p:nvSpPr>
          <p:cNvPr id="3" name="Content Placeholder 2">
            <a:extLst>
              <a:ext uri="{FF2B5EF4-FFF2-40B4-BE49-F238E27FC236}">
                <a16:creationId xmlns:a16="http://schemas.microsoft.com/office/drawing/2014/main" id="{F5BF3BB6-522F-C737-C3A0-9E71A817A7F9}"/>
              </a:ext>
            </a:extLst>
          </p:cNvPr>
          <p:cNvSpPr>
            <a:spLocks noGrp="1"/>
          </p:cNvSpPr>
          <p:nvPr>
            <p:ph idx="1"/>
          </p:nvPr>
        </p:nvSpPr>
        <p:spPr>
          <a:xfrm>
            <a:off x="643468" y="2638044"/>
            <a:ext cx="3363974" cy="3415622"/>
          </a:xfrm>
        </p:spPr>
        <p:txBody>
          <a:bodyPr>
            <a:normAutofit fontScale="85000" lnSpcReduction="10000"/>
          </a:bodyPr>
          <a:lstStyle/>
          <a:p>
            <a:r>
              <a:rPr lang="en-US" dirty="0">
                <a:solidFill>
                  <a:schemeClr val="bg1"/>
                </a:solidFill>
              </a:rPr>
              <a:t>Arrived to NCH in stable condition at 1715</a:t>
            </a:r>
          </a:p>
          <a:p>
            <a:r>
              <a:rPr lang="en-US" dirty="0">
                <a:solidFill>
                  <a:schemeClr val="bg1"/>
                </a:solidFill>
              </a:rPr>
              <a:t>Basic labs obtained, vent adjustments made; significantly abnormal eye exam</a:t>
            </a:r>
          </a:p>
          <a:p>
            <a:pPr lvl="1"/>
            <a:r>
              <a:rPr lang="en-US" dirty="0" err="1">
                <a:solidFill>
                  <a:schemeClr val="bg1"/>
                </a:solidFill>
              </a:rPr>
              <a:t>Ophtho</a:t>
            </a:r>
            <a:r>
              <a:rPr lang="en-US" dirty="0">
                <a:solidFill>
                  <a:schemeClr val="bg1"/>
                </a:solidFill>
              </a:rPr>
              <a:t> consult placed</a:t>
            </a:r>
          </a:p>
          <a:p>
            <a:pPr lvl="1"/>
            <a:r>
              <a:rPr lang="en-US" dirty="0" err="1">
                <a:solidFill>
                  <a:schemeClr val="bg1"/>
                </a:solidFill>
              </a:rPr>
              <a:t>Ophtho</a:t>
            </a:r>
            <a:r>
              <a:rPr lang="en-US" dirty="0">
                <a:solidFill>
                  <a:schemeClr val="bg1"/>
                </a:solidFill>
              </a:rPr>
              <a:t> to bedside ~6pm, recommending immediate transfer to retina center with concern for fulminant </a:t>
            </a:r>
            <a:r>
              <a:rPr lang="en-US" dirty="0" err="1">
                <a:solidFill>
                  <a:schemeClr val="bg1"/>
                </a:solidFill>
              </a:rPr>
              <a:t>endophtalmitis</a:t>
            </a:r>
            <a:endParaRPr lang="en-US" dirty="0">
              <a:solidFill>
                <a:schemeClr val="bg1"/>
              </a:solidFill>
            </a:endParaRPr>
          </a:p>
          <a:p>
            <a:r>
              <a:rPr lang="en-US" dirty="0">
                <a:solidFill>
                  <a:schemeClr val="bg1"/>
                </a:solidFill>
              </a:rPr>
              <a:t>Determined </a:t>
            </a:r>
            <a:r>
              <a:rPr lang="en-US" dirty="0" err="1">
                <a:solidFill>
                  <a:schemeClr val="bg1"/>
                </a:solidFill>
              </a:rPr>
              <a:t>ophtho</a:t>
            </a:r>
            <a:r>
              <a:rPr lang="en-US" dirty="0">
                <a:solidFill>
                  <a:schemeClr val="bg1"/>
                </a:solidFill>
              </a:rPr>
              <a:t> had seen patient at </a:t>
            </a:r>
            <a:r>
              <a:rPr lang="en-US" dirty="0" err="1">
                <a:solidFill>
                  <a:schemeClr val="bg1"/>
                </a:solidFill>
              </a:rPr>
              <a:t>Lawnwood</a:t>
            </a:r>
            <a:r>
              <a:rPr lang="en-US" dirty="0">
                <a:solidFill>
                  <a:schemeClr val="bg1"/>
                </a:solidFill>
              </a:rPr>
              <a:t> at 0320 </a:t>
            </a:r>
          </a:p>
          <a:p>
            <a:r>
              <a:rPr lang="en-US" dirty="0">
                <a:solidFill>
                  <a:schemeClr val="bg1"/>
                </a:solidFill>
              </a:rPr>
              <a:t>Transferred to Jackson Memorial at 0015</a:t>
            </a:r>
          </a:p>
          <a:p>
            <a:pPr lvl="1"/>
            <a:endParaRPr lang="en-US" dirty="0">
              <a:solidFill>
                <a:schemeClr val="bg1"/>
              </a:solidFill>
            </a:endParaRPr>
          </a:p>
        </p:txBody>
      </p:sp>
      <p:pic>
        <p:nvPicPr>
          <p:cNvPr id="5" name="Picture 4">
            <a:extLst>
              <a:ext uri="{FF2B5EF4-FFF2-40B4-BE49-F238E27FC236}">
                <a16:creationId xmlns:a16="http://schemas.microsoft.com/office/drawing/2014/main" id="{D2E9036B-29D2-A857-8221-1A9D08325596}"/>
              </a:ext>
            </a:extLst>
          </p:cNvPr>
          <p:cNvPicPr>
            <a:picLocks noChangeAspect="1"/>
          </p:cNvPicPr>
          <p:nvPr/>
        </p:nvPicPr>
        <p:blipFill>
          <a:blip r:embed="rId3"/>
          <a:stretch>
            <a:fillRect/>
          </a:stretch>
        </p:blipFill>
        <p:spPr>
          <a:xfrm>
            <a:off x="5297763" y="957647"/>
            <a:ext cx="6250769" cy="4781838"/>
          </a:xfrm>
          <a:prstGeom prst="rect">
            <a:avLst/>
          </a:prstGeom>
        </p:spPr>
      </p:pic>
    </p:spTree>
    <p:extLst>
      <p:ext uri="{BB962C8B-B14F-4D97-AF65-F5344CB8AC3E}">
        <p14:creationId xmlns:p14="http://schemas.microsoft.com/office/powerpoint/2010/main" val="2930231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ADC627-355D-5EE6-BE34-7A7037BB2125}"/>
              </a:ext>
            </a:extLst>
          </p:cNvPr>
          <p:cNvSpPr>
            <a:spLocks noGrp="1"/>
          </p:cNvSpPr>
          <p:nvPr>
            <p:ph type="title"/>
          </p:nvPr>
        </p:nvSpPr>
        <p:spPr/>
        <p:txBody>
          <a:bodyPr/>
          <a:lstStyle/>
          <a:p>
            <a:r>
              <a:rPr lang="en-US" dirty="0"/>
              <a:t>Delayed ophthalmologic care</a:t>
            </a:r>
          </a:p>
        </p:txBody>
      </p:sp>
      <p:sp>
        <p:nvSpPr>
          <p:cNvPr id="3" name="Content Placeholder 2">
            <a:extLst>
              <a:ext uri="{FF2B5EF4-FFF2-40B4-BE49-F238E27FC236}">
                <a16:creationId xmlns:a16="http://schemas.microsoft.com/office/drawing/2014/main" id="{92DB265E-0415-A915-2B3F-95E56E23B3DC}"/>
              </a:ext>
            </a:extLst>
          </p:cNvPr>
          <p:cNvSpPr>
            <a:spLocks noGrp="1"/>
          </p:cNvSpPr>
          <p:nvPr>
            <p:ph sz="half" idx="1"/>
          </p:nvPr>
        </p:nvSpPr>
        <p:spPr>
          <a:xfrm>
            <a:off x="1583436" y="2791326"/>
            <a:ext cx="4271771" cy="3101982"/>
          </a:xfrm>
        </p:spPr>
        <p:txBody>
          <a:bodyPr/>
          <a:lstStyle/>
          <a:p>
            <a:r>
              <a:rPr lang="en-US" dirty="0"/>
              <a:t>Quick transfer out to higher level of care</a:t>
            </a:r>
          </a:p>
          <a:p>
            <a:r>
              <a:rPr lang="en-US" dirty="0" err="1"/>
              <a:t>Ophtho</a:t>
            </a:r>
            <a:r>
              <a:rPr lang="en-US" dirty="0"/>
              <a:t> to bedside at Nemours early in care</a:t>
            </a:r>
          </a:p>
        </p:txBody>
      </p:sp>
      <p:sp>
        <p:nvSpPr>
          <p:cNvPr id="4" name="Content Placeholder 3">
            <a:extLst>
              <a:ext uri="{FF2B5EF4-FFF2-40B4-BE49-F238E27FC236}">
                <a16:creationId xmlns:a16="http://schemas.microsoft.com/office/drawing/2014/main" id="{648655C5-6ECE-FB16-E556-C76E497CFEF3}"/>
              </a:ext>
            </a:extLst>
          </p:cNvPr>
          <p:cNvSpPr>
            <a:spLocks noGrp="1"/>
          </p:cNvSpPr>
          <p:nvPr>
            <p:ph sz="half" idx="2"/>
          </p:nvPr>
        </p:nvSpPr>
        <p:spPr>
          <a:xfrm>
            <a:off x="6336795" y="2800099"/>
            <a:ext cx="4270247" cy="3101982"/>
          </a:xfrm>
        </p:spPr>
        <p:txBody>
          <a:bodyPr/>
          <a:lstStyle/>
          <a:p>
            <a:r>
              <a:rPr lang="en-US" dirty="0"/>
              <a:t>Transfer information very limited</a:t>
            </a:r>
          </a:p>
          <a:p>
            <a:pPr lvl="1"/>
            <a:r>
              <a:rPr lang="en-US" dirty="0"/>
              <a:t>Delay in adequate care for child</a:t>
            </a:r>
          </a:p>
          <a:p>
            <a:r>
              <a:rPr lang="en-US" dirty="0"/>
              <a:t>Unable to see records in EPIC until child arrived</a:t>
            </a:r>
          </a:p>
        </p:txBody>
      </p:sp>
      <p:sp>
        <p:nvSpPr>
          <p:cNvPr id="5" name="Text Placeholder 1">
            <a:extLst>
              <a:ext uri="{FF2B5EF4-FFF2-40B4-BE49-F238E27FC236}">
                <a16:creationId xmlns:a16="http://schemas.microsoft.com/office/drawing/2014/main" id="{2022CCB9-2DDF-4564-E48D-3687A69ADEFC}"/>
              </a:ext>
            </a:extLst>
          </p:cNvPr>
          <p:cNvSpPr txBox="1">
            <a:spLocks/>
          </p:cNvSpPr>
          <p:nvPr/>
        </p:nvSpPr>
        <p:spPr>
          <a:xfrm>
            <a:off x="1583436" y="2316770"/>
            <a:ext cx="4270248"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lgn="ctr">
              <a:buNone/>
            </a:pPr>
            <a:r>
              <a:rPr lang="en-US" sz="2000" dirty="0">
                <a:solidFill>
                  <a:schemeClr val="tx2"/>
                </a:solidFill>
                <a:latin typeface="+mj-lt"/>
              </a:rPr>
              <a:t>WHAT WENT WELL?</a:t>
            </a:r>
          </a:p>
        </p:txBody>
      </p:sp>
      <p:sp>
        <p:nvSpPr>
          <p:cNvPr id="6" name="Text Placeholder 1">
            <a:extLst>
              <a:ext uri="{FF2B5EF4-FFF2-40B4-BE49-F238E27FC236}">
                <a16:creationId xmlns:a16="http://schemas.microsoft.com/office/drawing/2014/main" id="{DBA2BBA5-763C-91D6-159F-8A3D07BFEE82}"/>
              </a:ext>
            </a:extLst>
          </p:cNvPr>
          <p:cNvSpPr txBox="1">
            <a:spLocks/>
          </p:cNvSpPr>
          <p:nvPr/>
        </p:nvSpPr>
        <p:spPr>
          <a:xfrm>
            <a:off x="6818382" y="2316769"/>
            <a:ext cx="4270248" cy="704087"/>
          </a:xfrm>
          <a:prstGeom prst="rect">
            <a:avLst/>
          </a:prstGeom>
        </p:spPr>
        <p:txBody>
          <a:bodyPr vert="horz" lIns="91440" tIns="45720" rIns="91440" bIns="45720" rtlCol="0">
            <a:normAutofit/>
          </a:bodyPr>
          <a:lst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a:lstStyle>
          <a:p>
            <a:pPr marL="0" indent="0">
              <a:buNone/>
            </a:pPr>
            <a:r>
              <a:rPr lang="en-US" sz="2000" dirty="0">
                <a:solidFill>
                  <a:schemeClr val="tx2"/>
                </a:solidFill>
              </a:rPr>
              <a:t>WHAT COULD BE BETTER?</a:t>
            </a:r>
          </a:p>
        </p:txBody>
      </p:sp>
    </p:spTree>
    <p:extLst>
      <p:ext uri="{BB962C8B-B14F-4D97-AF65-F5344CB8AC3E}">
        <p14:creationId xmlns:p14="http://schemas.microsoft.com/office/powerpoint/2010/main" val="273213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5688C-D811-D10F-5508-77A279495027}"/>
              </a:ext>
            </a:extLst>
          </p:cNvPr>
          <p:cNvSpPr>
            <a:spLocks noGrp="1"/>
          </p:cNvSpPr>
          <p:nvPr>
            <p:ph type="title"/>
          </p:nvPr>
        </p:nvSpPr>
        <p:spPr/>
        <p:txBody>
          <a:bodyPr/>
          <a:lstStyle/>
          <a:p>
            <a:r>
              <a:rPr lang="en-US" dirty="0"/>
              <a:t>Hypothermia, resuscitation</a:t>
            </a:r>
          </a:p>
        </p:txBody>
      </p:sp>
      <p:sp>
        <p:nvSpPr>
          <p:cNvPr id="3" name="Content Placeholder 2">
            <a:extLst>
              <a:ext uri="{FF2B5EF4-FFF2-40B4-BE49-F238E27FC236}">
                <a16:creationId xmlns:a16="http://schemas.microsoft.com/office/drawing/2014/main" id="{5C2C0201-96A6-8F5B-8697-163916CCA551}"/>
              </a:ext>
            </a:extLst>
          </p:cNvPr>
          <p:cNvSpPr>
            <a:spLocks noGrp="1"/>
          </p:cNvSpPr>
          <p:nvPr>
            <p:ph idx="1"/>
          </p:nvPr>
        </p:nvSpPr>
        <p:spPr/>
        <p:txBody>
          <a:bodyPr>
            <a:normAutofit lnSpcReduction="10000"/>
          </a:bodyPr>
          <a:lstStyle/>
          <a:p>
            <a:r>
              <a:rPr lang="en-US" dirty="0"/>
              <a:t>5yF with standard risk pre-B cell ALL in induction therapy, admitted to the heme-</a:t>
            </a:r>
            <a:r>
              <a:rPr lang="en-US" dirty="0" err="1"/>
              <a:t>onc</a:t>
            </a:r>
            <a:r>
              <a:rPr lang="en-US" dirty="0"/>
              <a:t> floor</a:t>
            </a:r>
          </a:p>
          <a:p>
            <a:pPr lvl="1"/>
            <a:r>
              <a:rPr lang="en-US" dirty="0"/>
              <a:t>Found to have MSSA bacteremia and meningitis on cultures obtained on 7/21</a:t>
            </a:r>
          </a:p>
          <a:p>
            <a:pPr lvl="1"/>
            <a:r>
              <a:rPr lang="en-US" dirty="0"/>
              <a:t>On antibiotics on hematology floor (cefepime, nafcillin, </a:t>
            </a:r>
            <a:r>
              <a:rPr lang="en-US" dirty="0" err="1"/>
              <a:t>vanco</a:t>
            </a:r>
            <a:r>
              <a:rPr lang="en-US" dirty="0"/>
              <a:t> locks to port)</a:t>
            </a:r>
          </a:p>
          <a:p>
            <a:r>
              <a:rPr lang="en-US" dirty="0"/>
              <a:t>On the evening of 7/25, developed intractable abdominal pain; found to be pale and tachycardic, difficulty obtaining temperatures</a:t>
            </a:r>
            <a:endParaRPr lang="en-US" dirty="0">
              <a:sym typeface="Wingdings" panose="05000000000000000000" pitchFamily="2" charset="2"/>
            </a:endParaRPr>
          </a:p>
          <a:p>
            <a:pPr lvl="1"/>
            <a:r>
              <a:rPr lang="en-US" dirty="0">
                <a:sym typeface="Wingdings" panose="05000000000000000000" pitchFamily="2" charset="2"/>
              </a:rPr>
              <a:t>0830 “unable to obtain temp”  0931 </a:t>
            </a:r>
            <a:r>
              <a:rPr lang="en-US" dirty="0" err="1">
                <a:sym typeface="Wingdings" panose="05000000000000000000" pitchFamily="2" charset="2"/>
              </a:rPr>
              <a:t>bair</a:t>
            </a:r>
            <a:r>
              <a:rPr lang="en-US" dirty="0">
                <a:sym typeface="Wingdings" panose="05000000000000000000" pitchFamily="2" charset="2"/>
              </a:rPr>
              <a:t> </a:t>
            </a:r>
            <a:r>
              <a:rPr lang="en-US" dirty="0" err="1">
                <a:sym typeface="Wingdings" panose="05000000000000000000" pitchFamily="2" charset="2"/>
              </a:rPr>
              <a:t>huggar</a:t>
            </a:r>
            <a:r>
              <a:rPr lang="en-US" dirty="0">
                <a:sym typeface="Wingdings" panose="05000000000000000000" pitchFamily="2" charset="2"/>
              </a:rPr>
              <a:t> placed</a:t>
            </a:r>
          </a:p>
          <a:p>
            <a:r>
              <a:rPr lang="en-US" dirty="0">
                <a:sym typeface="Wingdings" panose="05000000000000000000" pitchFamily="2" charset="2"/>
              </a:rPr>
              <a:t>RRT ultimately called with SBP decrease to 80s @ 1000</a:t>
            </a:r>
          </a:p>
          <a:p>
            <a:r>
              <a:rPr lang="en-US" dirty="0">
                <a:sym typeface="Wingdings" panose="05000000000000000000" pitchFamily="2" charset="2"/>
              </a:rPr>
              <a:t>Patient transferred to PICU for septic shock</a:t>
            </a:r>
            <a:endParaRPr lang="en-US" dirty="0"/>
          </a:p>
        </p:txBody>
      </p:sp>
    </p:spTree>
    <p:extLst>
      <p:ext uri="{BB962C8B-B14F-4D97-AF65-F5344CB8AC3E}">
        <p14:creationId xmlns:p14="http://schemas.microsoft.com/office/powerpoint/2010/main" val="29584054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29781" y="2708804"/>
            <a:ext cx="3698803" cy="1440394"/>
          </a:xfrm>
          <a:noFill/>
          <a:ln>
            <a:solidFill>
              <a:schemeClr val="tx1"/>
            </a:solidFill>
          </a:ln>
        </p:spPr>
        <p:txBody>
          <a:bodyPr>
            <a:normAutofit/>
          </a:bodyPr>
          <a:lstStyle/>
          <a:p>
            <a:r>
              <a:rPr lang="en-US" altLang="en-US" sz="5400" dirty="0">
                <a:solidFill>
                  <a:schemeClr val="tx1"/>
                </a:solidFill>
              </a:rPr>
              <a:t>CME</a:t>
            </a:r>
            <a:br>
              <a:rPr lang="en-US" altLang="en-US" sz="5400" dirty="0">
                <a:solidFill>
                  <a:schemeClr val="tx1"/>
                </a:solidFill>
              </a:rPr>
            </a:br>
            <a:r>
              <a:rPr lang="en-US" altLang="en-US" sz="2200" dirty="0">
                <a:solidFill>
                  <a:schemeClr val="tx1"/>
                </a:solidFill>
              </a:rPr>
              <a:t>Text 1(904)506-7609</a:t>
            </a:r>
            <a:endParaRPr lang="en-US" sz="5400" dirty="0">
              <a:solidFill>
                <a:schemeClr val="tx1"/>
              </a:solidFill>
            </a:endParaRPr>
          </a:p>
        </p:txBody>
      </p:sp>
      <p:sp>
        <p:nvSpPr>
          <p:cNvPr id="11" name="Rectangle 10">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Content Placeholder 5"/>
          <p:cNvSpPr>
            <a:spLocks noGrp="1"/>
          </p:cNvSpPr>
          <p:nvPr>
            <p:ph idx="1"/>
          </p:nvPr>
        </p:nvSpPr>
        <p:spPr>
          <a:xfrm>
            <a:off x="6049182" y="802638"/>
            <a:ext cx="5408696" cy="5252722"/>
          </a:xfrm>
        </p:spPr>
        <p:txBody>
          <a:bodyPr anchor="ctr">
            <a:normAutofit/>
          </a:bodyPr>
          <a:lstStyle/>
          <a:p>
            <a:r>
              <a:rPr lang="en-US" altLang="en-US" sz="2000" dirty="0">
                <a:solidFill>
                  <a:schemeClr val="bg1"/>
                </a:solidFill>
              </a:rPr>
              <a:t>Successful completion of this CME activity, which includes participation in the activity, with individual assessments of the participant and feedback to the participant, enables the participant to earn 1.0 MOC Part 2 points in the American Board of Pediatrics (ABP) Maintenance of Certification (MOC) program. It is the CME activity provider's responsibility) to submit participant completion information to ACCME for the purpose of granting ABP MOC credit.</a:t>
            </a:r>
          </a:p>
          <a:p>
            <a:pPr marL="685800" lvl="3" indent="0">
              <a:buNone/>
            </a:pPr>
            <a:endParaRPr lang="en-US" altLang="en-US" sz="4000" b="1" dirty="0">
              <a:solidFill>
                <a:srgbClr val="2F2F2F"/>
              </a:solidFill>
              <a:highlight>
                <a:srgbClr val="FFFF00"/>
              </a:highlight>
              <a:latin typeface="Montserrat"/>
            </a:endParaRPr>
          </a:p>
          <a:p>
            <a:endParaRPr lang="en-US" dirty="0">
              <a:solidFill>
                <a:schemeClr val="bg1"/>
              </a:solidFill>
            </a:endParaRPr>
          </a:p>
        </p:txBody>
      </p:sp>
      <p:sp>
        <p:nvSpPr>
          <p:cNvPr id="2" name="TextBox 1">
            <a:extLst>
              <a:ext uri="{FF2B5EF4-FFF2-40B4-BE49-F238E27FC236}">
                <a16:creationId xmlns:a16="http://schemas.microsoft.com/office/drawing/2014/main" id="{C1BB6E97-C905-5161-9042-D9BF5BC0E068}"/>
              </a:ext>
            </a:extLst>
          </p:cNvPr>
          <p:cNvSpPr txBox="1"/>
          <p:nvPr/>
        </p:nvSpPr>
        <p:spPr>
          <a:xfrm>
            <a:off x="1423196" y="4624551"/>
            <a:ext cx="2511972" cy="861774"/>
          </a:xfrm>
          <a:prstGeom prst="rect">
            <a:avLst/>
          </a:prstGeom>
          <a:noFill/>
        </p:spPr>
        <p:txBody>
          <a:bodyPr wrap="square" rtlCol="0">
            <a:spAutoFit/>
          </a:bodyPr>
          <a:lstStyle/>
          <a:p>
            <a:pPr algn="ctr"/>
            <a:r>
              <a:rPr lang="en-US" dirty="0"/>
              <a:t>Today’s code: </a:t>
            </a:r>
          </a:p>
          <a:p>
            <a:pPr algn="ctr"/>
            <a:r>
              <a:rPr lang="en-US" sz="3200" dirty="0">
                <a:solidFill>
                  <a:schemeClr val="bg1"/>
                </a:solidFill>
                <a:highlight>
                  <a:srgbClr val="FFFF00"/>
                </a:highlight>
              </a:rPr>
              <a:t>SOQYOM</a:t>
            </a:r>
          </a:p>
        </p:txBody>
      </p:sp>
    </p:spTree>
    <p:extLst>
      <p:ext uri="{BB962C8B-B14F-4D97-AF65-F5344CB8AC3E}">
        <p14:creationId xmlns:p14="http://schemas.microsoft.com/office/powerpoint/2010/main" val="21719710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067F9E-9505-5D15-BA12-E5A69B821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9D0DFC-8B5E-7AFE-B608-7F1661C1B78D}"/>
              </a:ext>
            </a:extLst>
          </p:cNvPr>
          <p:cNvSpPr>
            <a:spLocks noGrp="1"/>
          </p:cNvSpPr>
          <p:nvPr>
            <p:ph type="title"/>
          </p:nvPr>
        </p:nvSpPr>
        <p:spPr/>
        <p:txBody>
          <a:bodyPr/>
          <a:lstStyle/>
          <a:p>
            <a:r>
              <a:rPr lang="en-US" dirty="0"/>
              <a:t>Hypothermia, resuscitation</a:t>
            </a:r>
          </a:p>
        </p:txBody>
      </p:sp>
      <p:sp>
        <p:nvSpPr>
          <p:cNvPr id="3" name="Content Placeholder 2">
            <a:extLst>
              <a:ext uri="{FF2B5EF4-FFF2-40B4-BE49-F238E27FC236}">
                <a16:creationId xmlns:a16="http://schemas.microsoft.com/office/drawing/2014/main" id="{21D98B20-EEC3-EBEC-7229-F33D65755855}"/>
              </a:ext>
            </a:extLst>
          </p:cNvPr>
          <p:cNvSpPr>
            <a:spLocks noGrp="1"/>
          </p:cNvSpPr>
          <p:nvPr>
            <p:ph idx="1"/>
          </p:nvPr>
        </p:nvSpPr>
        <p:spPr/>
        <p:txBody>
          <a:bodyPr>
            <a:normAutofit/>
          </a:bodyPr>
          <a:lstStyle/>
          <a:p>
            <a:r>
              <a:rPr lang="en-US" dirty="0"/>
              <a:t>Initially fluid resuscitation, dexmedetomidine (pain management), calcium replacement, broadening of antibiotics</a:t>
            </a:r>
          </a:p>
          <a:p>
            <a:r>
              <a:rPr lang="en-US" dirty="0"/>
              <a:t>7/27 AM – </a:t>
            </a:r>
            <a:r>
              <a:rPr lang="en-US" dirty="0" err="1"/>
              <a:t>dilaudid</a:t>
            </a:r>
            <a:r>
              <a:rPr lang="en-US" dirty="0"/>
              <a:t> initiated, ongoing grunting and tachypnea, poor perfusion</a:t>
            </a:r>
          </a:p>
          <a:p>
            <a:pPr lvl="1"/>
            <a:r>
              <a:rPr lang="en-US" dirty="0"/>
              <a:t>Intubated</a:t>
            </a:r>
          </a:p>
          <a:p>
            <a:r>
              <a:rPr lang="en-US" dirty="0"/>
              <a:t>Intubation complicated by desaturations and hypotension requiring two pressors and hydrocortisone </a:t>
            </a:r>
          </a:p>
          <a:p>
            <a:pPr lvl="1"/>
            <a:r>
              <a:rPr lang="en-US" dirty="0"/>
              <a:t>ECMO call placed</a:t>
            </a:r>
          </a:p>
          <a:p>
            <a:pPr lvl="1"/>
            <a:r>
              <a:rPr lang="en-US" dirty="0"/>
              <a:t>Many providers present for resuscitation</a:t>
            </a:r>
          </a:p>
        </p:txBody>
      </p:sp>
    </p:spTree>
    <p:extLst>
      <p:ext uri="{BB962C8B-B14F-4D97-AF65-F5344CB8AC3E}">
        <p14:creationId xmlns:p14="http://schemas.microsoft.com/office/powerpoint/2010/main" val="4224292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2D85B-6D4B-9BAE-B23F-A93C452A776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01B5915-3701-14D5-1CC9-BFCC794B5803}"/>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9366AA1E-C613-E32D-6FD6-71610D833278}"/>
              </a:ext>
            </a:extLst>
          </p:cNvPr>
          <p:cNvSpPr>
            <a:spLocks noGrp="1"/>
          </p:cNvSpPr>
          <p:nvPr>
            <p:ph sz="half" idx="2"/>
          </p:nvPr>
        </p:nvSpPr>
        <p:spPr/>
        <p:txBody>
          <a:bodyPr>
            <a:normAutofit/>
          </a:bodyPr>
          <a:lstStyle/>
          <a:p>
            <a:r>
              <a:rPr lang="en-US" dirty="0"/>
              <a:t>Team work</a:t>
            </a:r>
          </a:p>
          <a:p>
            <a:r>
              <a:rPr lang="en-US" dirty="0"/>
              <a:t>Nick’s art line skills</a:t>
            </a:r>
          </a:p>
          <a:p>
            <a:r>
              <a:rPr lang="en-US" dirty="0"/>
              <a:t>Successful debrief</a:t>
            </a:r>
          </a:p>
          <a:p>
            <a:endParaRPr lang="en-US" dirty="0"/>
          </a:p>
        </p:txBody>
      </p:sp>
      <p:sp>
        <p:nvSpPr>
          <p:cNvPr id="4" name="Content Placeholder 3">
            <a:extLst>
              <a:ext uri="{FF2B5EF4-FFF2-40B4-BE49-F238E27FC236}">
                <a16:creationId xmlns:a16="http://schemas.microsoft.com/office/drawing/2014/main" id="{C2D039D4-EBB4-7669-1707-24DDB2F5D35C}"/>
              </a:ext>
            </a:extLst>
          </p:cNvPr>
          <p:cNvSpPr>
            <a:spLocks noGrp="1"/>
          </p:cNvSpPr>
          <p:nvPr>
            <p:ph sz="quarter" idx="4"/>
          </p:nvPr>
        </p:nvSpPr>
        <p:spPr/>
        <p:txBody>
          <a:bodyPr>
            <a:normAutofit/>
          </a:bodyPr>
          <a:lstStyle/>
          <a:p>
            <a:r>
              <a:rPr lang="en-US" dirty="0"/>
              <a:t>“Low perfusion” pulse ox</a:t>
            </a:r>
          </a:p>
          <a:p>
            <a:r>
              <a:rPr lang="en-US" dirty="0"/>
              <a:t>Wear the vest!</a:t>
            </a:r>
          </a:p>
          <a:p>
            <a:pPr lvl="1"/>
            <a:r>
              <a:rPr lang="en-US" dirty="0"/>
              <a:t>Better delineation of code roles with many hands</a:t>
            </a:r>
          </a:p>
          <a:p>
            <a:pPr lvl="1"/>
            <a:r>
              <a:rPr lang="en-US" dirty="0"/>
              <a:t>Standard equipment set up – Capnography with BMV, have </a:t>
            </a:r>
            <a:r>
              <a:rPr lang="en-US" dirty="0" err="1"/>
              <a:t>salem</a:t>
            </a:r>
            <a:r>
              <a:rPr lang="en-US" dirty="0"/>
              <a:t> sump in room if placement requested by team</a:t>
            </a:r>
          </a:p>
          <a:p>
            <a:endParaRPr lang="en-US" dirty="0"/>
          </a:p>
        </p:txBody>
      </p:sp>
      <p:sp>
        <p:nvSpPr>
          <p:cNvPr id="5" name="Text Placeholder 4">
            <a:extLst>
              <a:ext uri="{FF2B5EF4-FFF2-40B4-BE49-F238E27FC236}">
                <a16:creationId xmlns:a16="http://schemas.microsoft.com/office/drawing/2014/main" id="{954AC08C-C3F1-47B3-7304-E6BCCACE4A66}"/>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9B89E3CC-3BD5-36F5-E077-BD23A35BD009}"/>
              </a:ext>
            </a:extLst>
          </p:cNvPr>
          <p:cNvSpPr>
            <a:spLocks noGrp="1"/>
          </p:cNvSpPr>
          <p:nvPr>
            <p:ph type="title"/>
          </p:nvPr>
        </p:nvSpPr>
        <p:spPr>
          <a:xfrm>
            <a:off x="1988820" y="998983"/>
            <a:ext cx="7729728" cy="1188720"/>
          </a:xfrm>
        </p:spPr>
        <p:txBody>
          <a:bodyPr/>
          <a:lstStyle/>
          <a:p>
            <a:r>
              <a:rPr lang="en-US" dirty="0"/>
              <a:t>Hypothermia, shock, resuscitation</a:t>
            </a:r>
          </a:p>
        </p:txBody>
      </p:sp>
    </p:spTree>
    <p:extLst>
      <p:ext uri="{BB962C8B-B14F-4D97-AF65-F5344CB8AC3E}">
        <p14:creationId xmlns:p14="http://schemas.microsoft.com/office/powerpoint/2010/main" val="5613161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66A9AE5-69DF-4153-B35A-94BDEF32EB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3D4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59B5318-27A8-4E50-80D9-B92D4F28EA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chemeClr val="bg1"/>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video">
            <a:hlinkClick r:id="" action="ppaction://media"/>
            <a:extLst>
              <a:ext uri="{FF2B5EF4-FFF2-40B4-BE49-F238E27FC236}">
                <a16:creationId xmlns:a16="http://schemas.microsoft.com/office/drawing/2014/main" id="{F0DFF95C-45C6-39EB-447F-EC4D4EFDFB11}"/>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23720" y="1124712"/>
            <a:ext cx="3089188" cy="4608576"/>
          </a:xfrm>
          <a:prstGeom prst="rect">
            <a:avLst/>
          </a:prstGeom>
        </p:spPr>
      </p:pic>
    </p:spTree>
    <p:extLst>
      <p:ext uri="{BB962C8B-B14F-4D97-AF65-F5344CB8AC3E}">
        <p14:creationId xmlns:p14="http://schemas.microsoft.com/office/powerpoint/2010/main" val="1093127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268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A4313A-EF71-58D2-E085-5F41AECAE1A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B8A835-979F-54B1-8BE8-C1EE0C37735B}"/>
              </a:ext>
            </a:extLst>
          </p:cNvPr>
          <p:cNvSpPr>
            <a:spLocks noGrp="1"/>
          </p:cNvSpPr>
          <p:nvPr>
            <p:ph type="title"/>
          </p:nvPr>
        </p:nvSpPr>
        <p:spPr/>
        <p:txBody>
          <a:bodyPr/>
          <a:lstStyle/>
          <a:p>
            <a:r>
              <a:rPr lang="en-US" dirty="0"/>
              <a:t>Mortalities</a:t>
            </a:r>
          </a:p>
        </p:txBody>
      </p:sp>
      <p:sp>
        <p:nvSpPr>
          <p:cNvPr id="3" name="Content Placeholder 2">
            <a:extLst>
              <a:ext uri="{FF2B5EF4-FFF2-40B4-BE49-F238E27FC236}">
                <a16:creationId xmlns:a16="http://schemas.microsoft.com/office/drawing/2014/main" id="{DA2A324B-4A28-4FF5-8037-7783C3FF3AD2}"/>
              </a:ext>
            </a:extLst>
          </p:cNvPr>
          <p:cNvSpPr>
            <a:spLocks noGrp="1"/>
          </p:cNvSpPr>
          <p:nvPr>
            <p:ph idx="1"/>
          </p:nvPr>
        </p:nvSpPr>
        <p:spPr/>
        <p:txBody>
          <a:bodyPr/>
          <a:lstStyle/>
          <a:p>
            <a:r>
              <a:rPr lang="en-US" dirty="0"/>
              <a:t>Submersion injury</a:t>
            </a:r>
          </a:p>
          <a:p>
            <a:r>
              <a:rPr lang="en-US" dirty="0"/>
              <a:t>Salmonella meningitis and septic shock</a:t>
            </a:r>
          </a:p>
          <a:p>
            <a:endParaRPr lang="en-US" dirty="0"/>
          </a:p>
        </p:txBody>
      </p:sp>
    </p:spTree>
    <p:extLst>
      <p:ext uri="{BB962C8B-B14F-4D97-AF65-F5344CB8AC3E}">
        <p14:creationId xmlns:p14="http://schemas.microsoft.com/office/powerpoint/2010/main" val="3734727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7AD20-3889-6EDE-CEC0-445DD63F3EA7}"/>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7AABA3A5-45C5-FF5B-8BDE-41EC8F1D1AD4}"/>
              </a:ext>
            </a:extLst>
          </p:cNvPr>
          <p:cNvSpPr>
            <a:spLocks noGrp="1"/>
          </p:cNvSpPr>
          <p:nvPr>
            <p:ph type="title"/>
          </p:nvPr>
        </p:nvSpPr>
        <p:spPr/>
        <p:txBody>
          <a:bodyPr>
            <a:normAutofit/>
          </a:bodyPr>
          <a:lstStyle/>
          <a:p>
            <a:r>
              <a:rPr lang="en-US" dirty="0"/>
              <a:t>Submersion injury</a:t>
            </a:r>
          </a:p>
        </p:txBody>
      </p:sp>
      <p:sp>
        <p:nvSpPr>
          <p:cNvPr id="6" name="Content Placeholder 5">
            <a:extLst>
              <a:ext uri="{FF2B5EF4-FFF2-40B4-BE49-F238E27FC236}">
                <a16:creationId xmlns:a16="http://schemas.microsoft.com/office/drawing/2014/main" id="{83932157-2876-B065-84A6-53453667BBCF}"/>
              </a:ext>
            </a:extLst>
          </p:cNvPr>
          <p:cNvSpPr>
            <a:spLocks noGrp="1"/>
          </p:cNvSpPr>
          <p:nvPr>
            <p:ph idx="1"/>
          </p:nvPr>
        </p:nvSpPr>
        <p:spPr>
          <a:xfrm>
            <a:off x="1723697" y="2280745"/>
            <a:ext cx="9007365" cy="4172607"/>
          </a:xfrm>
        </p:spPr>
        <p:txBody>
          <a:bodyPr>
            <a:normAutofit fontScale="92500" lnSpcReduction="20000"/>
          </a:bodyPr>
          <a:lstStyle/>
          <a:p>
            <a:r>
              <a:rPr lang="en-US" dirty="0"/>
              <a:t>17 month old F, admitted to PICU on 7/8/26 from Palm Bay after cardiac arrest secondary to unwitnessed submersion injury with unknown downtime. Neuroprotective strategies and post cardiac arrest management in PICU.</a:t>
            </a:r>
          </a:p>
          <a:p>
            <a:r>
              <a:rPr lang="en-US" dirty="0"/>
              <a:t>On 7/9 stat head CT significant for HIE and severe generalized cerebral edema with descending herniation of the cerebellar tonsils with normal CT of the C spine.</a:t>
            </a:r>
          </a:p>
          <a:p>
            <a:r>
              <a:rPr lang="en-US" dirty="0"/>
              <a:t> On 7/10 she was taken for c spine MRI which was consistent with acute ischemic injury and cord edema from the </a:t>
            </a:r>
            <a:r>
              <a:rPr lang="en-US" dirty="0" err="1"/>
              <a:t>craniocervical</a:t>
            </a:r>
            <a:r>
              <a:rPr lang="en-US" dirty="0"/>
              <a:t> junction to C6.  Again it was noted that cerebellar tonsillar herniation into the upper cervical spinal cord. She was then cleared from the C-collar. </a:t>
            </a:r>
          </a:p>
          <a:p>
            <a:r>
              <a:rPr lang="en-US" dirty="0"/>
              <a:t>First Brain death exam was completed 7/11 and was consistent with brain death.</a:t>
            </a:r>
          </a:p>
          <a:p>
            <a:r>
              <a:rPr lang="en-US" dirty="0"/>
              <a:t>Worsening hemodynamics on 7/12 with escalating </a:t>
            </a:r>
            <a:r>
              <a:rPr lang="en-US" dirty="0" err="1"/>
              <a:t>vasoactives</a:t>
            </a:r>
            <a:r>
              <a:rPr lang="en-US" dirty="0"/>
              <a:t>. Family resistant to Second Brain death examination planned to be completed 7/12 during day shift . Ongoing discussion with family who discussed legal plans with medical team. Nuclear medicine flow scan requested by family and declined by team and CT Brain repeated on 7/12 which showed worsening cerebral edema and concern for brain death on reading. </a:t>
            </a:r>
          </a:p>
          <a:p>
            <a:r>
              <a:rPr lang="en-US" dirty="0"/>
              <a:t>Patient with hemodynamic issues and eventually made patient DNR and maxed on </a:t>
            </a:r>
            <a:r>
              <a:rPr lang="en-US" dirty="0" err="1"/>
              <a:t>vasoactives</a:t>
            </a:r>
            <a:r>
              <a:rPr lang="en-US" dirty="0"/>
              <a:t>. Extubated on 7/13 per family request and cardiac death on 7/13 at 0110.</a:t>
            </a:r>
          </a:p>
          <a:p>
            <a:endParaRPr lang="en-US" dirty="0"/>
          </a:p>
        </p:txBody>
      </p:sp>
    </p:spTree>
    <p:extLst>
      <p:ext uri="{BB962C8B-B14F-4D97-AF65-F5344CB8AC3E}">
        <p14:creationId xmlns:p14="http://schemas.microsoft.com/office/powerpoint/2010/main" val="25029981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B86585-CAB2-3D3E-83F9-7415FEBBF50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A26F6AE-6249-730C-4238-8A84DB0F936A}"/>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DA1C453C-E96B-BE87-CAD2-104FF39EC441}"/>
              </a:ext>
            </a:extLst>
          </p:cNvPr>
          <p:cNvSpPr>
            <a:spLocks noGrp="1"/>
          </p:cNvSpPr>
          <p:nvPr>
            <p:ph sz="half" idx="2"/>
          </p:nvPr>
        </p:nvSpPr>
        <p:spPr/>
        <p:txBody>
          <a:bodyPr>
            <a:normAutofit lnSpcReduction="10000"/>
          </a:bodyPr>
          <a:lstStyle/>
          <a:p>
            <a:r>
              <a:rPr lang="en-US" dirty="0"/>
              <a:t>PICU leadership support</a:t>
            </a:r>
          </a:p>
          <a:p>
            <a:r>
              <a:rPr lang="en-US" dirty="0"/>
              <a:t>Risk management notified early</a:t>
            </a:r>
          </a:p>
          <a:p>
            <a:endParaRPr lang="en-US" dirty="0"/>
          </a:p>
        </p:txBody>
      </p:sp>
      <p:sp>
        <p:nvSpPr>
          <p:cNvPr id="4" name="Content Placeholder 3">
            <a:extLst>
              <a:ext uri="{FF2B5EF4-FFF2-40B4-BE49-F238E27FC236}">
                <a16:creationId xmlns:a16="http://schemas.microsoft.com/office/drawing/2014/main" id="{FB8D2D64-38DD-CDAD-D54A-842CA21182E1}"/>
              </a:ext>
            </a:extLst>
          </p:cNvPr>
          <p:cNvSpPr>
            <a:spLocks noGrp="1"/>
          </p:cNvSpPr>
          <p:nvPr>
            <p:ph sz="quarter" idx="4"/>
          </p:nvPr>
        </p:nvSpPr>
        <p:spPr/>
        <p:txBody>
          <a:bodyPr>
            <a:normAutofit lnSpcReduction="10000"/>
          </a:bodyPr>
          <a:lstStyle/>
          <a:p>
            <a:r>
              <a:rPr lang="en-US" dirty="0"/>
              <a:t>Limited engagement from hospital leadership outside the PICU with families directly in shared decision-making conversations with burden of providing medical management and navigating family’s preferences to delay/avoid BD testing</a:t>
            </a:r>
          </a:p>
          <a:p>
            <a:r>
              <a:rPr lang="en-US" dirty="0"/>
              <a:t>Child life engagement with memory making</a:t>
            </a:r>
          </a:p>
        </p:txBody>
      </p:sp>
      <p:sp>
        <p:nvSpPr>
          <p:cNvPr id="5" name="Text Placeholder 4">
            <a:extLst>
              <a:ext uri="{FF2B5EF4-FFF2-40B4-BE49-F238E27FC236}">
                <a16:creationId xmlns:a16="http://schemas.microsoft.com/office/drawing/2014/main" id="{5D5C3980-94E0-254C-A718-D496520C0069}"/>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DDFEF6E8-08BD-F2B3-352C-1ED3D54F2799}"/>
              </a:ext>
            </a:extLst>
          </p:cNvPr>
          <p:cNvSpPr>
            <a:spLocks noGrp="1"/>
          </p:cNvSpPr>
          <p:nvPr>
            <p:ph type="title"/>
          </p:nvPr>
        </p:nvSpPr>
        <p:spPr>
          <a:xfrm>
            <a:off x="1988820" y="998983"/>
            <a:ext cx="7729728" cy="1188720"/>
          </a:xfrm>
        </p:spPr>
        <p:txBody>
          <a:bodyPr/>
          <a:lstStyle/>
          <a:p>
            <a:r>
              <a:rPr lang="en-US" dirty="0"/>
              <a:t>Submersion injury</a:t>
            </a:r>
          </a:p>
        </p:txBody>
      </p:sp>
    </p:spTree>
    <p:extLst>
      <p:ext uri="{BB962C8B-B14F-4D97-AF65-F5344CB8AC3E}">
        <p14:creationId xmlns:p14="http://schemas.microsoft.com/office/powerpoint/2010/main" val="6363270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D2397-06F6-0EA7-3E1A-E18483DF800F}"/>
              </a:ext>
            </a:extLst>
          </p:cNvPr>
          <p:cNvSpPr>
            <a:spLocks noGrp="1"/>
          </p:cNvSpPr>
          <p:nvPr>
            <p:ph type="title"/>
          </p:nvPr>
        </p:nvSpPr>
        <p:spPr>
          <a:xfrm>
            <a:off x="2231136" y="97971"/>
            <a:ext cx="7729728" cy="1188720"/>
          </a:xfrm>
        </p:spPr>
        <p:txBody>
          <a:bodyPr/>
          <a:lstStyle/>
          <a:p>
            <a:r>
              <a:rPr lang="en-US" dirty="0"/>
              <a:t>Salmonella meningitis, brain death</a:t>
            </a:r>
          </a:p>
        </p:txBody>
      </p:sp>
      <p:sp>
        <p:nvSpPr>
          <p:cNvPr id="3" name="Content Placeholder 2">
            <a:extLst>
              <a:ext uri="{FF2B5EF4-FFF2-40B4-BE49-F238E27FC236}">
                <a16:creationId xmlns:a16="http://schemas.microsoft.com/office/drawing/2014/main" id="{5F1BA13D-5224-978A-027C-189A16383AF3}"/>
              </a:ext>
            </a:extLst>
          </p:cNvPr>
          <p:cNvSpPr>
            <a:spLocks noGrp="1"/>
          </p:cNvSpPr>
          <p:nvPr>
            <p:ph idx="1"/>
          </p:nvPr>
        </p:nvSpPr>
        <p:spPr>
          <a:xfrm>
            <a:off x="2231136" y="1628394"/>
            <a:ext cx="7729728" cy="4502985"/>
          </a:xfrm>
        </p:spPr>
        <p:txBody>
          <a:bodyPr>
            <a:normAutofit fontScale="62500" lnSpcReduction="20000"/>
          </a:bodyPr>
          <a:lstStyle/>
          <a:p>
            <a:r>
              <a:rPr lang="en-US" sz="2600" dirty="0"/>
              <a:t>2 month old male twin born FT via C-section, UTD on vaccines, admitted as a transfer on 7/18-19</a:t>
            </a:r>
          </a:p>
          <a:p>
            <a:r>
              <a:rPr lang="en-US" sz="2600" dirty="0"/>
              <a:t>Patient brought to ER on 7/17 for fever and decreased PO x 3 days</a:t>
            </a:r>
          </a:p>
          <a:p>
            <a:pPr lvl="1"/>
            <a:r>
              <a:rPr lang="en-US" sz="2600" dirty="0"/>
              <a:t>Blood culture obtained, discharged home</a:t>
            </a:r>
          </a:p>
          <a:p>
            <a:pPr lvl="1"/>
            <a:r>
              <a:rPr lang="en-US" sz="2600" dirty="0"/>
              <a:t>Returned to care after blood culture positive for gram negative rods</a:t>
            </a:r>
          </a:p>
          <a:p>
            <a:pPr lvl="1"/>
            <a:r>
              <a:rPr lang="en-US" sz="2600" dirty="0"/>
              <a:t>Given CTX &amp; transferred</a:t>
            </a:r>
          </a:p>
          <a:p>
            <a:r>
              <a:rPr lang="en-US" sz="2600" dirty="0"/>
              <a:t>On arrival, bulging fontanelle and seizure like activity, lactatemia to 3.7, thrombocytopenia, AKI, heart failure with EF of 40%</a:t>
            </a:r>
          </a:p>
          <a:p>
            <a:pPr lvl="1"/>
            <a:r>
              <a:rPr lang="en-US" sz="2600" dirty="0"/>
              <a:t>LP initially deferred, brain US c/f meningitis</a:t>
            </a:r>
          </a:p>
          <a:p>
            <a:pPr lvl="1"/>
            <a:r>
              <a:rPr lang="en-US" sz="2600" dirty="0"/>
              <a:t>Initiated on milrinone</a:t>
            </a:r>
          </a:p>
          <a:p>
            <a:r>
              <a:rPr lang="en-US" sz="2600" dirty="0"/>
              <a:t>Intubated on 7/19 for c/f for ICP increase – NR pupils,  A/Bs; LP later obtained</a:t>
            </a:r>
          </a:p>
          <a:p>
            <a:pPr marL="0" indent="0">
              <a:buNone/>
            </a:pPr>
            <a:r>
              <a:rPr lang="en-US" sz="2600" dirty="0"/>
              <a:t>7/20, blood culture at OSH positive for Salmonella, ciprofloxacin added</a:t>
            </a:r>
          </a:p>
          <a:p>
            <a:r>
              <a:rPr lang="en-US" sz="2600" dirty="0"/>
              <a:t>On EEG with status epilepticus, increasing AED needs, worsening AKI</a:t>
            </a:r>
          </a:p>
          <a:p>
            <a:pPr lvl="1"/>
            <a:r>
              <a:rPr lang="en-US" sz="2600" dirty="0"/>
              <a:t>Midazolam, fosphenytoin, Keppra, phenobarbital</a:t>
            </a:r>
          </a:p>
          <a:p>
            <a:pPr lvl="1"/>
            <a:endParaRPr lang="en-US" dirty="0"/>
          </a:p>
        </p:txBody>
      </p:sp>
    </p:spTree>
    <p:extLst>
      <p:ext uri="{BB962C8B-B14F-4D97-AF65-F5344CB8AC3E}">
        <p14:creationId xmlns:p14="http://schemas.microsoft.com/office/powerpoint/2010/main" val="24946301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70A40-252C-D1B5-D19F-3B6E9360C4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6E879A-B0B2-6083-B561-64962B499BFD}"/>
              </a:ext>
            </a:extLst>
          </p:cNvPr>
          <p:cNvSpPr>
            <a:spLocks noGrp="1"/>
          </p:cNvSpPr>
          <p:nvPr>
            <p:ph type="title"/>
          </p:nvPr>
        </p:nvSpPr>
        <p:spPr/>
        <p:txBody>
          <a:bodyPr/>
          <a:lstStyle/>
          <a:p>
            <a:r>
              <a:rPr lang="en-US" dirty="0"/>
              <a:t>salmonella meningitis, brain death</a:t>
            </a:r>
          </a:p>
        </p:txBody>
      </p:sp>
      <p:sp>
        <p:nvSpPr>
          <p:cNvPr id="3" name="Content Placeholder 2">
            <a:extLst>
              <a:ext uri="{FF2B5EF4-FFF2-40B4-BE49-F238E27FC236}">
                <a16:creationId xmlns:a16="http://schemas.microsoft.com/office/drawing/2014/main" id="{92A6D690-D5B6-041E-821F-013123AC5F1A}"/>
              </a:ext>
            </a:extLst>
          </p:cNvPr>
          <p:cNvSpPr>
            <a:spLocks noGrp="1"/>
          </p:cNvSpPr>
          <p:nvPr>
            <p:ph idx="1"/>
          </p:nvPr>
        </p:nvSpPr>
        <p:spPr/>
        <p:txBody>
          <a:bodyPr>
            <a:normAutofit fontScale="92500" lnSpcReduction="10000"/>
          </a:bodyPr>
          <a:lstStyle/>
          <a:p>
            <a:pPr lvl="1"/>
            <a:r>
              <a:rPr lang="en-US" dirty="0"/>
              <a:t>7/20 – MRI obtained</a:t>
            </a:r>
          </a:p>
          <a:p>
            <a:pPr lvl="2"/>
            <a:r>
              <a:rPr lang="en-US" dirty="0"/>
              <a:t>Diffuse cerebral edema with effacement of the basilar cisterns indicative of herniation; diffuse restricted diffusion involving the supratentorial and infratentorial brain </a:t>
            </a:r>
          </a:p>
          <a:p>
            <a:pPr lvl="2"/>
            <a:r>
              <a:rPr lang="en-US" dirty="0"/>
              <a:t>Conversation re: results with mother, church community</a:t>
            </a:r>
          </a:p>
          <a:p>
            <a:pPr lvl="1"/>
            <a:r>
              <a:rPr lang="en-US" dirty="0"/>
              <a:t>Anuria, AKI – </a:t>
            </a:r>
            <a:r>
              <a:rPr lang="en-US" dirty="0" err="1"/>
              <a:t>nephro</a:t>
            </a:r>
            <a:r>
              <a:rPr lang="en-US" dirty="0"/>
              <a:t> consulted </a:t>
            </a:r>
            <a:r>
              <a:rPr lang="en-US" dirty="0">
                <a:sym typeface="Wingdings" panose="05000000000000000000" pitchFamily="2" charset="2"/>
              </a:rPr>
              <a:t> dialysis would be futile</a:t>
            </a:r>
          </a:p>
          <a:p>
            <a:pPr lvl="2"/>
            <a:r>
              <a:rPr lang="en-US" dirty="0">
                <a:sym typeface="Wingdings" panose="05000000000000000000" pitchFamily="2" charset="2"/>
              </a:rPr>
              <a:t>Bumetanide and calcium infusions</a:t>
            </a:r>
          </a:p>
          <a:p>
            <a:pPr lvl="1"/>
            <a:r>
              <a:rPr lang="en-US" dirty="0">
                <a:sym typeface="Wingdings" panose="05000000000000000000" pitchFamily="2" charset="2"/>
              </a:rPr>
              <a:t>7/23 – neurology signs off – “patient is likely brain dead”</a:t>
            </a:r>
          </a:p>
          <a:p>
            <a:pPr lvl="1"/>
            <a:r>
              <a:rPr lang="en-US" dirty="0" err="1">
                <a:sym typeface="Wingdings" panose="05000000000000000000" pitchFamily="2" charset="2"/>
              </a:rPr>
              <a:t>Phb</a:t>
            </a:r>
            <a:r>
              <a:rPr lang="en-US" dirty="0">
                <a:sym typeface="Wingdings" panose="05000000000000000000" pitchFamily="2" charset="2"/>
              </a:rPr>
              <a:t> and free phenytoin levels trended, </a:t>
            </a:r>
            <a:r>
              <a:rPr lang="en-US" dirty="0" err="1">
                <a:sym typeface="Wingdings" panose="05000000000000000000" pitchFamily="2" charset="2"/>
              </a:rPr>
              <a:t>Phb</a:t>
            </a:r>
            <a:r>
              <a:rPr lang="en-US" dirty="0">
                <a:sym typeface="Wingdings" panose="05000000000000000000" pitchFamily="2" charset="2"/>
              </a:rPr>
              <a:t> &lt; 10 on 7/26 @ 0900, first brain death exam completed, consistent with brain death; family not amenable to repeat testing</a:t>
            </a:r>
          </a:p>
          <a:p>
            <a:pPr lvl="1"/>
            <a:r>
              <a:rPr lang="en-US" dirty="0">
                <a:sym typeface="Wingdings" panose="05000000000000000000" pitchFamily="2" charset="2"/>
              </a:rPr>
              <a:t>Second exam completed on 7/27 @ 1300, time of death 1402</a:t>
            </a:r>
          </a:p>
        </p:txBody>
      </p:sp>
    </p:spTree>
    <p:extLst>
      <p:ext uri="{BB962C8B-B14F-4D97-AF65-F5344CB8AC3E}">
        <p14:creationId xmlns:p14="http://schemas.microsoft.com/office/powerpoint/2010/main" val="23354579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EBF4D-D774-CE25-A293-845D23BB0B0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96C65DC-6C81-C60A-EFE6-86533CAEC72F}"/>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EA51CAA4-4731-883A-B6CF-B004E9761B11}"/>
              </a:ext>
            </a:extLst>
          </p:cNvPr>
          <p:cNvSpPr>
            <a:spLocks noGrp="1"/>
          </p:cNvSpPr>
          <p:nvPr>
            <p:ph sz="half" idx="2"/>
          </p:nvPr>
        </p:nvSpPr>
        <p:spPr/>
        <p:txBody>
          <a:bodyPr/>
          <a:lstStyle/>
          <a:p>
            <a:r>
              <a:rPr lang="en-US" dirty="0"/>
              <a:t>Decision to not offer CRRT clear from nephrology</a:t>
            </a:r>
          </a:p>
        </p:txBody>
      </p:sp>
      <p:sp>
        <p:nvSpPr>
          <p:cNvPr id="4" name="Content Placeholder 3">
            <a:extLst>
              <a:ext uri="{FF2B5EF4-FFF2-40B4-BE49-F238E27FC236}">
                <a16:creationId xmlns:a16="http://schemas.microsoft.com/office/drawing/2014/main" id="{1DBB67DA-41BD-D188-451E-042F77D7EA6F}"/>
              </a:ext>
            </a:extLst>
          </p:cNvPr>
          <p:cNvSpPr>
            <a:spLocks noGrp="1"/>
          </p:cNvSpPr>
          <p:nvPr>
            <p:ph sz="quarter" idx="4"/>
          </p:nvPr>
        </p:nvSpPr>
        <p:spPr/>
        <p:txBody>
          <a:bodyPr/>
          <a:lstStyle/>
          <a:p>
            <a:r>
              <a:rPr lang="en-US" dirty="0"/>
              <a:t>Timeline for brain death testing</a:t>
            </a:r>
          </a:p>
        </p:txBody>
      </p:sp>
      <p:sp>
        <p:nvSpPr>
          <p:cNvPr id="5" name="Text Placeholder 4">
            <a:extLst>
              <a:ext uri="{FF2B5EF4-FFF2-40B4-BE49-F238E27FC236}">
                <a16:creationId xmlns:a16="http://schemas.microsoft.com/office/drawing/2014/main" id="{6691AC5D-F45C-8CC0-20B5-12DA2FD02E91}"/>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92DB7F06-AFB7-DEE8-3A8D-271B6E028533}"/>
              </a:ext>
            </a:extLst>
          </p:cNvPr>
          <p:cNvSpPr>
            <a:spLocks noGrp="1"/>
          </p:cNvSpPr>
          <p:nvPr>
            <p:ph type="title"/>
          </p:nvPr>
        </p:nvSpPr>
        <p:spPr/>
        <p:txBody>
          <a:bodyPr/>
          <a:lstStyle/>
          <a:p>
            <a:r>
              <a:rPr lang="en-US" dirty="0"/>
              <a:t>salmonella meningitis</a:t>
            </a:r>
          </a:p>
        </p:txBody>
      </p:sp>
    </p:spTree>
    <p:extLst>
      <p:ext uri="{BB962C8B-B14F-4D97-AF65-F5344CB8AC3E}">
        <p14:creationId xmlns:p14="http://schemas.microsoft.com/office/powerpoint/2010/main" val="2489781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solidFill>
              <a:srgbClr val="4472C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A3944-B054-E468-94DF-1638F29F9DA8}"/>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dirty="0">
                <a:solidFill>
                  <a:schemeClr val="bg1"/>
                </a:solidFill>
                <a:effectLst>
                  <a:outerShdw blurRad="38100" dist="38100" dir="2700000" algn="tl">
                    <a:srgbClr val="000000">
                      <a:alpha val="43137"/>
                    </a:srgbClr>
                  </a:outerShdw>
                </a:effectLst>
              </a:rPr>
              <a:t>Mortality Totals 2026</a:t>
            </a:r>
          </a:p>
        </p:txBody>
      </p:sp>
      <p:graphicFrame>
        <p:nvGraphicFramePr>
          <p:cNvPr id="3" name="Chart 2">
            <a:extLst>
              <a:ext uri="{FF2B5EF4-FFF2-40B4-BE49-F238E27FC236}">
                <a16:creationId xmlns:a16="http://schemas.microsoft.com/office/drawing/2014/main" id="{10D5504A-6518-AAC5-B4F6-2B3D3F443CF5}"/>
              </a:ext>
            </a:extLst>
          </p:cNvPr>
          <p:cNvGraphicFramePr/>
          <p:nvPr>
            <p:extLst>
              <p:ext uri="{D42A27DB-BD31-4B8C-83A1-F6EECF244321}">
                <p14:modId xmlns:p14="http://schemas.microsoft.com/office/powerpoint/2010/main" val="3204500688"/>
              </p:ext>
            </p:extLst>
          </p:nvPr>
        </p:nvGraphicFramePr>
        <p:xfrm>
          <a:off x="5080000" y="1277571"/>
          <a:ext cx="6096000" cy="412701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6889DC69-78F8-E6CB-2B4A-8E9C77767981}"/>
              </a:ext>
            </a:extLst>
          </p:cNvPr>
          <p:cNvSpPr/>
          <p:nvPr/>
        </p:nvSpPr>
        <p:spPr>
          <a:xfrm>
            <a:off x="5421923" y="1279769"/>
            <a:ext cx="5519614" cy="43961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861240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altLang="en-US" sz="2400" dirty="0">
                <a:solidFill>
                  <a:schemeClr val="tx1"/>
                </a:solidFill>
              </a:rPr>
              <a:t>CONFIDENTIAL PATIENT SAFETY WORK PRODUCT</a:t>
            </a:r>
            <a:endParaRPr lang="en-US" sz="2400" dirty="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49182" y="802638"/>
            <a:ext cx="5408696" cy="5252722"/>
          </a:xfrm>
        </p:spPr>
        <p:txBody>
          <a:bodyPr anchor="ctr">
            <a:normAutofit fontScale="92500"/>
          </a:bodyPr>
          <a:lstStyle/>
          <a:p>
            <a:endParaRPr lang="en-US" altLang="en-US" dirty="0">
              <a:solidFill>
                <a:schemeClr val="bg1"/>
              </a:solidFill>
            </a:endParaRPr>
          </a:p>
          <a:p>
            <a:endParaRPr lang="en-US" altLang="en-US" sz="2400" dirty="0">
              <a:solidFill>
                <a:schemeClr val="bg1"/>
              </a:solidFill>
            </a:endParaRPr>
          </a:p>
          <a:p>
            <a:r>
              <a:rPr lang="en-US" altLang="en-US" sz="2400" dirty="0">
                <a:solidFill>
                  <a:schemeClr val="bg1"/>
                </a:solidFill>
              </a:rPr>
              <a:t>Quality Assurance Information – Protected under Florida Statute #766.101	</a:t>
            </a:r>
          </a:p>
          <a:p>
            <a:r>
              <a:rPr lang="en-US" altLang="en-US" sz="2400" dirty="0">
                <a:solidFill>
                  <a:schemeClr val="bg1"/>
                </a:solidFill>
              </a:rPr>
              <a:t>Protected under the Patient Safety and Quality Improvement Act.  Do not disclose unless authorized by the Nemours Vice President for Quality &amp; Safety or his/her designee.</a:t>
            </a:r>
          </a:p>
          <a:p>
            <a:r>
              <a:rPr lang="en-US" altLang="en-US" sz="2400" dirty="0">
                <a:solidFill>
                  <a:schemeClr val="bg1"/>
                </a:solidFill>
              </a:rPr>
              <a:t>All patient-identifying information is confidential and may not be disseminated outside of the committee setting, except as permitted by state or federal law</a:t>
            </a:r>
          </a:p>
          <a:p>
            <a:endParaRPr lang="en-US" dirty="0">
              <a:solidFill>
                <a:schemeClr val="bg1"/>
              </a:solidFill>
            </a:endParaRPr>
          </a:p>
        </p:txBody>
      </p:sp>
    </p:spTree>
    <p:extLst>
      <p:ext uri="{BB962C8B-B14F-4D97-AF65-F5344CB8AC3E}">
        <p14:creationId xmlns:p14="http://schemas.microsoft.com/office/powerpoint/2010/main" val="153869190"/>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F9651-1A62-3F5F-BFB9-FDD0825CE508}"/>
              </a:ext>
            </a:extLst>
          </p:cNvPr>
          <p:cNvSpPr>
            <a:spLocks noGrp="1"/>
          </p:cNvSpPr>
          <p:nvPr>
            <p:ph type="ctrTitle"/>
          </p:nvPr>
        </p:nvSpPr>
        <p:spPr/>
        <p:txBody>
          <a:bodyPr/>
          <a:lstStyle/>
          <a:p>
            <a:r>
              <a:rPr lang="en-US"/>
              <a:t>Quality &amp; Patient Safety Corner</a:t>
            </a:r>
          </a:p>
        </p:txBody>
      </p:sp>
      <p:sp>
        <p:nvSpPr>
          <p:cNvPr id="3" name="Subtitle 2">
            <a:extLst>
              <a:ext uri="{FF2B5EF4-FFF2-40B4-BE49-F238E27FC236}">
                <a16:creationId xmlns:a16="http://schemas.microsoft.com/office/drawing/2014/main" id="{E74BBD28-340C-88CC-BAD8-2AC4E4DA0DD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920988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47E4F-DF35-9C19-9418-E5962FAA9A8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4D6CF6-C92D-1EE8-4CBD-3DA1A4F7D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2455C-055F-BD5A-16C2-D3319B2FD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2A0C52-7ADA-D2E1-D27B-EE676276B083}"/>
              </a:ext>
            </a:extLst>
          </p:cNvPr>
          <p:cNvSpPr>
            <a:spLocks noGrp="1"/>
          </p:cNvSpPr>
          <p:nvPr>
            <p:ph type="title"/>
          </p:nvPr>
        </p:nvSpPr>
        <p:spPr>
          <a:xfrm>
            <a:off x="643467" y="2681103"/>
            <a:ext cx="3363974" cy="1495794"/>
          </a:xfrm>
          <a:noFill/>
          <a:ln>
            <a:solidFill>
              <a:schemeClr val="bg1"/>
            </a:solidFill>
          </a:ln>
        </p:spPr>
        <p:txBody>
          <a:bodyPr wrap="square">
            <a:normAutofit fontScale="90000"/>
          </a:bodyPr>
          <a:lstStyle/>
          <a:p>
            <a:r>
              <a:rPr lang="en-US" b="1" dirty="0">
                <a:solidFill>
                  <a:schemeClr val="bg1"/>
                </a:solidFill>
                <a:effectLst>
                  <a:outerShdw blurRad="38100" dist="38100" dir="2700000" algn="tl">
                    <a:srgbClr val="000000">
                      <a:alpha val="43137"/>
                    </a:srgbClr>
                  </a:outerShdw>
                </a:effectLst>
              </a:rPr>
              <a:t>PICU Quality &amp; Safety Metrics 2026 TOTALS</a:t>
            </a:r>
          </a:p>
        </p:txBody>
      </p:sp>
      <p:graphicFrame>
        <p:nvGraphicFramePr>
          <p:cNvPr id="9" name="Content Placeholder 2">
            <a:extLst>
              <a:ext uri="{FF2B5EF4-FFF2-40B4-BE49-F238E27FC236}">
                <a16:creationId xmlns:a16="http://schemas.microsoft.com/office/drawing/2014/main" id="{B4D90ABF-8B22-C73F-7495-16EAD74C0021}"/>
              </a:ext>
            </a:extLst>
          </p:cNvPr>
          <p:cNvGraphicFramePr>
            <a:graphicFrameLocks noGrp="1"/>
          </p:cNvGraphicFramePr>
          <p:nvPr>
            <p:ph idx="1"/>
            <p:extLst>
              <p:ext uri="{D42A27DB-BD31-4B8C-83A1-F6EECF244321}">
                <p14:modId xmlns:p14="http://schemas.microsoft.com/office/powerpoint/2010/main" val="371734391"/>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2642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7AD7C5BE-418C-4A44-91BF-28E411F75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1559052"/>
            <a:ext cx="10271760" cy="4347972"/>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6C7AA35-3BD0-45A4-1D7C-48908D900E70}"/>
              </a:ext>
            </a:extLst>
          </p:cNvPr>
          <p:cNvSpPr>
            <a:spLocks noGrp="1"/>
          </p:cNvSpPr>
          <p:nvPr>
            <p:ph type="title"/>
          </p:nvPr>
        </p:nvSpPr>
        <p:spPr>
          <a:xfrm>
            <a:off x="2231136" y="964692"/>
            <a:ext cx="7729728" cy="1188720"/>
          </a:xfrm>
          <a:ln>
            <a:solidFill>
              <a:srgbClr val="404040"/>
            </a:solidFill>
          </a:ln>
        </p:spPr>
        <p:txBody>
          <a:bodyPr vert="horz" lIns="182880" tIns="182880" rIns="182880" bIns="182880" rtlCol="0" anchor="ctr" anchorCtr="1">
            <a:normAutofit/>
          </a:bodyPr>
          <a:lstStyle/>
          <a:p>
            <a:r>
              <a:rPr lang="en-US" dirty="0"/>
              <a:t>Operational metrics</a:t>
            </a:r>
          </a:p>
        </p:txBody>
      </p:sp>
      <p:pic>
        <p:nvPicPr>
          <p:cNvPr id="5" name="Picture 4">
            <a:extLst>
              <a:ext uri="{FF2B5EF4-FFF2-40B4-BE49-F238E27FC236}">
                <a16:creationId xmlns:a16="http://schemas.microsoft.com/office/drawing/2014/main" id="{E315EE72-E6D6-E6B7-9A91-7D4D48835177}"/>
              </a:ext>
            </a:extLst>
          </p:cNvPr>
          <p:cNvPicPr>
            <a:picLocks noChangeAspect="1"/>
          </p:cNvPicPr>
          <p:nvPr/>
        </p:nvPicPr>
        <p:blipFill>
          <a:blip r:embed="rId2"/>
          <a:stretch>
            <a:fillRect/>
          </a:stretch>
        </p:blipFill>
        <p:spPr>
          <a:xfrm>
            <a:off x="2385847" y="2127086"/>
            <a:ext cx="7456331" cy="3653603"/>
          </a:xfrm>
          <a:prstGeom prst="rect">
            <a:avLst/>
          </a:prstGeom>
        </p:spPr>
      </p:pic>
      <p:sp>
        <p:nvSpPr>
          <p:cNvPr id="6" name="Rectangle 5">
            <a:extLst>
              <a:ext uri="{FF2B5EF4-FFF2-40B4-BE49-F238E27FC236}">
                <a16:creationId xmlns:a16="http://schemas.microsoft.com/office/drawing/2014/main" id="{51C6F36E-66F3-2EE2-B40A-44D3BCEFD5A8}"/>
              </a:ext>
            </a:extLst>
          </p:cNvPr>
          <p:cNvSpPr/>
          <p:nvPr/>
        </p:nvSpPr>
        <p:spPr>
          <a:xfrm>
            <a:off x="6600497" y="2606566"/>
            <a:ext cx="472965" cy="1587062"/>
          </a:xfrm>
          <a:prstGeom prst="rect">
            <a:avLst/>
          </a:prstGeom>
          <a:noFill/>
          <a:ln w="38100"/>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46F01AE6-312B-0AA6-CD96-32A3002EB4BE}"/>
              </a:ext>
            </a:extLst>
          </p:cNvPr>
          <p:cNvSpPr/>
          <p:nvPr/>
        </p:nvSpPr>
        <p:spPr>
          <a:xfrm>
            <a:off x="8986345" y="2606566"/>
            <a:ext cx="336331" cy="1587062"/>
          </a:xfrm>
          <a:prstGeom prst="rect">
            <a:avLst/>
          </a:prstGeom>
          <a:noFill/>
          <a:ln w="38100"/>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97125271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AD7C5BE-418C-4A44-91BF-28E411F75B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1559052"/>
            <a:ext cx="10271760" cy="4347972"/>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0C935FA-AF45-5AD3-E85B-78CE9D4C4E9D}"/>
              </a:ext>
            </a:extLst>
          </p:cNvPr>
          <p:cNvSpPr>
            <a:spLocks noGrp="1"/>
          </p:cNvSpPr>
          <p:nvPr>
            <p:ph type="title"/>
          </p:nvPr>
        </p:nvSpPr>
        <p:spPr>
          <a:xfrm>
            <a:off x="2231136" y="964692"/>
            <a:ext cx="7729728" cy="1188720"/>
          </a:xfrm>
          <a:ln>
            <a:solidFill>
              <a:srgbClr val="404040"/>
            </a:solidFill>
          </a:ln>
        </p:spPr>
        <p:txBody>
          <a:bodyPr vert="horz" lIns="182880" tIns="182880" rIns="182880" bIns="182880" rtlCol="0" anchor="ctr">
            <a:normAutofit/>
          </a:bodyPr>
          <a:lstStyle/>
          <a:p>
            <a:r>
              <a:rPr lang="en-US" dirty="0"/>
              <a:t>PICU returns within 24 hours</a:t>
            </a:r>
          </a:p>
        </p:txBody>
      </p:sp>
      <p:pic>
        <p:nvPicPr>
          <p:cNvPr id="5" name="Content Placeholder 4">
            <a:extLst>
              <a:ext uri="{FF2B5EF4-FFF2-40B4-BE49-F238E27FC236}">
                <a16:creationId xmlns:a16="http://schemas.microsoft.com/office/drawing/2014/main" id="{57BE6D65-C1E5-4F10-2E26-B2A6E51E982A}"/>
              </a:ext>
            </a:extLst>
          </p:cNvPr>
          <p:cNvPicPr>
            <a:picLocks noGrp="1" noChangeAspect="1"/>
          </p:cNvPicPr>
          <p:nvPr>
            <p:ph idx="1"/>
          </p:nvPr>
        </p:nvPicPr>
        <p:blipFill>
          <a:blip r:embed="rId2"/>
          <a:stretch>
            <a:fillRect/>
          </a:stretch>
        </p:blipFill>
        <p:spPr>
          <a:xfrm>
            <a:off x="1444752" y="2841865"/>
            <a:ext cx="9314170" cy="2212114"/>
          </a:xfrm>
          <a:prstGeom prst="rect">
            <a:avLst/>
          </a:prstGeom>
        </p:spPr>
      </p:pic>
    </p:spTree>
    <p:extLst>
      <p:ext uri="{BB962C8B-B14F-4D97-AF65-F5344CB8AC3E}">
        <p14:creationId xmlns:p14="http://schemas.microsoft.com/office/powerpoint/2010/main" val="28941162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C5E9D4-7F3F-206B-8405-BE34B4FB279C}"/>
              </a:ext>
            </a:extLst>
          </p:cNvPr>
          <p:cNvSpPr>
            <a:spLocks noGrp="1"/>
          </p:cNvSpPr>
          <p:nvPr>
            <p:ph type="title"/>
          </p:nvPr>
        </p:nvSpPr>
        <p:spPr/>
        <p:txBody>
          <a:bodyPr/>
          <a:lstStyle/>
          <a:p>
            <a:r>
              <a:rPr lang="en-US" dirty="0"/>
              <a:t>Safety themes</a:t>
            </a:r>
          </a:p>
        </p:txBody>
      </p:sp>
      <p:sp>
        <p:nvSpPr>
          <p:cNvPr id="3" name="Content Placeholder 2">
            <a:extLst>
              <a:ext uri="{FF2B5EF4-FFF2-40B4-BE49-F238E27FC236}">
                <a16:creationId xmlns:a16="http://schemas.microsoft.com/office/drawing/2014/main" id="{3D235755-3E3B-0273-DBA8-4258E5636154}"/>
              </a:ext>
            </a:extLst>
          </p:cNvPr>
          <p:cNvSpPr>
            <a:spLocks noGrp="1"/>
          </p:cNvSpPr>
          <p:nvPr>
            <p:ph idx="1"/>
          </p:nvPr>
        </p:nvSpPr>
        <p:spPr/>
        <p:txBody>
          <a:bodyPr/>
          <a:lstStyle/>
          <a:p>
            <a:r>
              <a:rPr lang="en-US" dirty="0"/>
              <a:t>PICU dashboard page work ongoing complete – </a:t>
            </a:r>
            <a:r>
              <a:rPr lang="en-US" dirty="0" err="1"/>
              <a:t>sharepoint</a:t>
            </a:r>
            <a:r>
              <a:rPr lang="en-US" dirty="0"/>
              <a:t> access now available</a:t>
            </a:r>
          </a:p>
          <a:p>
            <a:r>
              <a:rPr lang="en-US" dirty="0"/>
              <a:t>PICU/ Neurology Learning Teams for EEG read communication issue</a:t>
            </a:r>
          </a:p>
          <a:p>
            <a:r>
              <a:rPr lang="en-US" dirty="0"/>
              <a:t>ACA Severe PIVIE completed</a:t>
            </a:r>
          </a:p>
          <a:p>
            <a:r>
              <a:rPr lang="en-US" dirty="0"/>
              <a:t>Rounding Script</a:t>
            </a:r>
          </a:p>
          <a:p>
            <a:pPr lvl="1"/>
            <a:r>
              <a:rPr lang="en-US" dirty="0"/>
              <a:t>Pre-assigning roles/Including daily </a:t>
            </a:r>
            <a:r>
              <a:rPr lang="en-US" dirty="0" err="1"/>
              <a:t>cxr</a:t>
            </a:r>
            <a:endParaRPr lang="en-US" dirty="0"/>
          </a:p>
        </p:txBody>
      </p:sp>
    </p:spTree>
    <p:extLst>
      <p:ext uri="{BB962C8B-B14F-4D97-AF65-F5344CB8AC3E}">
        <p14:creationId xmlns:p14="http://schemas.microsoft.com/office/powerpoint/2010/main" val="1641274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Smiling Face with No Fill">
            <a:extLst>
              <a:ext uri="{FF2B5EF4-FFF2-40B4-BE49-F238E27FC236}">
                <a16:creationId xmlns:a16="http://schemas.microsoft.com/office/drawing/2014/main" id="{4D2DDD4B-08C8-E27E-AAA8-923598CC2F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165938" y="1271016"/>
            <a:ext cx="4315968" cy="4315968"/>
          </a:xfrm>
          <a:prstGeom prst="rect">
            <a:avLst/>
          </a:prstGeom>
        </p:spPr>
      </p:pic>
      <p:sp>
        <p:nvSpPr>
          <p:cNvPr id="21" name="Oval 20">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5E1B8-F291-4ED8-BBF4-0390B53A33FE}"/>
              </a:ext>
            </a:extLst>
          </p:cNvPr>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ormAutofit/>
          </a:bodyPr>
          <a:lstStyle/>
          <a:p>
            <a:r>
              <a:rPr lang="en-US" sz="2000">
                <a:solidFill>
                  <a:srgbClr val="FFFFFF"/>
                </a:solidFill>
              </a:rPr>
              <a:t>THE END</a:t>
            </a:r>
            <a:br>
              <a:rPr lang="en-US" sz="2000">
                <a:solidFill>
                  <a:srgbClr val="FFFFFF"/>
                </a:solidFill>
              </a:rPr>
            </a:br>
            <a:endParaRPr lang="en-US" sz="2000">
              <a:solidFill>
                <a:srgbClr val="FFFFFF"/>
              </a:solidFill>
            </a:endParaRPr>
          </a:p>
        </p:txBody>
      </p:sp>
      <p:sp>
        <p:nvSpPr>
          <p:cNvPr id="3" name="AutoShape 2" descr="Image preview">
            <a:extLst>
              <a:ext uri="{FF2B5EF4-FFF2-40B4-BE49-F238E27FC236}">
                <a16:creationId xmlns:a16="http://schemas.microsoft.com/office/drawing/2014/main" id="{64C24459-3C88-D8B6-A107-93859D4627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B74E5B10-3A48-3CF3-A3A9-BEE003C2BE7C}"/>
              </a:ext>
            </a:extLst>
          </p:cNvPr>
          <p:cNvPicPr>
            <a:picLocks noChangeAspect="1"/>
          </p:cNvPicPr>
          <p:nvPr/>
        </p:nvPicPr>
        <p:blipFill>
          <a:blip r:embed="rId3"/>
          <a:stretch>
            <a:fillRect/>
          </a:stretch>
        </p:blipFill>
        <p:spPr>
          <a:xfrm>
            <a:off x="3559968" y="1600200"/>
            <a:ext cx="4767263" cy="3657600"/>
          </a:xfrm>
          <a:prstGeom prst="rect">
            <a:avLst/>
          </a:prstGeom>
        </p:spPr>
      </p:pic>
    </p:spTree>
    <p:extLst>
      <p:ext uri="{BB962C8B-B14F-4D97-AF65-F5344CB8AC3E}">
        <p14:creationId xmlns:p14="http://schemas.microsoft.com/office/powerpoint/2010/main" val="1228640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sz="2400" dirty="0">
                <a:solidFill>
                  <a:schemeClr val="tx1"/>
                </a:solidFill>
              </a:rPr>
              <a:t>Learning Objectives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49182" y="802638"/>
            <a:ext cx="5408696" cy="5252722"/>
          </a:xfrm>
        </p:spPr>
        <p:txBody>
          <a:bodyPr anchor="ctr">
            <a:normAutofit/>
          </a:bodyPr>
          <a:lstStyle/>
          <a:p>
            <a:r>
              <a:rPr lang="en-US" sz="2400" dirty="0">
                <a:solidFill>
                  <a:schemeClr val="bg1"/>
                </a:solidFill>
              </a:rPr>
              <a:t>Review quality improvement/patient safety initiatives in the PICU</a:t>
            </a:r>
          </a:p>
          <a:p>
            <a:r>
              <a:rPr lang="en-US" sz="2400" dirty="0">
                <a:solidFill>
                  <a:schemeClr val="bg1"/>
                </a:solidFill>
              </a:rPr>
              <a:t>Review monthly adverse events, resuscitations and mortality</a:t>
            </a:r>
          </a:p>
          <a:p>
            <a:r>
              <a:rPr lang="en-US" sz="2400" dirty="0">
                <a:solidFill>
                  <a:schemeClr val="bg1"/>
                </a:solidFill>
              </a:rPr>
              <a:t>Understand current processes, procedures and environment of practice</a:t>
            </a:r>
          </a:p>
          <a:p>
            <a:r>
              <a:rPr lang="en-US" sz="2400" dirty="0">
                <a:solidFill>
                  <a:schemeClr val="bg1"/>
                </a:solidFill>
              </a:rPr>
              <a:t>Work to improve individual and group practice within the context of Nemours Children’s Hospital</a:t>
            </a:r>
          </a:p>
        </p:txBody>
      </p:sp>
    </p:spTree>
    <p:extLst>
      <p:ext uri="{BB962C8B-B14F-4D97-AF65-F5344CB8AC3E}">
        <p14:creationId xmlns:p14="http://schemas.microsoft.com/office/powerpoint/2010/main" val="2700102094"/>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2DCA2-0C6D-124D-13C1-E528EC600167}"/>
              </a:ext>
            </a:extLst>
          </p:cNvPr>
          <p:cNvSpPr>
            <a:spLocks noGrp="1"/>
          </p:cNvSpPr>
          <p:nvPr>
            <p:ph type="title"/>
          </p:nvPr>
        </p:nvSpPr>
        <p:spPr/>
        <p:txBody>
          <a:bodyPr/>
          <a:lstStyle/>
          <a:p>
            <a:r>
              <a:rPr lang="en-US" dirty="0"/>
              <a:t>Morbidities</a:t>
            </a:r>
          </a:p>
        </p:txBody>
      </p:sp>
      <p:sp>
        <p:nvSpPr>
          <p:cNvPr id="3" name="Content Placeholder 2">
            <a:extLst>
              <a:ext uri="{FF2B5EF4-FFF2-40B4-BE49-F238E27FC236}">
                <a16:creationId xmlns:a16="http://schemas.microsoft.com/office/drawing/2014/main" id="{D0E22773-56A0-3A2C-C379-5DB41842FFA5}"/>
              </a:ext>
            </a:extLst>
          </p:cNvPr>
          <p:cNvSpPr>
            <a:spLocks noGrp="1"/>
          </p:cNvSpPr>
          <p:nvPr>
            <p:ph idx="1"/>
          </p:nvPr>
        </p:nvSpPr>
        <p:spPr/>
        <p:txBody>
          <a:bodyPr/>
          <a:lstStyle/>
          <a:p>
            <a:r>
              <a:rPr lang="en-US" dirty="0"/>
              <a:t>Pneumothorax after PSF</a:t>
            </a:r>
          </a:p>
          <a:p>
            <a:r>
              <a:rPr lang="en-US" dirty="0"/>
              <a:t>Severe PIVIE from PPN</a:t>
            </a:r>
          </a:p>
          <a:p>
            <a:r>
              <a:rPr lang="en-US" dirty="0"/>
              <a:t>Subdural hygroma &amp; </a:t>
            </a:r>
            <a:r>
              <a:rPr lang="en-US" dirty="0" err="1"/>
              <a:t>subgaleal</a:t>
            </a:r>
            <a:r>
              <a:rPr lang="en-US" dirty="0"/>
              <a:t> fluid collection</a:t>
            </a:r>
          </a:p>
          <a:p>
            <a:r>
              <a:rPr lang="en-US" dirty="0"/>
              <a:t>Delay in appropriate ophthalmology care, inappropriate transfer</a:t>
            </a:r>
          </a:p>
          <a:p>
            <a:r>
              <a:rPr lang="en-US" dirty="0"/>
              <a:t>Hypothermia, resuscitation</a:t>
            </a:r>
          </a:p>
          <a:p>
            <a:endParaRPr lang="en-US" dirty="0"/>
          </a:p>
        </p:txBody>
      </p:sp>
    </p:spTree>
    <p:extLst>
      <p:ext uri="{BB962C8B-B14F-4D97-AF65-F5344CB8AC3E}">
        <p14:creationId xmlns:p14="http://schemas.microsoft.com/office/powerpoint/2010/main" val="3943448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387F1-3A43-59C5-064C-DC772C880EAC}"/>
              </a:ext>
            </a:extLst>
          </p:cNvPr>
          <p:cNvSpPr>
            <a:spLocks noGrp="1"/>
          </p:cNvSpPr>
          <p:nvPr>
            <p:ph type="title"/>
          </p:nvPr>
        </p:nvSpPr>
        <p:spPr/>
        <p:txBody>
          <a:bodyPr/>
          <a:lstStyle/>
          <a:p>
            <a:r>
              <a:rPr lang="en-US" dirty="0"/>
              <a:t>Pneumothorax after </a:t>
            </a:r>
            <a:r>
              <a:rPr lang="en-US" dirty="0" err="1"/>
              <a:t>psf</a:t>
            </a:r>
            <a:endParaRPr lang="en-US" dirty="0"/>
          </a:p>
        </p:txBody>
      </p:sp>
      <p:sp>
        <p:nvSpPr>
          <p:cNvPr id="3" name="Content Placeholder 2">
            <a:extLst>
              <a:ext uri="{FF2B5EF4-FFF2-40B4-BE49-F238E27FC236}">
                <a16:creationId xmlns:a16="http://schemas.microsoft.com/office/drawing/2014/main" id="{0A1B0DF7-CA44-E158-A33C-35A9FD427980}"/>
              </a:ext>
            </a:extLst>
          </p:cNvPr>
          <p:cNvSpPr>
            <a:spLocks noGrp="1"/>
          </p:cNvSpPr>
          <p:nvPr>
            <p:ph idx="1"/>
          </p:nvPr>
        </p:nvSpPr>
        <p:spPr/>
        <p:txBody>
          <a:bodyPr>
            <a:normAutofit fontScale="92500" lnSpcReduction="20000"/>
          </a:bodyPr>
          <a:lstStyle/>
          <a:p>
            <a:r>
              <a:rPr lang="en-US" dirty="0"/>
              <a:t>10yF with history of SMA 1, nocturnal BIPAP dependence and factor VII deficiency presenting after removal of MAGEC rods with definitive PSF T2 – pelvis</a:t>
            </a:r>
          </a:p>
          <a:p>
            <a:r>
              <a:rPr lang="en-US" dirty="0"/>
              <a:t>Orthopedics notified gen surg about violation of R pleural space </a:t>
            </a:r>
            <a:r>
              <a:rPr lang="en-US" dirty="0" err="1"/>
              <a:t>intraop</a:t>
            </a:r>
            <a:r>
              <a:rPr lang="en-US" dirty="0"/>
              <a:t>, no chest tube placed as size small, IR notified of PTX after patient returned to PICU</a:t>
            </a:r>
          </a:p>
          <a:p>
            <a:r>
              <a:rPr lang="en-US" dirty="0"/>
              <a:t>Returned to PICU intubated in hemorrhagic and distributive shock, requiring blood transfusions and pressors</a:t>
            </a:r>
          </a:p>
          <a:p>
            <a:r>
              <a:rPr lang="en-US" dirty="0"/>
              <a:t>Airway clearance held, PTX stable </a:t>
            </a:r>
            <a:r>
              <a:rPr lang="en-US" dirty="0">
                <a:sym typeface="Wingdings" panose="05000000000000000000" pitchFamily="2" charset="2"/>
              </a:rPr>
              <a:t> extubated to baseline nasal BIPAP on 7/14 – POD#2</a:t>
            </a:r>
          </a:p>
          <a:p>
            <a:r>
              <a:rPr lang="en-US" dirty="0">
                <a:sym typeface="Wingdings" panose="05000000000000000000" pitchFamily="2" charset="2"/>
              </a:rPr>
              <a:t>Serial XRs obtained with IR following with moderate sized PTX, visible generally on lateral view</a:t>
            </a:r>
          </a:p>
          <a:p>
            <a:r>
              <a:rPr lang="en-US" dirty="0">
                <a:sym typeface="Wingdings" panose="05000000000000000000" pitchFamily="2" charset="2"/>
              </a:rPr>
              <a:t>Chest tube placed by IR on 7/16 (no intubation) – POD # 3</a:t>
            </a:r>
            <a:endParaRPr lang="en-US" dirty="0"/>
          </a:p>
        </p:txBody>
      </p:sp>
    </p:spTree>
    <p:extLst>
      <p:ext uri="{BB962C8B-B14F-4D97-AF65-F5344CB8AC3E}">
        <p14:creationId xmlns:p14="http://schemas.microsoft.com/office/powerpoint/2010/main" val="237786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9881CB1-BA30-AE95-4958-35C4A2DE9680}"/>
              </a:ext>
            </a:extLst>
          </p:cNvPr>
          <p:cNvPicPr>
            <a:picLocks noChangeAspect="1"/>
          </p:cNvPicPr>
          <p:nvPr/>
        </p:nvPicPr>
        <p:blipFill>
          <a:blip r:embed="rId2"/>
          <a:stretch>
            <a:fillRect/>
          </a:stretch>
        </p:blipFill>
        <p:spPr>
          <a:xfrm>
            <a:off x="0" y="48997"/>
            <a:ext cx="12192000" cy="6760006"/>
          </a:xfrm>
          <a:prstGeom prst="rect">
            <a:avLst/>
          </a:prstGeom>
        </p:spPr>
      </p:pic>
    </p:spTree>
    <p:extLst>
      <p:ext uri="{BB962C8B-B14F-4D97-AF65-F5344CB8AC3E}">
        <p14:creationId xmlns:p14="http://schemas.microsoft.com/office/powerpoint/2010/main" val="258007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430A6-7C33-E3E5-268D-8A473E8F00B5}"/>
              </a:ext>
            </a:extLst>
          </p:cNvPr>
          <p:cNvSpPr>
            <a:spLocks noGrp="1"/>
          </p:cNvSpPr>
          <p:nvPr>
            <p:ph type="title"/>
          </p:nvPr>
        </p:nvSpPr>
        <p:spPr/>
        <p:txBody>
          <a:bodyPr/>
          <a:lstStyle/>
          <a:p>
            <a:r>
              <a:rPr lang="en-US" dirty="0"/>
              <a:t>Pneumothorax after PSF</a:t>
            </a:r>
          </a:p>
        </p:txBody>
      </p:sp>
      <p:sp>
        <p:nvSpPr>
          <p:cNvPr id="3" name="Content Placeholder 2">
            <a:extLst>
              <a:ext uri="{FF2B5EF4-FFF2-40B4-BE49-F238E27FC236}">
                <a16:creationId xmlns:a16="http://schemas.microsoft.com/office/drawing/2014/main" id="{D59A4392-6065-584F-4D44-1C6C7DBE2064}"/>
              </a:ext>
            </a:extLst>
          </p:cNvPr>
          <p:cNvSpPr>
            <a:spLocks noGrp="1"/>
          </p:cNvSpPr>
          <p:nvPr>
            <p:ph idx="1"/>
          </p:nvPr>
        </p:nvSpPr>
        <p:spPr/>
        <p:txBody>
          <a:bodyPr>
            <a:normAutofit/>
          </a:bodyPr>
          <a:lstStyle/>
          <a:p>
            <a:r>
              <a:rPr lang="en-US" dirty="0"/>
              <a:t>Multiple attempts at water seal with PTX reaccumulating</a:t>
            </a:r>
          </a:p>
          <a:p>
            <a:r>
              <a:rPr lang="en-US" dirty="0"/>
              <a:t>Chest tube removed on 7/28 (POD#12)</a:t>
            </a:r>
          </a:p>
          <a:p>
            <a:pPr lvl="1"/>
            <a:r>
              <a:rPr lang="en-US" dirty="0"/>
              <a:t>Repeat XR after removal with moderate sized PTX</a:t>
            </a:r>
          </a:p>
          <a:p>
            <a:r>
              <a:rPr lang="en-US" dirty="0"/>
              <a:t>Chest CT obtained, THIRTY-EIGHT 2 VIEW CHEST XRAYS</a:t>
            </a:r>
          </a:p>
          <a:p>
            <a:r>
              <a:rPr lang="en-US" dirty="0"/>
              <a:t>Held airway clearance and overnight BIPAP for 48 hours,  ultimately improved</a:t>
            </a:r>
          </a:p>
          <a:p>
            <a:r>
              <a:rPr lang="en-US" dirty="0"/>
              <a:t>Discharged on 8/2</a:t>
            </a:r>
          </a:p>
          <a:p>
            <a:endParaRPr lang="en-US" dirty="0"/>
          </a:p>
        </p:txBody>
      </p:sp>
    </p:spTree>
    <p:extLst>
      <p:ext uri="{BB962C8B-B14F-4D97-AF65-F5344CB8AC3E}">
        <p14:creationId xmlns:p14="http://schemas.microsoft.com/office/powerpoint/2010/main" val="2595052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7E948-50B1-6A1F-B695-75D5B157BF90}"/>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69E0846A-87A3-D067-E0C0-04615A230111}"/>
              </a:ext>
            </a:extLst>
          </p:cNvPr>
          <p:cNvSpPr>
            <a:spLocks noGrp="1"/>
          </p:cNvSpPr>
          <p:nvPr>
            <p:ph sz="half" idx="2"/>
          </p:nvPr>
        </p:nvSpPr>
        <p:spPr/>
        <p:txBody>
          <a:bodyPr/>
          <a:lstStyle/>
          <a:p>
            <a:r>
              <a:rPr lang="en-US" dirty="0"/>
              <a:t>IR engagement for placement</a:t>
            </a:r>
          </a:p>
        </p:txBody>
      </p:sp>
      <p:sp>
        <p:nvSpPr>
          <p:cNvPr id="4" name="Content Placeholder 3">
            <a:extLst>
              <a:ext uri="{FF2B5EF4-FFF2-40B4-BE49-F238E27FC236}">
                <a16:creationId xmlns:a16="http://schemas.microsoft.com/office/drawing/2014/main" id="{2F809429-100E-A1A7-A55E-BE695F75E0F9}"/>
              </a:ext>
            </a:extLst>
          </p:cNvPr>
          <p:cNvSpPr>
            <a:spLocks noGrp="1"/>
          </p:cNvSpPr>
          <p:nvPr>
            <p:ph sz="quarter" idx="4"/>
          </p:nvPr>
        </p:nvSpPr>
        <p:spPr/>
        <p:txBody>
          <a:bodyPr/>
          <a:lstStyle/>
          <a:p>
            <a:r>
              <a:rPr lang="en-US" dirty="0"/>
              <a:t>Immediate chest tube placement?</a:t>
            </a:r>
          </a:p>
          <a:p>
            <a:r>
              <a:rPr lang="en-US" dirty="0"/>
              <a:t>IR consultation in OR given body habitus?</a:t>
            </a:r>
          </a:p>
          <a:p>
            <a:r>
              <a:rPr lang="en-US" dirty="0"/>
              <a:t>Limiting XRs? Could we have done 1 views</a:t>
            </a:r>
          </a:p>
          <a:p>
            <a:r>
              <a:rPr lang="en-US" dirty="0" err="1"/>
              <a:t>Pulm</a:t>
            </a:r>
            <a:r>
              <a:rPr lang="en-US" dirty="0"/>
              <a:t> plan postoperatively</a:t>
            </a:r>
          </a:p>
        </p:txBody>
      </p:sp>
      <p:sp>
        <p:nvSpPr>
          <p:cNvPr id="5" name="Text Placeholder 4">
            <a:extLst>
              <a:ext uri="{FF2B5EF4-FFF2-40B4-BE49-F238E27FC236}">
                <a16:creationId xmlns:a16="http://schemas.microsoft.com/office/drawing/2014/main" id="{DF5FD54E-9481-FC52-8BC7-B9E13826CA8E}"/>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528F47C5-F60F-D49C-8A75-DF1E15FFA613}"/>
              </a:ext>
            </a:extLst>
          </p:cNvPr>
          <p:cNvSpPr>
            <a:spLocks noGrp="1"/>
          </p:cNvSpPr>
          <p:nvPr>
            <p:ph type="title"/>
          </p:nvPr>
        </p:nvSpPr>
        <p:spPr/>
        <p:txBody>
          <a:bodyPr/>
          <a:lstStyle/>
          <a:p>
            <a:r>
              <a:rPr lang="en-US" dirty="0"/>
              <a:t>Pneumothorax after </a:t>
            </a:r>
            <a:r>
              <a:rPr lang="en-US" dirty="0" err="1"/>
              <a:t>psf</a:t>
            </a:r>
            <a:endParaRPr lang="en-US" dirty="0"/>
          </a:p>
        </p:txBody>
      </p:sp>
    </p:spTree>
    <p:extLst>
      <p:ext uri="{BB962C8B-B14F-4D97-AF65-F5344CB8AC3E}">
        <p14:creationId xmlns:p14="http://schemas.microsoft.com/office/powerpoint/2010/main" val="386451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d7e5047f-9223-46ce-bc7f-9b2b2b51a3bb"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CC1EC2F2A1E2F43A92DDAE59C08E5A2" ma:contentTypeVersion="14" ma:contentTypeDescription="Create a new document." ma:contentTypeScope="" ma:versionID="cf19691cf4af384bff5943d581dc6a1c">
  <xsd:schema xmlns:xsd="http://www.w3.org/2001/XMLSchema" xmlns:xs="http://www.w3.org/2001/XMLSchema" xmlns:p="http://schemas.microsoft.com/office/2006/metadata/properties" xmlns:ns3="d7e5047f-9223-46ce-bc7f-9b2b2b51a3bb" xmlns:ns4="909c1a91-58e4-468a-a46b-a4fec91ffb85" targetNamespace="http://schemas.microsoft.com/office/2006/metadata/properties" ma:root="true" ma:fieldsID="0c598348f370b7bde97dfd640115ca65" ns3:_="" ns4:_="">
    <xsd:import namespace="d7e5047f-9223-46ce-bc7f-9b2b2b51a3bb"/>
    <xsd:import namespace="909c1a91-58e4-468a-a46b-a4fec91ffb8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e5047f-9223-46ce-bc7f-9b2b2b51a3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9c1a91-58e4-468a-a46b-a4fec91ffb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663F8C6-245B-4DA2-95D9-623F7CDFBFAB}">
  <ds:schemaRefs>
    <ds:schemaRef ds:uri="http://schemas.microsoft.com/sharepoint/v3/contenttype/forms"/>
  </ds:schemaRefs>
</ds:datastoreItem>
</file>

<file path=customXml/itemProps2.xml><?xml version="1.0" encoding="utf-8"?>
<ds:datastoreItem xmlns:ds="http://schemas.openxmlformats.org/officeDocument/2006/customXml" ds:itemID="{6CB41A26-2346-4DA7-996D-14848B2D3D17}">
  <ds:schemaRefs>
    <ds:schemaRef ds:uri="http://purl.org/dc/terms/"/>
    <ds:schemaRef ds:uri="http://www.w3.org/XML/1998/namespace"/>
    <ds:schemaRef ds:uri="http://schemas.microsoft.com/office/2006/metadata/properties"/>
    <ds:schemaRef ds:uri="http://schemas.openxmlformats.org/package/2006/metadata/core-properties"/>
    <ds:schemaRef ds:uri="909c1a91-58e4-468a-a46b-a4fec91ffb85"/>
    <ds:schemaRef ds:uri="http://purl.org/dc/elements/1.1/"/>
    <ds:schemaRef ds:uri="d7e5047f-9223-46ce-bc7f-9b2b2b51a3bb"/>
    <ds:schemaRef ds:uri="http://schemas.microsoft.com/office/infopath/2007/PartnerControls"/>
    <ds:schemaRef ds:uri="http://schemas.microsoft.com/office/2006/documentManagement/types"/>
    <ds:schemaRef ds:uri="http://purl.org/dc/dcmitype/"/>
  </ds:schemaRefs>
</ds:datastoreItem>
</file>

<file path=customXml/itemProps3.xml><?xml version="1.0" encoding="utf-8"?>
<ds:datastoreItem xmlns:ds="http://schemas.openxmlformats.org/officeDocument/2006/customXml" ds:itemID="{F6A9A007-1482-4029-AAAF-AE180A4F0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e5047f-9223-46ce-bc7f-9b2b2b51a3bb"/>
    <ds:schemaRef ds:uri="909c1a91-58e4-468a-a46b-a4fec91ffb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TM10001115[[fn=Parcel]]</Template>
  <TotalTime>9451</TotalTime>
  <Words>2107</Words>
  <Application>Microsoft Office PowerPoint</Application>
  <PresentationFormat>Widescreen</PresentationFormat>
  <Paragraphs>213</Paragraphs>
  <Slides>35</Slides>
  <Notes>9</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Arial</vt:lpstr>
      <vt:lpstr>Calibri</vt:lpstr>
      <vt:lpstr>Gill Sans MT</vt:lpstr>
      <vt:lpstr>Montserrat</vt:lpstr>
      <vt:lpstr>Wingdings</vt:lpstr>
      <vt:lpstr>Parcel</vt:lpstr>
      <vt:lpstr>Office Theme</vt:lpstr>
      <vt:lpstr>M&amp;M </vt:lpstr>
      <vt:lpstr>CME Text 1(904)506-7609</vt:lpstr>
      <vt:lpstr>CONFIDENTIAL PATIENT SAFETY WORK PRODUCT</vt:lpstr>
      <vt:lpstr>Learning Objectives</vt:lpstr>
      <vt:lpstr>Morbidities</vt:lpstr>
      <vt:lpstr>Pneumothorax after psf</vt:lpstr>
      <vt:lpstr>PowerPoint Presentation</vt:lpstr>
      <vt:lpstr>Pneumothorax after PSF</vt:lpstr>
      <vt:lpstr>Pneumothorax after psf</vt:lpstr>
      <vt:lpstr>Severe PIVIE from ppn</vt:lpstr>
      <vt:lpstr>Severe pivie from ppn</vt:lpstr>
      <vt:lpstr>Subdural hygroma and subgaleal Fluid Collection</vt:lpstr>
      <vt:lpstr>Subdural hygroma and subgaleal Fluid Collection</vt:lpstr>
      <vt:lpstr>PowerPoint Presentation</vt:lpstr>
      <vt:lpstr>Subdural hygroma and subgaleal Fluid Collection</vt:lpstr>
      <vt:lpstr>Delayed ophthalmology care for transfer</vt:lpstr>
      <vt:lpstr>Delayed ophthalmology care</vt:lpstr>
      <vt:lpstr>Delayed ophthalmologic care</vt:lpstr>
      <vt:lpstr>Hypothermia, resuscitation</vt:lpstr>
      <vt:lpstr>Hypothermia, resuscitation</vt:lpstr>
      <vt:lpstr>Hypothermia, shock, resuscitation</vt:lpstr>
      <vt:lpstr>PowerPoint Presentation</vt:lpstr>
      <vt:lpstr>Mortalities</vt:lpstr>
      <vt:lpstr>Submersion injury</vt:lpstr>
      <vt:lpstr>Submersion injury</vt:lpstr>
      <vt:lpstr>Salmonella meningitis, brain death</vt:lpstr>
      <vt:lpstr>salmonella meningitis, brain death</vt:lpstr>
      <vt:lpstr>salmonella meningitis</vt:lpstr>
      <vt:lpstr>Mortality Totals 2026</vt:lpstr>
      <vt:lpstr>Quality &amp; Patient Safety Corner</vt:lpstr>
      <vt:lpstr>PICU Quality &amp; Safety Metrics 2026 TOTALS</vt:lpstr>
      <vt:lpstr>Operational metrics</vt:lpstr>
      <vt:lpstr>PICU returns within 24 hours</vt:lpstr>
      <vt:lpstr>Safety themes</vt:lpstr>
      <vt:lpstr>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M&amp;M</dc:title>
  <dc:creator>Neha Longani</dc:creator>
  <cp:lastModifiedBy>Agasthya, Nisha</cp:lastModifiedBy>
  <cp:revision>2510</cp:revision>
  <dcterms:created xsi:type="dcterms:W3CDTF">2019-08-13T12:45:03Z</dcterms:created>
  <dcterms:modified xsi:type="dcterms:W3CDTF">2026-08-04T18:44:12Z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0x010100ECC1EC2F2A1E2F43A92DDAE59C08E5A2</vt:lpwstr>
  </property>
</Properties>
</file>