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80" r:id="rId10"/>
    <p:sldId id="265" r:id="rId11"/>
    <p:sldId id="266" r:id="rId12"/>
    <p:sldId id="286" r:id="rId13"/>
    <p:sldId id="267" r:id="rId14"/>
    <p:sldId id="287" r:id="rId15"/>
    <p:sldId id="283" r:id="rId16"/>
    <p:sldId id="268" r:id="rId17"/>
    <p:sldId id="269" r:id="rId18"/>
    <p:sldId id="270" r:id="rId19"/>
    <p:sldId id="289" r:id="rId20"/>
    <p:sldId id="281" r:id="rId21"/>
    <p:sldId id="282" r:id="rId22"/>
    <p:sldId id="290" r:id="rId23"/>
    <p:sldId id="293" r:id="rId24"/>
    <p:sldId id="292" r:id="rId25"/>
    <p:sldId id="271" r:id="rId26"/>
    <p:sldId id="275" r:id="rId27"/>
    <p:sldId id="277" r:id="rId28"/>
    <p:sldId id="284" r:id="rId29"/>
    <p:sldId id="285" r:id="rId30"/>
    <p:sldId id="278" r:id="rId31"/>
    <p:sldId id="279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9" autoAdjust="0"/>
    <p:restoredTop sz="73525"/>
  </p:normalViewPr>
  <p:slideViewPr>
    <p:cSldViewPr snapToGrid="0">
      <p:cViewPr varScale="1">
        <p:scale>
          <a:sx n="81" d="100"/>
          <a:sy n="81" d="100"/>
        </p:scale>
        <p:origin x="6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9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7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8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1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367793-E6C6-4DDA-9C72-ABA6F2520C23}" type="doc">
      <dgm:prSet loTypeId="urn:microsoft.com/office/officeart/2005/8/layout/list1" loCatId="list" qsTypeId="urn:microsoft.com/office/officeart/2005/8/quickstyle/simple1#77" qsCatId="simple" csTypeId="urn:microsoft.com/office/officeart/2005/8/colors/accent1_2#55" csCatId="accent1"/>
      <dgm:spPr/>
      <dgm:t>
        <a:bodyPr/>
        <a:lstStyle/>
        <a:p>
          <a:endParaRPr lang="en-US"/>
        </a:p>
      </dgm:t>
    </dgm:pt>
    <dgm:pt modelId="{466BCB35-CE3D-4373-8B50-51ADA3086AA9}">
      <dgm:prSet/>
      <dgm:spPr/>
      <dgm:t>
        <a:bodyPr/>
        <a:lstStyle/>
        <a:p>
          <a:r>
            <a:rPr lang="en-US" b="1" dirty="0"/>
            <a:t>Primary Outcome</a:t>
          </a:r>
          <a:endParaRPr lang="en-US" dirty="0"/>
        </a:p>
      </dgm:t>
    </dgm:pt>
    <dgm:pt modelId="{CBF4B36E-8636-4729-849D-A5614A081D8F}" type="parTrans" cxnId="{81B67C40-E108-4ECB-9EB2-233C087C1851}">
      <dgm:prSet/>
      <dgm:spPr/>
      <dgm:t>
        <a:bodyPr/>
        <a:lstStyle/>
        <a:p>
          <a:endParaRPr lang="en-US"/>
        </a:p>
      </dgm:t>
    </dgm:pt>
    <dgm:pt modelId="{5AA7B97E-888C-4DB9-BD6C-3465E9316CC8}" type="sibTrans" cxnId="{81B67C40-E108-4ECB-9EB2-233C087C1851}">
      <dgm:prSet/>
      <dgm:spPr/>
      <dgm:t>
        <a:bodyPr/>
        <a:lstStyle/>
        <a:p>
          <a:endParaRPr lang="en-US"/>
        </a:p>
      </dgm:t>
    </dgm:pt>
    <dgm:pt modelId="{DA6D8E39-0CCE-444A-9D36-74B00A0BCFEC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1-year relapse-free survival</a:t>
          </a:r>
        </a:p>
      </dgm:t>
    </dgm:pt>
    <dgm:pt modelId="{0BB38E44-6BA4-4727-9D4A-E170D6754D3F}" type="parTrans" cxnId="{7F74FFA9-D6EC-4867-9F0D-16CEC7B27368}">
      <dgm:prSet/>
      <dgm:spPr/>
      <dgm:t>
        <a:bodyPr/>
        <a:lstStyle/>
        <a:p>
          <a:endParaRPr lang="en-US"/>
        </a:p>
      </dgm:t>
    </dgm:pt>
    <dgm:pt modelId="{30BF6981-79E2-47C5-B5A1-B669D592C628}" type="sibTrans" cxnId="{7F74FFA9-D6EC-4867-9F0D-16CEC7B27368}">
      <dgm:prSet/>
      <dgm:spPr/>
      <dgm:t>
        <a:bodyPr/>
        <a:lstStyle/>
        <a:p>
          <a:endParaRPr lang="en-US"/>
        </a:p>
      </dgm:t>
    </dgm:pt>
    <dgm:pt modelId="{CF5F7753-D6E0-4768-AFF7-36C7CC8827CB}">
      <dgm:prSet/>
      <dgm:spPr/>
      <dgm:t>
        <a:bodyPr/>
        <a:lstStyle/>
        <a:p>
          <a:r>
            <a:rPr lang="en-US" b="1" dirty="0"/>
            <a:t>Secondary Outcomes</a:t>
          </a:r>
          <a:endParaRPr lang="en-US" dirty="0"/>
        </a:p>
      </dgm:t>
    </dgm:pt>
    <dgm:pt modelId="{C0396D10-7C52-4545-B673-544E6268C0AC}" type="parTrans" cxnId="{E3A02031-57E8-4586-878B-03D0D4979C8D}">
      <dgm:prSet/>
      <dgm:spPr/>
      <dgm:t>
        <a:bodyPr/>
        <a:lstStyle/>
        <a:p>
          <a:endParaRPr lang="en-US"/>
        </a:p>
      </dgm:t>
    </dgm:pt>
    <dgm:pt modelId="{EA2CDCC4-5A54-45C6-93E7-97AE1450C632}" type="sibTrans" cxnId="{E3A02031-57E8-4586-878B-03D0D4979C8D}">
      <dgm:prSet/>
      <dgm:spPr/>
      <dgm:t>
        <a:bodyPr/>
        <a:lstStyle/>
        <a:p>
          <a:endParaRPr lang="en-US"/>
        </a:p>
      </dgm:t>
    </dgm:pt>
    <dgm:pt modelId="{88D8F0EF-841C-457B-A915-DBB0D798DB82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Relapse frequency and time to first relapse</a:t>
          </a:r>
        </a:p>
      </dgm:t>
    </dgm:pt>
    <dgm:pt modelId="{8604A1D3-CE9F-4A0D-815D-CCBD30B83C0A}" type="parTrans" cxnId="{59352AD3-C49E-4D1E-8173-29130E452633}">
      <dgm:prSet/>
      <dgm:spPr/>
      <dgm:t>
        <a:bodyPr/>
        <a:lstStyle/>
        <a:p>
          <a:endParaRPr lang="en-US"/>
        </a:p>
      </dgm:t>
    </dgm:pt>
    <dgm:pt modelId="{62FF3B6A-8FEC-4BBA-81DB-6356042699CE}" type="sibTrans" cxnId="{59352AD3-C49E-4D1E-8173-29130E452633}">
      <dgm:prSet/>
      <dgm:spPr/>
      <dgm:t>
        <a:bodyPr/>
        <a:lstStyle/>
        <a:p>
          <a:endParaRPr lang="en-US"/>
        </a:p>
      </dgm:t>
    </dgm:pt>
    <dgm:pt modelId="{36C926FB-BA1B-4E09-9716-6D3F6C141BCF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6-month relapse-free survival</a:t>
          </a:r>
        </a:p>
      </dgm:t>
    </dgm:pt>
    <dgm:pt modelId="{2C3442C7-CDB8-4540-958F-9AEC3F1AF13F}" type="parTrans" cxnId="{EFCB41C5-C307-49AC-AF25-25932DC30A00}">
      <dgm:prSet/>
      <dgm:spPr/>
      <dgm:t>
        <a:bodyPr/>
        <a:lstStyle/>
        <a:p>
          <a:endParaRPr lang="en-US"/>
        </a:p>
      </dgm:t>
    </dgm:pt>
    <dgm:pt modelId="{F7D7F5DB-3A18-47AB-A78E-41B19A041913}" type="sibTrans" cxnId="{EFCB41C5-C307-49AC-AF25-25932DC30A00}">
      <dgm:prSet/>
      <dgm:spPr/>
      <dgm:t>
        <a:bodyPr/>
        <a:lstStyle/>
        <a:p>
          <a:endParaRPr lang="en-US"/>
        </a:p>
      </dgm:t>
    </dgm:pt>
    <dgm:pt modelId="{8FFB760F-34C9-4EBD-982C-895002DD801E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Cumulative steroid dose</a:t>
          </a:r>
        </a:p>
      </dgm:t>
    </dgm:pt>
    <dgm:pt modelId="{07A2DBBA-823F-4A71-AE7D-76A0CA589870}" type="parTrans" cxnId="{93CB1D14-4957-4301-843D-1A2061228F20}">
      <dgm:prSet/>
      <dgm:spPr/>
      <dgm:t>
        <a:bodyPr/>
        <a:lstStyle/>
        <a:p>
          <a:endParaRPr lang="en-US"/>
        </a:p>
      </dgm:t>
    </dgm:pt>
    <dgm:pt modelId="{492BC0A1-2A48-41E1-8811-C4DB2FF07FB3}" type="sibTrans" cxnId="{93CB1D14-4957-4301-843D-1A2061228F20}">
      <dgm:prSet/>
      <dgm:spPr/>
      <dgm:t>
        <a:bodyPr/>
        <a:lstStyle/>
        <a:p>
          <a:endParaRPr lang="en-US"/>
        </a:p>
      </dgm:t>
    </dgm:pt>
    <dgm:pt modelId="{8C524999-299C-4CAF-B0A2-394B7C554AC8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Blood pressure, height, and weight</a:t>
          </a:r>
        </a:p>
      </dgm:t>
    </dgm:pt>
    <dgm:pt modelId="{4577011A-F406-4579-9109-6A271E62836B}" type="parTrans" cxnId="{196B3DFA-AC71-4782-A1C6-1380C933B326}">
      <dgm:prSet/>
      <dgm:spPr/>
      <dgm:t>
        <a:bodyPr/>
        <a:lstStyle/>
        <a:p>
          <a:endParaRPr lang="en-US"/>
        </a:p>
      </dgm:t>
    </dgm:pt>
    <dgm:pt modelId="{76084860-9595-4EF4-BC3A-01146CC76A9D}" type="sibTrans" cxnId="{196B3DFA-AC71-4782-A1C6-1380C933B326}">
      <dgm:prSet/>
      <dgm:spPr/>
      <dgm:t>
        <a:bodyPr/>
        <a:lstStyle/>
        <a:p>
          <a:endParaRPr lang="en-US"/>
        </a:p>
      </dgm:t>
    </dgm:pt>
    <dgm:pt modelId="{A13581B4-CBD4-404A-BCEC-C30B833C21F3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Cholesterol and serum albumin</a:t>
          </a:r>
        </a:p>
      </dgm:t>
    </dgm:pt>
    <dgm:pt modelId="{FC25F6F1-3317-4CDA-BE1E-D138F8D340F8}" type="parTrans" cxnId="{E25551C9-CEC8-44F6-9587-BA4B11EB65D7}">
      <dgm:prSet/>
      <dgm:spPr/>
      <dgm:t>
        <a:bodyPr/>
        <a:lstStyle/>
        <a:p>
          <a:endParaRPr lang="en-US"/>
        </a:p>
      </dgm:t>
    </dgm:pt>
    <dgm:pt modelId="{89199ACC-5BE1-4C75-BA5D-F7A6944E23F1}" type="sibTrans" cxnId="{E25551C9-CEC8-44F6-9587-BA4B11EB65D7}">
      <dgm:prSet/>
      <dgm:spPr/>
      <dgm:t>
        <a:bodyPr/>
        <a:lstStyle/>
        <a:p>
          <a:endParaRPr lang="en-US"/>
        </a:p>
      </dgm:t>
    </dgm:pt>
    <dgm:pt modelId="{1F291D20-AE52-4E20-97D1-E9EC82F7FAF2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eGFR and other kidney function measures</a:t>
          </a:r>
        </a:p>
      </dgm:t>
    </dgm:pt>
    <dgm:pt modelId="{823DC6DB-7231-40B4-AA36-6A5951065995}" type="parTrans" cxnId="{97E46727-3999-426B-9B8B-6455E6E7F6C6}">
      <dgm:prSet/>
      <dgm:spPr/>
      <dgm:t>
        <a:bodyPr/>
        <a:lstStyle/>
        <a:p>
          <a:endParaRPr lang="en-US"/>
        </a:p>
      </dgm:t>
    </dgm:pt>
    <dgm:pt modelId="{8D02C73D-BA0E-4D89-94DA-5496A5139784}" type="sibTrans" cxnId="{97E46727-3999-426B-9B8B-6455E6E7F6C6}">
      <dgm:prSet/>
      <dgm:spPr/>
      <dgm:t>
        <a:bodyPr/>
        <a:lstStyle/>
        <a:p>
          <a:endParaRPr lang="en-US"/>
        </a:p>
      </dgm:t>
    </dgm:pt>
    <dgm:pt modelId="{AB72EC13-4D3A-461F-A0B5-DD78A35638B8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Safety Outcomes</a:t>
          </a:r>
        </a:p>
      </dgm:t>
    </dgm:pt>
    <dgm:pt modelId="{1226ACCF-5486-454C-9DB1-0123ACD5C168}" type="parTrans" cxnId="{62717238-B709-4C7A-8BBA-863BA0485704}">
      <dgm:prSet/>
      <dgm:spPr/>
      <dgm:t>
        <a:bodyPr/>
        <a:lstStyle/>
        <a:p>
          <a:endParaRPr lang="en-US"/>
        </a:p>
      </dgm:t>
    </dgm:pt>
    <dgm:pt modelId="{E34FFA3C-3DFE-4DCC-8C9A-B7FB57F5CED4}" type="sibTrans" cxnId="{62717238-B709-4C7A-8BBA-863BA0485704}">
      <dgm:prSet/>
      <dgm:spPr/>
      <dgm:t>
        <a:bodyPr/>
        <a:lstStyle/>
        <a:p>
          <a:endParaRPr lang="en-US"/>
        </a:p>
      </dgm:t>
    </dgm:pt>
    <dgm:pt modelId="{B994F3B2-82B3-42A0-AABC-11657F7EF71B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Vital signs: heart and respiratory rate</a:t>
          </a:r>
        </a:p>
      </dgm:t>
    </dgm:pt>
    <dgm:pt modelId="{5B2D75AF-7F08-4016-A93F-2FCF70E5D07C}" type="parTrans" cxnId="{5FE05D65-046C-4E05-B66B-1DBE9D428281}">
      <dgm:prSet/>
      <dgm:spPr/>
      <dgm:t>
        <a:bodyPr/>
        <a:lstStyle/>
        <a:p>
          <a:endParaRPr lang="en-US"/>
        </a:p>
      </dgm:t>
    </dgm:pt>
    <dgm:pt modelId="{6A17468C-D33F-49B4-9B27-2A8499CCF0B7}" type="sibTrans" cxnId="{5FE05D65-046C-4E05-B66B-1DBE9D428281}">
      <dgm:prSet/>
      <dgm:spPr/>
      <dgm:t>
        <a:bodyPr/>
        <a:lstStyle/>
        <a:p>
          <a:endParaRPr lang="en-US"/>
        </a:p>
      </dgm:t>
    </dgm:pt>
    <dgm:pt modelId="{A302318E-672E-432D-ADB3-0BED4F3E9061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Liver function</a:t>
          </a:r>
        </a:p>
      </dgm:t>
    </dgm:pt>
    <dgm:pt modelId="{674BA997-6E92-484E-8074-713DD99D3B76}" type="parTrans" cxnId="{A90C1D73-8B93-4C45-A77B-0E4026004D66}">
      <dgm:prSet/>
      <dgm:spPr/>
      <dgm:t>
        <a:bodyPr/>
        <a:lstStyle/>
        <a:p>
          <a:endParaRPr lang="en-US"/>
        </a:p>
      </dgm:t>
    </dgm:pt>
    <dgm:pt modelId="{AEF6543A-9DED-47F8-8660-51AC27B2310C}" type="sibTrans" cxnId="{A90C1D73-8B93-4C45-A77B-0E4026004D66}">
      <dgm:prSet/>
      <dgm:spPr/>
      <dgm:t>
        <a:bodyPr/>
        <a:lstStyle/>
        <a:p>
          <a:endParaRPr lang="en-US"/>
        </a:p>
      </dgm:t>
    </dgm:pt>
    <dgm:pt modelId="{209E9C32-B785-4AF6-996A-FB225EC203DD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Blood glucose</a:t>
          </a:r>
        </a:p>
      </dgm:t>
    </dgm:pt>
    <dgm:pt modelId="{FCFBBAA3-1D09-43DE-BC42-0DC718A80A48}" type="parTrans" cxnId="{B2CE2B19-38D1-42A3-ACC9-EB7E21671810}">
      <dgm:prSet/>
      <dgm:spPr/>
      <dgm:t>
        <a:bodyPr/>
        <a:lstStyle/>
        <a:p>
          <a:endParaRPr lang="en-US"/>
        </a:p>
      </dgm:t>
    </dgm:pt>
    <dgm:pt modelId="{AAF64017-7942-4513-BBBB-0A66044B15B9}" type="sibTrans" cxnId="{B2CE2B19-38D1-42A3-ACC9-EB7E21671810}">
      <dgm:prSet/>
      <dgm:spPr/>
      <dgm:t>
        <a:bodyPr/>
        <a:lstStyle/>
        <a:p>
          <a:endParaRPr lang="en-US"/>
        </a:p>
      </dgm:t>
    </dgm:pt>
    <dgm:pt modelId="{5E42AF7D-05AD-47B9-8CFD-17062A9CCB2C}">
      <dgm:prSet/>
      <dgm:spPr/>
      <dgm:t>
        <a:bodyPr/>
        <a:lstStyle/>
        <a:p>
          <a:r>
            <a:rPr lang="en-US" b="1" dirty="0"/>
            <a:t>Adverse events/reactions</a:t>
          </a:r>
          <a:endParaRPr lang="en-US" dirty="0"/>
        </a:p>
      </dgm:t>
    </dgm:pt>
    <dgm:pt modelId="{D3530DD0-2EE6-4EC3-9252-43B5781933E0}" type="parTrans" cxnId="{F84787EB-95BB-4109-92AE-85DEBDEC680F}">
      <dgm:prSet/>
      <dgm:spPr/>
      <dgm:t>
        <a:bodyPr/>
        <a:lstStyle/>
        <a:p>
          <a:endParaRPr lang="en-US"/>
        </a:p>
      </dgm:t>
    </dgm:pt>
    <dgm:pt modelId="{386238F1-13E7-459F-BB30-98CD5A19133E}" type="sibTrans" cxnId="{F84787EB-95BB-4109-92AE-85DEBDEC680F}">
      <dgm:prSet/>
      <dgm:spPr/>
      <dgm:t>
        <a:bodyPr/>
        <a:lstStyle/>
        <a:p>
          <a:endParaRPr lang="en-US"/>
        </a:p>
      </dgm:t>
    </dgm:pt>
    <dgm:pt modelId="{7EF3EC96-1FE1-6643-8849-6113EFD46449}" type="pres">
      <dgm:prSet presAssocID="{08367793-E6C6-4DDA-9C72-ABA6F2520C23}" presName="linear" presStyleCnt="0">
        <dgm:presLayoutVars>
          <dgm:dir/>
          <dgm:animLvl val="lvl"/>
          <dgm:resizeHandles val="exact"/>
        </dgm:presLayoutVars>
      </dgm:prSet>
      <dgm:spPr/>
    </dgm:pt>
    <dgm:pt modelId="{C955B57E-17C6-4040-8D92-682406B2C92F}" type="pres">
      <dgm:prSet presAssocID="{466BCB35-CE3D-4373-8B50-51ADA3086AA9}" presName="parentLin" presStyleCnt="0"/>
      <dgm:spPr/>
    </dgm:pt>
    <dgm:pt modelId="{CD06D46A-BC63-1943-83E6-996CD5E17EE7}" type="pres">
      <dgm:prSet presAssocID="{466BCB35-CE3D-4373-8B50-51ADA3086AA9}" presName="parentLeftMargin" presStyleLbl="node1" presStyleIdx="0" presStyleCnt="3"/>
      <dgm:spPr/>
    </dgm:pt>
    <dgm:pt modelId="{4C3566FD-4041-B047-9364-AB4BE231E104}" type="pres">
      <dgm:prSet presAssocID="{466BCB35-CE3D-4373-8B50-51ADA3086AA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A77F7C7-C457-5541-BF1C-97CC7B27E0A3}" type="pres">
      <dgm:prSet presAssocID="{466BCB35-CE3D-4373-8B50-51ADA3086AA9}" presName="negativeSpace" presStyleCnt="0"/>
      <dgm:spPr/>
    </dgm:pt>
    <dgm:pt modelId="{70B21E90-AFBF-DD49-AAC0-6703062208D5}" type="pres">
      <dgm:prSet presAssocID="{466BCB35-CE3D-4373-8B50-51ADA3086AA9}" presName="childText" presStyleLbl="conFgAcc1" presStyleIdx="0" presStyleCnt="3">
        <dgm:presLayoutVars>
          <dgm:bulletEnabled val="1"/>
        </dgm:presLayoutVars>
      </dgm:prSet>
      <dgm:spPr/>
    </dgm:pt>
    <dgm:pt modelId="{8AD59C66-96AF-B04E-AB66-6270CF784AE3}" type="pres">
      <dgm:prSet presAssocID="{5AA7B97E-888C-4DB9-BD6C-3465E9316CC8}" presName="spaceBetweenRectangles" presStyleCnt="0"/>
      <dgm:spPr/>
    </dgm:pt>
    <dgm:pt modelId="{76628522-1E94-8C41-85B3-3452DE7CE416}" type="pres">
      <dgm:prSet presAssocID="{CF5F7753-D6E0-4768-AFF7-36C7CC8827CB}" presName="parentLin" presStyleCnt="0"/>
      <dgm:spPr/>
    </dgm:pt>
    <dgm:pt modelId="{6088C17E-8175-D248-9501-7884058A5B35}" type="pres">
      <dgm:prSet presAssocID="{CF5F7753-D6E0-4768-AFF7-36C7CC8827CB}" presName="parentLeftMargin" presStyleLbl="node1" presStyleIdx="0" presStyleCnt="3"/>
      <dgm:spPr/>
    </dgm:pt>
    <dgm:pt modelId="{89DFEB10-B5AE-5F42-84CF-1670BEFC6B45}" type="pres">
      <dgm:prSet presAssocID="{CF5F7753-D6E0-4768-AFF7-36C7CC8827C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6274A6E-0008-AF4A-AD6F-D3688773B7E9}" type="pres">
      <dgm:prSet presAssocID="{CF5F7753-D6E0-4768-AFF7-36C7CC8827CB}" presName="negativeSpace" presStyleCnt="0"/>
      <dgm:spPr/>
    </dgm:pt>
    <dgm:pt modelId="{7CE23713-A1C8-F144-9EDC-7280A1B0D593}" type="pres">
      <dgm:prSet presAssocID="{CF5F7753-D6E0-4768-AFF7-36C7CC8827CB}" presName="childText" presStyleLbl="conFgAcc1" presStyleIdx="1" presStyleCnt="3">
        <dgm:presLayoutVars>
          <dgm:bulletEnabled val="1"/>
        </dgm:presLayoutVars>
      </dgm:prSet>
      <dgm:spPr/>
    </dgm:pt>
    <dgm:pt modelId="{D04F53A5-70E0-1240-8CF4-B4C8C8F5B9E3}" type="pres">
      <dgm:prSet presAssocID="{EA2CDCC4-5A54-45C6-93E7-97AE1450C632}" presName="spaceBetweenRectangles" presStyleCnt="0"/>
      <dgm:spPr/>
    </dgm:pt>
    <dgm:pt modelId="{551E5A57-534A-0E44-988C-95BF777A321F}" type="pres">
      <dgm:prSet presAssocID="{5E42AF7D-05AD-47B9-8CFD-17062A9CCB2C}" presName="parentLin" presStyleCnt="0"/>
      <dgm:spPr/>
    </dgm:pt>
    <dgm:pt modelId="{A8A0E4FE-CC6C-0D4C-9B21-685D9CF9B810}" type="pres">
      <dgm:prSet presAssocID="{5E42AF7D-05AD-47B9-8CFD-17062A9CCB2C}" presName="parentLeftMargin" presStyleLbl="node1" presStyleIdx="1" presStyleCnt="3"/>
      <dgm:spPr/>
    </dgm:pt>
    <dgm:pt modelId="{E5732217-349C-AA42-BC7A-F1A8B29E21BF}" type="pres">
      <dgm:prSet presAssocID="{5E42AF7D-05AD-47B9-8CFD-17062A9CCB2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E35CAA2-CAD7-BC4A-8921-41BF3BF2C94B}" type="pres">
      <dgm:prSet presAssocID="{5E42AF7D-05AD-47B9-8CFD-17062A9CCB2C}" presName="negativeSpace" presStyleCnt="0"/>
      <dgm:spPr/>
    </dgm:pt>
    <dgm:pt modelId="{7A988D16-0A42-AA4A-84BB-6144ECA4B001}" type="pres">
      <dgm:prSet presAssocID="{5E42AF7D-05AD-47B9-8CFD-17062A9CCB2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BAA4802-2EE9-0042-A18F-749110A556B9}" type="presOf" srcId="{5E42AF7D-05AD-47B9-8CFD-17062A9CCB2C}" destId="{E5732217-349C-AA42-BC7A-F1A8B29E21BF}" srcOrd="1" destOrd="0" presId="urn:microsoft.com/office/officeart/2005/8/layout/list1"/>
    <dgm:cxn modelId="{1A5F7204-F69D-BC49-A573-FE0DFB7AAD7D}" type="presOf" srcId="{B994F3B2-82B3-42A0-AABC-11657F7EF71B}" destId="{7CE23713-A1C8-F144-9EDC-7280A1B0D593}" srcOrd="0" destOrd="7" presId="urn:microsoft.com/office/officeart/2005/8/layout/list1"/>
    <dgm:cxn modelId="{93CB1D14-4957-4301-843D-1A2061228F20}" srcId="{CF5F7753-D6E0-4768-AFF7-36C7CC8827CB}" destId="{8FFB760F-34C9-4EBD-982C-895002DD801E}" srcOrd="2" destOrd="0" parTransId="{07A2DBBA-823F-4A71-AE7D-76A0CA589870}" sibTransId="{492BC0A1-2A48-41E1-8811-C4DB2FF07FB3}"/>
    <dgm:cxn modelId="{B2CE2B19-38D1-42A3-ACC9-EB7E21671810}" srcId="{CF5F7753-D6E0-4768-AFF7-36C7CC8827CB}" destId="{209E9C32-B785-4AF6-996A-FB225EC203DD}" srcOrd="9" destOrd="0" parTransId="{FCFBBAA3-1D09-43DE-BC42-0DC718A80A48}" sibTransId="{AAF64017-7942-4513-BBBB-0A66044B15B9}"/>
    <dgm:cxn modelId="{077AA71A-AFB3-634D-B17A-4BB13A5C2F28}" type="presOf" srcId="{466BCB35-CE3D-4373-8B50-51ADA3086AA9}" destId="{4C3566FD-4041-B047-9364-AB4BE231E104}" srcOrd="1" destOrd="0" presId="urn:microsoft.com/office/officeart/2005/8/layout/list1"/>
    <dgm:cxn modelId="{97E46727-3999-426B-9B8B-6455E6E7F6C6}" srcId="{CF5F7753-D6E0-4768-AFF7-36C7CC8827CB}" destId="{1F291D20-AE52-4E20-97D1-E9EC82F7FAF2}" srcOrd="5" destOrd="0" parTransId="{823DC6DB-7231-40B4-AA36-6A5951065995}" sibTransId="{8D02C73D-BA0E-4D89-94DA-5496A5139784}"/>
    <dgm:cxn modelId="{21B02B29-9AC5-6340-B2C0-66BD03021A5B}" type="presOf" srcId="{36C926FB-BA1B-4E09-9716-6D3F6C141BCF}" destId="{7CE23713-A1C8-F144-9EDC-7280A1B0D593}" srcOrd="0" destOrd="1" presId="urn:microsoft.com/office/officeart/2005/8/layout/list1"/>
    <dgm:cxn modelId="{DA2E332F-9AC0-F94A-B38E-13E326F9C8D9}" type="presOf" srcId="{CF5F7753-D6E0-4768-AFF7-36C7CC8827CB}" destId="{89DFEB10-B5AE-5F42-84CF-1670BEFC6B45}" srcOrd="1" destOrd="0" presId="urn:microsoft.com/office/officeart/2005/8/layout/list1"/>
    <dgm:cxn modelId="{E3A02031-57E8-4586-878B-03D0D4979C8D}" srcId="{08367793-E6C6-4DDA-9C72-ABA6F2520C23}" destId="{CF5F7753-D6E0-4768-AFF7-36C7CC8827CB}" srcOrd="1" destOrd="0" parTransId="{C0396D10-7C52-4545-B673-544E6268C0AC}" sibTransId="{EA2CDCC4-5A54-45C6-93E7-97AE1450C632}"/>
    <dgm:cxn modelId="{62717238-B709-4C7A-8BBA-863BA0485704}" srcId="{CF5F7753-D6E0-4768-AFF7-36C7CC8827CB}" destId="{AB72EC13-4D3A-461F-A0B5-DD78A35638B8}" srcOrd="6" destOrd="0" parTransId="{1226ACCF-5486-454C-9DB1-0123ACD5C168}" sibTransId="{E34FFA3C-3DFE-4DCC-8C9A-B7FB57F5CED4}"/>
    <dgm:cxn modelId="{E95D333D-607A-5249-8790-8A76A239DD88}" type="presOf" srcId="{8C524999-299C-4CAF-B0A2-394B7C554AC8}" destId="{7CE23713-A1C8-F144-9EDC-7280A1B0D593}" srcOrd="0" destOrd="3" presId="urn:microsoft.com/office/officeart/2005/8/layout/list1"/>
    <dgm:cxn modelId="{81B67C40-E108-4ECB-9EB2-233C087C1851}" srcId="{08367793-E6C6-4DDA-9C72-ABA6F2520C23}" destId="{466BCB35-CE3D-4373-8B50-51ADA3086AA9}" srcOrd="0" destOrd="0" parTransId="{CBF4B36E-8636-4729-849D-A5614A081D8F}" sibTransId="{5AA7B97E-888C-4DB9-BD6C-3465E9316CC8}"/>
    <dgm:cxn modelId="{5FE05D65-046C-4E05-B66B-1DBE9D428281}" srcId="{CF5F7753-D6E0-4768-AFF7-36C7CC8827CB}" destId="{B994F3B2-82B3-42A0-AABC-11657F7EF71B}" srcOrd="7" destOrd="0" parTransId="{5B2D75AF-7F08-4016-A93F-2FCF70E5D07C}" sibTransId="{6A17468C-D33F-49B4-9B27-2A8499CCF0B7}"/>
    <dgm:cxn modelId="{B233AD6C-9F07-8341-A330-11AFA5B85919}" type="presOf" srcId="{1F291D20-AE52-4E20-97D1-E9EC82F7FAF2}" destId="{7CE23713-A1C8-F144-9EDC-7280A1B0D593}" srcOrd="0" destOrd="5" presId="urn:microsoft.com/office/officeart/2005/8/layout/list1"/>
    <dgm:cxn modelId="{394EB24E-96A1-FE48-8204-4EC45CBE35B9}" type="presOf" srcId="{AB72EC13-4D3A-461F-A0B5-DD78A35638B8}" destId="{7CE23713-A1C8-F144-9EDC-7280A1B0D593}" srcOrd="0" destOrd="6" presId="urn:microsoft.com/office/officeart/2005/8/layout/list1"/>
    <dgm:cxn modelId="{A90C1D73-8B93-4C45-A77B-0E4026004D66}" srcId="{CF5F7753-D6E0-4768-AFF7-36C7CC8827CB}" destId="{A302318E-672E-432D-ADB3-0BED4F3E9061}" srcOrd="8" destOrd="0" parTransId="{674BA997-6E92-484E-8074-713DD99D3B76}" sibTransId="{AEF6543A-9DED-47F8-8660-51AC27B2310C}"/>
    <dgm:cxn modelId="{0CD5147F-847B-7F42-A3DC-13D36E07F8AA}" type="presOf" srcId="{8FFB760F-34C9-4EBD-982C-895002DD801E}" destId="{7CE23713-A1C8-F144-9EDC-7280A1B0D593}" srcOrd="0" destOrd="2" presId="urn:microsoft.com/office/officeart/2005/8/layout/list1"/>
    <dgm:cxn modelId="{21BCBD82-61BE-4F4C-BD41-11030B4B032F}" type="presOf" srcId="{08367793-E6C6-4DDA-9C72-ABA6F2520C23}" destId="{7EF3EC96-1FE1-6643-8849-6113EFD46449}" srcOrd="0" destOrd="0" presId="urn:microsoft.com/office/officeart/2005/8/layout/list1"/>
    <dgm:cxn modelId="{F7325A85-9E38-E844-A5C6-560343EBC7BF}" type="presOf" srcId="{A13581B4-CBD4-404A-BCEC-C30B833C21F3}" destId="{7CE23713-A1C8-F144-9EDC-7280A1B0D593}" srcOrd="0" destOrd="4" presId="urn:microsoft.com/office/officeart/2005/8/layout/list1"/>
    <dgm:cxn modelId="{D52F5793-C410-9F45-B7FE-80791FDCEC1E}" type="presOf" srcId="{88D8F0EF-841C-457B-A915-DBB0D798DB82}" destId="{7CE23713-A1C8-F144-9EDC-7280A1B0D593}" srcOrd="0" destOrd="0" presId="urn:microsoft.com/office/officeart/2005/8/layout/list1"/>
    <dgm:cxn modelId="{C376459D-EE97-6E46-8D7A-24487455AD62}" type="presOf" srcId="{209E9C32-B785-4AF6-996A-FB225EC203DD}" destId="{7CE23713-A1C8-F144-9EDC-7280A1B0D593}" srcOrd="0" destOrd="9" presId="urn:microsoft.com/office/officeart/2005/8/layout/list1"/>
    <dgm:cxn modelId="{9487A7A2-D50A-C946-8552-EE96B38611E0}" type="presOf" srcId="{CF5F7753-D6E0-4768-AFF7-36C7CC8827CB}" destId="{6088C17E-8175-D248-9501-7884058A5B35}" srcOrd="0" destOrd="0" presId="urn:microsoft.com/office/officeart/2005/8/layout/list1"/>
    <dgm:cxn modelId="{7F74FFA9-D6EC-4867-9F0D-16CEC7B27368}" srcId="{466BCB35-CE3D-4373-8B50-51ADA3086AA9}" destId="{DA6D8E39-0CCE-444A-9D36-74B00A0BCFEC}" srcOrd="0" destOrd="0" parTransId="{0BB38E44-6BA4-4727-9D4A-E170D6754D3F}" sibTransId="{30BF6981-79E2-47C5-B5A1-B669D592C628}"/>
    <dgm:cxn modelId="{0E55C6B9-DAC8-1E4F-80EF-5F2734DABFD1}" type="presOf" srcId="{466BCB35-CE3D-4373-8B50-51ADA3086AA9}" destId="{CD06D46A-BC63-1943-83E6-996CD5E17EE7}" srcOrd="0" destOrd="0" presId="urn:microsoft.com/office/officeart/2005/8/layout/list1"/>
    <dgm:cxn modelId="{EFCB41C5-C307-49AC-AF25-25932DC30A00}" srcId="{CF5F7753-D6E0-4768-AFF7-36C7CC8827CB}" destId="{36C926FB-BA1B-4E09-9716-6D3F6C141BCF}" srcOrd="1" destOrd="0" parTransId="{2C3442C7-CDB8-4540-958F-9AEC3F1AF13F}" sibTransId="{F7D7F5DB-3A18-47AB-A78E-41B19A041913}"/>
    <dgm:cxn modelId="{E25551C9-CEC8-44F6-9587-BA4B11EB65D7}" srcId="{CF5F7753-D6E0-4768-AFF7-36C7CC8827CB}" destId="{A13581B4-CBD4-404A-BCEC-C30B833C21F3}" srcOrd="4" destOrd="0" parTransId="{FC25F6F1-3317-4CDA-BE1E-D138F8D340F8}" sibTransId="{89199ACC-5BE1-4C75-BA5D-F7A6944E23F1}"/>
    <dgm:cxn modelId="{59352AD3-C49E-4D1E-8173-29130E452633}" srcId="{CF5F7753-D6E0-4768-AFF7-36C7CC8827CB}" destId="{88D8F0EF-841C-457B-A915-DBB0D798DB82}" srcOrd="0" destOrd="0" parTransId="{8604A1D3-CE9F-4A0D-815D-CCBD30B83C0A}" sibTransId="{62FF3B6A-8FEC-4BBA-81DB-6356042699CE}"/>
    <dgm:cxn modelId="{B179AAE0-33DF-1B41-879D-3F4B503FABED}" type="presOf" srcId="{DA6D8E39-0CCE-444A-9D36-74B00A0BCFEC}" destId="{70B21E90-AFBF-DD49-AAC0-6703062208D5}" srcOrd="0" destOrd="0" presId="urn:microsoft.com/office/officeart/2005/8/layout/list1"/>
    <dgm:cxn modelId="{F84787EB-95BB-4109-92AE-85DEBDEC680F}" srcId="{08367793-E6C6-4DDA-9C72-ABA6F2520C23}" destId="{5E42AF7D-05AD-47B9-8CFD-17062A9CCB2C}" srcOrd="2" destOrd="0" parTransId="{D3530DD0-2EE6-4EC3-9252-43B5781933E0}" sibTransId="{386238F1-13E7-459F-BB30-98CD5A19133E}"/>
    <dgm:cxn modelId="{7F1C6DEF-6903-944E-8A78-20453FE85F41}" type="presOf" srcId="{A302318E-672E-432D-ADB3-0BED4F3E9061}" destId="{7CE23713-A1C8-F144-9EDC-7280A1B0D593}" srcOrd="0" destOrd="8" presId="urn:microsoft.com/office/officeart/2005/8/layout/list1"/>
    <dgm:cxn modelId="{196B3DFA-AC71-4782-A1C6-1380C933B326}" srcId="{CF5F7753-D6E0-4768-AFF7-36C7CC8827CB}" destId="{8C524999-299C-4CAF-B0A2-394B7C554AC8}" srcOrd="3" destOrd="0" parTransId="{4577011A-F406-4579-9109-6A271E62836B}" sibTransId="{76084860-9595-4EF4-BC3A-01146CC76A9D}"/>
    <dgm:cxn modelId="{F089B0FA-4DEF-6C49-94AF-B1836322E4B7}" type="presOf" srcId="{5E42AF7D-05AD-47B9-8CFD-17062A9CCB2C}" destId="{A8A0E4FE-CC6C-0D4C-9B21-685D9CF9B810}" srcOrd="0" destOrd="0" presId="urn:microsoft.com/office/officeart/2005/8/layout/list1"/>
    <dgm:cxn modelId="{A1B728B2-09DC-3841-92F5-CEF8739F5D73}" type="presParOf" srcId="{7EF3EC96-1FE1-6643-8849-6113EFD46449}" destId="{C955B57E-17C6-4040-8D92-682406B2C92F}" srcOrd="0" destOrd="0" presId="urn:microsoft.com/office/officeart/2005/8/layout/list1"/>
    <dgm:cxn modelId="{ACF59717-9AA1-D94F-9517-191E0BCB9506}" type="presParOf" srcId="{C955B57E-17C6-4040-8D92-682406B2C92F}" destId="{CD06D46A-BC63-1943-83E6-996CD5E17EE7}" srcOrd="0" destOrd="0" presId="urn:microsoft.com/office/officeart/2005/8/layout/list1"/>
    <dgm:cxn modelId="{9AFB09A3-90F1-C94B-98DD-F06C4C4FC098}" type="presParOf" srcId="{C955B57E-17C6-4040-8D92-682406B2C92F}" destId="{4C3566FD-4041-B047-9364-AB4BE231E104}" srcOrd="1" destOrd="0" presId="urn:microsoft.com/office/officeart/2005/8/layout/list1"/>
    <dgm:cxn modelId="{20EA53C2-7CB2-1F43-8132-0B3A65FFFB96}" type="presParOf" srcId="{7EF3EC96-1FE1-6643-8849-6113EFD46449}" destId="{CA77F7C7-C457-5541-BF1C-97CC7B27E0A3}" srcOrd="1" destOrd="0" presId="urn:microsoft.com/office/officeart/2005/8/layout/list1"/>
    <dgm:cxn modelId="{6FF7ACAF-9BBF-0F49-90EB-97C136462E4B}" type="presParOf" srcId="{7EF3EC96-1FE1-6643-8849-6113EFD46449}" destId="{70B21E90-AFBF-DD49-AAC0-6703062208D5}" srcOrd="2" destOrd="0" presId="urn:microsoft.com/office/officeart/2005/8/layout/list1"/>
    <dgm:cxn modelId="{E160D4EE-89AB-AA4B-8DE2-C4291544BD11}" type="presParOf" srcId="{7EF3EC96-1FE1-6643-8849-6113EFD46449}" destId="{8AD59C66-96AF-B04E-AB66-6270CF784AE3}" srcOrd="3" destOrd="0" presId="urn:microsoft.com/office/officeart/2005/8/layout/list1"/>
    <dgm:cxn modelId="{7F7E2ABD-2959-3A4F-BDC8-C1EEA1C917DC}" type="presParOf" srcId="{7EF3EC96-1FE1-6643-8849-6113EFD46449}" destId="{76628522-1E94-8C41-85B3-3452DE7CE416}" srcOrd="4" destOrd="0" presId="urn:microsoft.com/office/officeart/2005/8/layout/list1"/>
    <dgm:cxn modelId="{F362AFFE-2492-A442-B780-1D9E5301C3D3}" type="presParOf" srcId="{76628522-1E94-8C41-85B3-3452DE7CE416}" destId="{6088C17E-8175-D248-9501-7884058A5B35}" srcOrd="0" destOrd="0" presId="urn:microsoft.com/office/officeart/2005/8/layout/list1"/>
    <dgm:cxn modelId="{B825A0B3-E737-E743-A733-D73CCB65C504}" type="presParOf" srcId="{76628522-1E94-8C41-85B3-3452DE7CE416}" destId="{89DFEB10-B5AE-5F42-84CF-1670BEFC6B45}" srcOrd="1" destOrd="0" presId="urn:microsoft.com/office/officeart/2005/8/layout/list1"/>
    <dgm:cxn modelId="{831914FB-67BB-B849-8584-86B6C79B79D8}" type="presParOf" srcId="{7EF3EC96-1FE1-6643-8849-6113EFD46449}" destId="{E6274A6E-0008-AF4A-AD6F-D3688773B7E9}" srcOrd="5" destOrd="0" presId="urn:microsoft.com/office/officeart/2005/8/layout/list1"/>
    <dgm:cxn modelId="{25826171-6278-B446-B366-32AFCBF641DD}" type="presParOf" srcId="{7EF3EC96-1FE1-6643-8849-6113EFD46449}" destId="{7CE23713-A1C8-F144-9EDC-7280A1B0D593}" srcOrd="6" destOrd="0" presId="urn:microsoft.com/office/officeart/2005/8/layout/list1"/>
    <dgm:cxn modelId="{E37A6517-4DC0-774F-BE18-C344A99E8644}" type="presParOf" srcId="{7EF3EC96-1FE1-6643-8849-6113EFD46449}" destId="{D04F53A5-70E0-1240-8CF4-B4C8C8F5B9E3}" srcOrd="7" destOrd="0" presId="urn:microsoft.com/office/officeart/2005/8/layout/list1"/>
    <dgm:cxn modelId="{CF01BA3A-D145-7049-99B8-8065FFFC8589}" type="presParOf" srcId="{7EF3EC96-1FE1-6643-8849-6113EFD46449}" destId="{551E5A57-534A-0E44-988C-95BF777A321F}" srcOrd="8" destOrd="0" presId="urn:microsoft.com/office/officeart/2005/8/layout/list1"/>
    <dgm:cxn modelId="{FF9DDB06-D7C6-6046-8D04-AC6849230C77}" type="presParOf" srcId="{551E5A57-534A-0E44-988C-95BF777A321F}" destId="{A8A0E4FE-CC6C-0D4C-9B21-685D9CF9B810}" srcOrd="0" destOrd="0" presId="urn:microsoft.com/office/officeart/2005/8/layout/list1"/>
    <dgm:cxn modelId="{3306EEF4-BB27-EA46-9F13-DA78DA641DED}" type="presParOf" srcId="{551E5A57-534A-0E44-988C-95BF777A321F}" destId="{E5732217-349C-AA42-BC7A-F1A8B29E21BF}" srcOrd="1" destOrd="0" presId="urn:microsoft.com/office/officeart/2005/8/layout/list1"/>
    <dgm:cxn modelId="{076D78D7-7CF5-9348-93FD-91CEA460C59D}" type="presParOf" srcId="{7EF3EC96-1FE1-6643-8849-6113EFD46449}" destId="{AE35CAA2-CAD7-BC4A-8921-41BF3BF2C94B}" srcOrd="9" destOrd="0" presId="urn:microsoft.com/office/officeart/2005/8/layout/list1"/>
    <dgm:cxn modelId="{12C512A0-8299-D04E-950C-1FEC95264F2F}" type="presParOf" srcId="{7EF3EC96-1FE1-6643-8849-6113EFD46449}" destId="{7A988D16-0A42-AA4A-84BB-6144ECA4B00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F62BB3-DFDA-484F-9A19-94E828777E50}" type="doc">
      <dgm:prSet loTypeId="urn:microsoft.com/office/officeart/2005/8/layout/list1" loCatId="list" qsTypeId="urn:microsoft.com/office/officeart/2005/8/quickstyle/simple1#79" qsCatId="simple" csTypeId="urn:microsoft.com/office/officeart/2005/8/colors/colorful1#8" csCatId="colorful"/>
      <dgm:spPr/>
      <dgm:t>
        <a:bodyPr/>
        <a:lstStyle/>
        <a:p>
          <a:endParaRPr lang="en-US"/>
        </a:p>
      </dgm:t>
    </dgm:pt>
    <dgm:pt modelId="{9C046B21-2453-4A00-8CC3-25E507473948}">
      <dgm:prSet/>
      <dgm:spPr/>
      <dgm:t>
        <a:bodyPr/>
        <a:lstStyle/>
        <a:p>
          <a:r>
            <a:rPr lang="en-US" b="1" dirty="0"/>
            <a:t>Primary Outcome</a:t>
          </a:r>
          <a:endParaRPr lang="en-US" dirty="0"/>
        </a:p>
      </dgm:t>
    </dgm:pt>
    <dgm:pt modelId="{3177283C-D1CA-4A03-9AF4-455E94B63881}" type="parTrans" cxnId="{ABE9D0A3-B0D3-4C5C-A705-3E2B0654236A}">
      <dgm:prSet/>
      <dgm:spPr/>
      <dgm:t>
        <a:bodyPr/>
        <a:lstStyle/>
        <a:p>
          <a:endParaRPr lang="en-US"/>
        </a:p>
      </dgm:t>
    </dgm:pt>
    <dgm:pt modelId="{9E586F33-76A1-4177-91CE-F5326D190298}" type="sibTrans" cxnId="{ABE9D0A3-B0D3-4C5C-A705-3E2B0654236A}">
      <dgm:prSet/>
      <dgm:spPr/>
      <dgm:t>
        <a:bodyPr/>
        <a:lstStyle/>
        <a:p>
          <a:endParaRPr lang="en-US"/>
        </a:p>
      </dgm:t>
    </dgm:pt>
    <dgm:pt modelId="{8D78A3E9-F9D3-4D01-B470-8E0EB876CD72}">
      <dgm:prSet/>
      <dgm:spPr/>
      <dgm:t>
        <a:bodyPr/>
        <a:lstStyle/>
        <a:p>
          <a:r>
            <a:rPr lang="en-US" b="1" dirty="0"/>
            <a:t>1-year relapse-free survival</a:t>
          </a:r>
          <a:endParaRPr lang="en-US" dirty="0"/>
        </a:p>
      </dgm:t>
    </dgm:pt>
    <dgm:pt modelId="{20370502-33FB-45A0-A3F8-517C31CDC5EE}" type="parTrans" cxnId="{86BDCBCC-15A0-4027-8FF9-294DC0E4F74D}">
      <dgm:prSet/>
      <dgm:spPr/>
      <dgm:t>
        <a:bodyPr/>
        <a:lstStyle/>
        <a:p>
          <a:endParaRPr lang="en-US"/>
        </a:p>
      </dgm:t>
    </dgm:pt>
    <dgm:pt modelId="{93784E03-8705-4719-B6B0-8677F9C6DA51}" type="sibTrans" cxnId="{86BDCBCC-15A0-4027-8FF9-294DC0E4F74D}">
      <dgm:prSet/>
      <dgm:spPr/>
      <dgm:t>
        <a:bodyPr/>
        <a:lstStyle/>
        <a:p>
          <a:endParaRPr lang="en-US"/>
        </a:p>
      </dgm:t>
    </dgm:pt>
    <dgm:pt modelId="{CEC0E2F9-7BF9-457F-A4FA-6F4229DD26D8}">
      <dgm:prSet/>
      <dgm:spPr/>
      <dgm:t>
        <a:bodyPr/>
        <a:lstStyle/>
        <a:p>
          <a:r>
            <a:rPr lang="en-US" b="0" dirty="0"/>
            <a:t>TAC: 82.2% vs MMF: 58.5%</a:t>
          </a:r>
        </a:p>
      </dgm:t>
    </dgm:pt>
    <dgm:pt modelId="{2ED9F025-1865-42FD-8F54-9710A62303C3}" type="parTrans" cxnId="{762E7E76-E324-4495-BCE1-7AEF7C85FF91}">
      <dgm:prSet/>
      <dgm:spPr/>
      <dgm:t>
        <a:bodyPr/>
        <a:lstStyle/>
        <a:p>
          <a:endParaRPr lang="en-US"/>
        </a:p>
      </dgm:t>
    </dgm:pt>
    <dgm:pt modelId="{BF61C3B1-FEE8-4503-AF71-E74FA881AB05}" type="sibTrans" cxnId="{762E7E76-E324-4495-BCE1-7AEF7C85FF91}">
      <dgm:prSet/>
      <dgm:spPr/>
      <dgm:t>
        <a:bodyPr/>
        <a:lstStyle/>
        <a:p>
          <a:endParaRPr lang="en-US"/>
        </a:p>
      </dgm:t>
    </dgm:pt>
    <dgm:pt modelId="{F93738B6-7377-4984-A59A-A571AE5E89A1}">
      <dgm:prSet/>
      <dgm:spPr/>
      <dgm:t>
        <a:bodyPr/>
        <a:lstStyle/>
        <a:p>
          <a:r>
            <a:rPr lang="en-US" b="0" dirty="0"/>
            <a:t>TAC significantly superior to MMF</a:t>
          </a:r>
        </a:p>
      </dgm:t>
    </dgm:pt>
    <dgm:pt modelId="{74150167-1292-485C-9E6F-E389EBB28B16}" type="parTrans" cxnId="{E337F5C4-BD77-4876-9A17-EC50A5243574}">
      <dgm:prSet/>
      <dgm:spPr/>
      <dgm:t>
        <a:bodyPr/>
        <a:lstStyle/>
        <a:p>
          <a:endParaRPr lang="en-US"/>
        </a:p>
      </dgm:t>
    </dgm:pt>
    <dgm:pt modelId="{EA68309D-C07A-4B86-B4B0-B31E6B64CE05}" type="sibTrans" cxnId="{E337F5C4-BD77-4876-9A17-EC50A5243574}">
      <dgm:prSet/>
      <dgm:spPr/>
      <dgm:t>
        <a:bodyPr/>
        <a:lstStyle/>
        <a:p>
          <a:endParaRPr lang="en-US"/>
        </a:p>
      </dgm:t>
    </dgm:pt>
    <dgm:pt modelId="{53F30312-C9EB-4936-A5C2-514F40335900}">
      <dgm:prSet/>
      <dgm:spPr/>
      <dgm:t>
        <a:bodyPr/>
        <a:lstStyle/>
        <a:p>
          <a:r>
            <a:rPr lang="en-US" b="0" dirty="0"/>
            <a:t>HR 2.86 (95% CI 1.79–4.76), P &lt; .001</a:t>
          </a:r>
        </a:p>
      </dgm:t>
    </dgm:pt>
    <dgm:pt modelId="{DD14C048-0958-4509-9F52-6E7FB5E89245}" type="parTrans" cxnId="{A5C6102D-8D49-48BF-BA1A-D6C36DDE2ECC}">
      <dgm:prSet/>
      <dgm:spPr/>
      <dgm:t>
        <a:bodyPr/>
        <a:lstStyle/>
        <a:p>
          <a:endParaRPr lang="en-US"/>
        </a:p>
      </dgm:t>
    </dgm:pt>
    <dgm:pt modelId="{90A97194-EA21-4568-AAEE-304FB813A20D}" type="sibTrans" cxnId="{A5C6102D-8D49-48BF-BA1A-D6C36DDE2ECC}">
      <dgm:prSet/>
      <dgm:spPr/>
      <dgm:t>
        <a:bodyPr/>
        <a:lstStyle/>
        <a:p>
          <a:endParaRPr lang="en-US"/>
        </a:p>
      </dgm:t>
    </dgm:pt>
    <dgm:pt modelId="{F44D94B8-BB4E-4687-BE27-C2B0D501AF14}">
      <dgm:prSet/>
      <dgm:spPr/>
      <dgm:t>
        <a:bodyPr/>
        <a:lstStyle/>
        <a:p>
          <a:r>
            <a:rPr lang="en-US" b="0" dirty="0"/>
            <a:t>65% reduction in relapse risk with TAC</a:t>
          </a:r>
        </a:p>
      </dgm:t>
    </dgm:pt>
    <dgm:pt modelId="{C3E6712C-6307-4E96-85D9-AEC5EC98EF77}" type="parTrans" cxnId="{D68BF87B-6DB8-4D5E-9D52-1ADAED73715E}">
      <dgm:prSet/>
      <dgm:spPr/>
      <dgm:t>
        <a:bodyPr/>
        <a:lstStyle/>
        <a:p>
          <a:endParaRPr lang="en-US"/>
        </a:p>
      </dgm:t>
    </dgm:pt>
    <dgm:pt modelId="{0C2C8464-869A-4FBE-AC89-DBA5CA837DCB}" type="sibTrans" cxnId="{D68BF87B-6DB8-4D5E-9D52-1ADAED73715E}">
      <dgm:prSet/>
      <dgm:spPr/>
      <dgm:t>
        <a:bodyPr/>
        <a:lstStyle/>
        <a:p>
          <a:endParaRPr lang="en-US"/>
        </a:p>
      </dgm:t>
    </dgm:pt>
    <dgm:pt modelId="{24D3692A-3BEF-874B-8436-D35525D632C4}" type="pres">
      <dgm:prSet presAssocID="{92F62BB3-DFDA-484F-9A19-94E828777E50}" presName="linear" presStyleCnt="0">
        <dgm:presLayoutVars>
          <dgm:dir/>
          <dgm:animLvl val="lvl"/>
          <dgm:resizeHandles val="exact"/>
        </dgm:presLayoutVars>
      </dgm:prSet>
      <dgm:spPr/>
    </dgm:pt>
    <dgm:pt modelId="{ABD26FCE-D631-624F-9221-8BD1EF92FB2B}" type="pres">
      <dgm:prSet presAssocID="{9C046B21-2453-4A00-8CC3-25E507473948}" presName="parentLin" presStyleCnt="0"/>
      <dgm:spPr/>
    </dgm:pt>
    <dgm:pt modelId="{E9D43AA1-F10D-EF46-9909-78BD4050A1F4}" type="pres">
      <dgm:prSet presAssocID="{9C046B21-2453-4A00-8CC3-25E507473948}" presName="parentLeftMargin" presStyleLbl="node1" presStyleIdx="0" presStyleCnt="2"/>
      <dgm:spPr/>
    </dgm:pt>
    <dgm:pt modelId="{B549F921-6ED9-9044-A3E7-0492A8194D5D}" type="pres">
      <dgm:prSet presAssocID="{9C046B21-2453-4A00-8CC3-25E50747394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40EB488-85EF-4A4F-B40F-4CB298999333}" type="pres">
      <dgm:prSet presAssocID="{9C046B21-2453-4A00-8CC3-25E507473948}" presName="negativeSpace" presStyleCnt="0"/>
      <dgm:spPr/>
    </dgm:pt>
    <dgm:pt modelId="{183B2AE1-12C7-C841-BF78-DCBAD4D0F742}" type="pres">
      <dgm:prSet presAssocID="{9C046B21-2453-4A00-8CC3-25E507473948}" presName="childText" presStyleLbl="conFgAcc1" presStyleIdx="0" presStyleCnt="2">
        <dgm:presLayoutVars>
          <dgm:bulletEnabled val="1"/>
        </dgm:presLayoutVars>
      </dgm:prSet>
      <dgm:spPr/>
    </dgm:pt>
    <dgm:pt modelId="{ACEA8A63-1492-C445-B08A-7B0FE47C2B1F}" type="pres">
      <dgm:prSet presAssocID="{9E586F33-76A1-4177-91CE-F5326D190298}" presName="spaceBetweenRectangles" presStyleCnt="0"/>
      <dgm:spPr/>
    </dgm:pt>
    <dgm:pt modelId="{31D162DC-1DB9-6149-AA60-8E5AC3F5BF0B}" type="pres">
      <dgm:prSet presAssocID="{8D78A3E9-F9D3-4D01-B470-8E0EB876CD72}" presName="parentLin" presStyleCnt="0"/>
      <dgm:spPr/>
    </dgm:pt>
    <dgm:pt modelId="{D4D6FA03-0B46-664D-A566-1D6B55E7A898}" type="pres">
      <dgm:prSet presAssocID="{8D78A3E9-F9D3-4D01-B470-8E0EB876CD72}" presName="parentLeftMargin" presStyleLbl="node1" presStyleIdx="0" presStyleCnt="2"/>
      <dgm:spPr/>
    </dgm:pt>
    <dgm:pt modelId="{02D1AB23-2EB3-1C4C-88D9-79BD7D6F6864}" type="pres">
      <dgm:prSet presAssocID="{8D78A3E9-F9D3-4D01-B470-8E0EB876CD7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0E1A8774-F3FA-1642-8F11-F13E4E8C90F3}" type="pres">
      <dgm:prSet presAssocID="{8D78A3E9-F9D3-4D01-B470-8E0EB876CD72}" presName="negativeSpace" presStyleCnt="0"/>
      <dgm:spPr/>
    </dgm:pt>
    <dgm:pt modelId="{871830E3-A8E6-4545-9151-CABE4FBDEB24}" type="pres">
      <dgm:prSet presAssocID="{8D78A3E9-F9D3-4D01-B470-8E0EB876CD72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EFA140B-58A9-564F-8E8D-2A9F9FB73DAD}" type="presOf" srcId="{8D78A3E9-F9D3-4D01-B470-8E0EB876CD72}" destId="{D4D6FA03-0B46-664D-A566-1D6B55E7A898}" srcOrd="0" destOrd="0" presId="urn:microsoft.com/office/officeart/2005/8/layout/list1"/>
    <dgm:cxn modelId="{189CA81E-8440-B843-860D-51608A6E055B}" type="presOf" srcId="{53F30312-C9EB-4936-A5C2-514F40335900}" destId="{871830E3-A8E6-4545-9151-CABE4FBDEB24}" srcOrd="0" destOrd="2" presId="urn:microsoft.com/office/officeart/2005/8/layout/list1"/>
    <dgm:cxn modelId="{A5C6102D-8D49-48BF-BA1A-D6C36DDE2ECC}" srcId="{8D78A3E9-F9D3-4D01-B470-8E0EB876CD72}" destId="{53F30312-C9EB-4936-A5C2-514F40335900}" srcOrd="2" destOrd="0" parTransId="{DD14C048-0958-4509-9F52-6E7FB5E89245}" sibTransId="{90A97194-EA21-4568-AAEE-304FB813A20D}"/>
    <dgm:cxn modelId="{120EE872-0D56-FC47-AB50-930A8DB09F51}" type="presOf" srcId="{F44D94B8-BB4E-4687-BE27-C2B0D501AF14}" destId="{871830E3-A8E6-4545-9151-CABE4FBDEB24}" srcOrd="0" destOrd="3" presId="urn:microsoft.com/office/officeart/2005/8/layout/list1"/>
    <dgm:cxn modelId="{762E7E76-E324-4495-BCE1-7AEF7C85FF91}" srcId="{8D78A3E9-F9D3-4D01-B470-8E0EB876CD72}" destId="{CEC0E2F9-7BF9-457F-A4FA-6F4229DD26D8}" srcOrd="0" destOrd="0" parTransId="{2ED9F025-1865-42FD-8F54-9710A62303C3}" sibTransId="{BF61C3B1-FEE8-4503-AF71-E74FA881AB05}"/>
    <dgm:cxn modelId="{D68BF87B-6DB8-4D5E-9D52-1ADAED73715E}" srcId="{8D78A3E9-F9D3-4D01-B470-8E0EB876CD72}" destId="{F44D94B8-BB4E-4687-BE27-C2B0D501AF14}" srcOrd="3" destOrd="0" parTransId="{C3E6712C-6307-4E96-85D9-AEC5EC98EF77}" sibTransId="{0C2C8464-869A-4FBE-AC89-DBA5CA837DCB}"/>
    <dgm:cxn modelId="{B2DBE77F-DA85-0F45-80F6-C72E62C700D6}" type="presOf" srcId="{9C046B21-2453-4A00-8CC3-25E507473948}" destId="{E9D43AA1-F10D-EF46-9909-78BD4050A1F4}" srcOrd="0" destOrd="0" presId="urn:microsoft.com/office/officeart/2005/8/layout/list1"/>
    <dgm:cxn modelId="{02B1908B-99DC-DF48-B457-5F6249AF6BDF}" type="presOf" srcId="{CEC0E2F9-7BF9-457F-A4FA-6F4229DD26D8}" destId="{871830E3-A8E6-4545-9151-CABE4FBDEB24}" srcOrd="0" destOrd="0" presId="urn:microsoft.com/office/officeart/2005/8/layout/list1"/>
    <dgm:cxn modelId="{317FC693-C004-9944-8327-A3CF65437865}" type="presOf" srcId="{92F62BB3-DFDA-484F-9A19-94E828777E50}" destId="{24D3692A-3BEF-874B-8436-D35525D632C4}" srcOrd="0" destOrd="0" presId="urn:microsoft.com/office/officeart/2005/8/layout/list1"/>
    <dgm:cxn modelId="{ABE9D0A3-B0D3-4C5C-A705-3E2B0654236A}" srcId="{92F62BB3-DFDA-484F-9A19-94E828777E50}" destId="{9C046B21-2453-4A00-8CC3-25E507473948}" srcOrd="0" destOrd="0" parTransId="{3177283C-D1CA-4A03-9AF4-455E94B63881}" sibTransId="{9E586F33-76A1-4177-91CE-F5326D190298}"/>
    <dgm:cxn modelId="{E337F5C4-BD77-4876-9A17-EC50A5243574}" srcId="{8D78A3E9-F9D3-4D01-B470-8E0EB876CD72}" destId="{F93738B6-7377-4984-A59A-A571AE5E89A1}" srcOrd="1" destOrd="0" parTransId="{74150167-1292-485C-9E6F-E389EBB28B16}" sibTransId="{EA68309D-C07A-4B86-B4B0-B31E6B64CE05}"/>
    <dgm:cxn modelId="{86BDCBCC-15A0-4027-8FF9-294DC0E4F74D}" srcId="{92F62BB3-DFDA-484F-9A19-94E828777E50}" destId="{8D78A3E9-F9D3-4D01-B470-8E0EB876CD72}" srcOrd="1" destOrd="0" parTransId="{20370502-33FB-45A0-A3F8-517C31CDC5EE}" sibTransId="{93784E03-8705-4719-B6B0-8677F9C6DA51}"/>
    <dgm:cxn modelId="{23B87FCD-B956-8240-9035-C85D7C6DF53C}" type="presOf" srcId="{F93738B6-7377-4984-A59A-A571AE5E89A1}" destId="{871830E3-A8E6-4545-9151-CABE4FBDEB24}" srcOrd="0" destOrd="1" presId="urn:microsoft.com/office/officeart/2005/8/layout/list1"/>
    <dgm:cxn modelId="{D58396D6-D3AB-2347-9F95-11FC8CC36EA5}" type="presOf" srcId="{9C046B21-2453-4A00-8CC3-25E507473948}" destId="{B549F921-6ED9-9044-A3E7-0492A8194D5D}" srcOrd="1" destOrd="0" presId="urn:microsoft.com/office/officeart/2005/8/layout/list1"/>
    <dgm:cxn modelId="{430E60F0-1336-4447-A18A-D6A6C74A25CC}" type="presOf" srcId="{8D78A3E9-F9D3-4D01-B470-8E0EB876CD72}" destId="{02D1AB23-2EB3-1C4C-88D9-79BD7D6F6864}" srcOrd="1" destOrd="0" presId="urn:microsoft.com/office/officeart/2005/8/layout/list1"/>
    <dgm:cxn modelId="{477F4958-F519-7C45-8775-A101EF9701DB}" type="presParOf" srcId="{24D3692A-3BEF-874B-8436-D35525D632C4}" destId="{ABD26FCE-D631-624F-9221-8BD1EF92FB2B}" srcOrd="0" destOrd="0" presId="urn:microsoft.com/office/officeart/2005/8/layout/list1"/>
    <dgm:cxn modelId="{DE8F4E91-15F6-4C43-AF49-BF652C5ACD9F}" type="presParOf" srcId="{ABD26FCE-D631-624F-9221-8BD1EF92FB2B}" destId="{E9D43AA1-F10D-EF46-9909-78BD4050A1F4}" srcOrd="0" destOrd="0" presId="urn:microsoft.com/office/officeart/2005/8/layout/list1"/>
    <dgm:cxn modelId="{DF78357D-6583-C04B-A658-EB44684E13A9}" type="presParOf" srcId="{ABD26FCE-D631-624F-9221-8BD1EF92FB2B}" destId="{B549F921-6ED9-9044-A3E7-0492A8194D5D}" srcOrd="1" destOrd="0" presId="urn:microsoft.com/office/officeart/2005/8/layout/list1"/>
    <dgm:cxn modelId="{3FD13B5D-6D7A-EA49-B5E8-3E19140E354C}" type="presParOf" srcId="{24D3692A-3BEF-874B-8436-D35525D632C4}" destId="{F40EB488-85EF-4A4F-B40F-4CB298999333}" srcOrd="1" destOrd="0" presId="urn:microsoft.com/office/officeart/2005/8/layout/list1"/>
    <dgm:cxn modelId="{F53C5070-B43C-A947-B130-2B1B85B7C7E8}" type="presParOf" srcId="{24D3692A-3BEF-874B-8436-D35525D632C4}" destId="{183B2AE1-12C7-C841-BF78-DCBAD4D0F742}" srcOrd="2" destOrd="0" presId="urn:microsoft.com/office/officeart/2005/8/layout/list1"/>
    <dgm:cxn modelId="{17CF6987-51E1-F148-A231-B1D19268E276}" type="presParOf" srcId="{24D3692A-3BEF-874B-8436-D35525D632C4}" destId="{ACEA8A63-1492-C445-B08A-7B0FE47C2B1F}" srcOrd="3" destOrd="0" presId="urn:microsoft.com/office/officeart/2005/8/layout/list1"/>
    <dgm:cxn modelId="{4F4C2E8A-F618-6B4A-BF92-54E4C071B3E7}" type="presParOf" srcId="{24D3692A-3BEF-874B-8436-D35525D632C4}" destId="{31D162DC-1DB9-6149-AA60-8E5AC3F5BF0B}" srcOrd="4" destOrd="0" presId="urn:microsoft.com/office/officeart/2005/8/layout/list1"/>
    <dgm:cxn modelId="{14834EF4-4302-6641-9893-AF6E983B6543}" type="presParOf" srcId="{31D162DC-1DB9-6149-AA60-8E5AC3F5BF0B}" destId="{D4D6FA03-0B46-664D-A566-1D6B55E7A898}" srcOrd="0" destOrd="0" presId="urn:microsoft.com/office/officeart/2005/8/layout/list1"/>
    <dgm:cxn modelId="{A980A115-55F9-584D-A6C8-DA3D33C5BE0F}" type="presParOf" srcId="{31D162DC-1DB9-6149-AA60-8E5AC3F5BF0B}" destId="{02D1AB23-2EB3-1C4C-88D9-79BD7D6F6864}" srcOrd="1" destOrd="0" presId="urn:microsoft.com/office/officeart/2005/8/layout/list1"/>
    <dgm:cxn modelId="{702006DC-E756-BE49-A6AE-6759ECCF481F}" type="presParOf" srcId="{24D3692A-3BEF-874B-8436-D35525D632C4}" destId="{0E1A8774-F3FA-1642-8F11-F13E4E8C90F3}" srcOrd="5" destOrd="0" presId="urn:microsoft.com/office/officeart/2005/8/layout/list1"/>
    <dgm:cxn modelId="{E788440E-F07B-004A-96D7-D23FA6E30DC1}" type="presParOf" srcId="{24D3692A-3BEF-874B-8436-D35525D632C4}" destId="{871830E3-A8E6-4545-9151-CABE4FBDEB2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E08E8E-0E35-4021-BE09-64F840100AAD}" type="doc">
      <dgm:prSet loTypeId="urn:microsoft.com/office/officeart/2005/8/layout/vList5" loCatId="list" qsTypeId="urn:microsoft.com/office/officeart/2005/8/quickstyle/simple1#128" qsCatId="simple" csTypeId="urn:microsoft.com/office/officeart/2005/8/colors/accent1_2#95" csCatId="accent1" phldr="1"/>
      <dgm:spPr/>
      <dgm:t>
        <a:bodyPr/>
        <a:lstStyle/>
        <a:p>
          <a:endParaRPr lang="en-US"/>
        </a:p>
      </dgm:t>
    </dgm:pt>
    <dgm:pt modelId="{F669C557-4300-423B-887B-8D27E9865D88}">
      <dgm:prSet custT="1"/>
      <dgm:spPr/>
      <dgm:t>
        <a:bodyPr/>
        <a:lstStyle/>
        <a:p>
          <a:r>
            <a:rPr lang="en-US" sz="1400" b="0" dirty="0"/>
            <a:t>Relapse rate</a:t>
          </a:r>
        </a:p>
      </dgm:t>
    </dgm:pt>
    <dgm:pt modelId="{DC2F2901-3745-4FAA-8A0F-9C778099BDD5}" type="parTrans" cxnId="{57DB31C4-2618-4EC4-B1B4-5FC99FECCE8F}">
      <dgm:prSet/>
      <dgm:spPr/>
      <dgm:t>
        <a:bodyPr/>
        <a:lstStyle/>
        <a:p>
          <a:endParaRPr lang="en-US" sz="1400" b="0"/>
        </a:p>
      </dgm:t>
    </dgm:pt>
    <dgm:pt modelId="{9DA18BFC-A904-40A5-A442-E5EAFE6D0F67}" type="sibTrans" cxnId="{57DB31C4-2618-4EC4-B1B4-5FC99FECCE8F}">
      <dgm:prSet/>
      <dgm:spPr/>
      <dgm:t>
        <a:bodyPr/>
        <a:lstStyle/>
        <a:p>
          <a:endParaRPr lang="en-US" sz="1400" b="0"/>
        </a:p>
      </dgm:t>
    </dgm:pt>
    <dgm:pt modelId="{94E41F24-9BA7-462D-ADDA-F348B1629E51}">
      <dgm:prSet custT="1"/>
      <dgm:spPr/>
      <dgm:t>
        <a:bodyPr/>
        <a:lstStyle/>
        <a:p>
          <a:r>
            <a:rPr lang="en-US" sz="1600" b="0" dirty="0"/>
            <a:t>TAC: 17.8%</a:t>
          </a:r>
        </a:p>
      </dgm:t>
    </dgm:pt>
    <dgm:pt modelId="{F7ABC1C1-5E11-4CB5-9182-9B557391C7BB}" type="parTrans" cxnId="{CFE8377E-8C67-4D0A-B988-1179409A6678}">
      <dgm:prSet/>
      <dgm:spPr/>
      <dgm:t>
        <a:bodyPr/>
        <a:lstStyle/>
        <a:p>
          <a:endParaRPr lang="en-US" sz="1400" b="0"/>
        </a:p>
      </dgm:t>
    </dgm:pt>
    <dgm:pt modelId="{1C024BB1-7E9C-4FA5-9D3E-60C348775653}" type="sibTrans" cxnId="{CFE8377E-8C67-4D0A-B988-1179409A6678}">
      <dgm:prSet/>
      <dgm:spPr/>
      <dgm:t>
        <a:bodyPr/>
        <a:lstStyle/>
        <a:p>
          <a:endParaRPr lang="en-US" sz="1400" b="0"/>
        </a:p>
      </dgm:t>
    </dgm:pt>
    <dgm:pt modelId="{7B5DBFE0-6D0D-4C67-822D-66557FF7FB46}">
      <dgm:prSet custT="1"/>
      <dgm:spPr/>
      <dgm:t>
        <a:bodyPr/>
        <a:lstStyle/>
        <a:p>
          <a:r>
            <a:rPr lang="en-US" sz="1600" b="0" dirty="0"/>
            <a:t>MMF: 41.5% (</a:t>
          </a:r>
          <a:r>
            <a:rPr lang="en-US" sz="1600" b="0" i="1" dirty="0"/>
            <a:t>P</a:t>
          </a:r>
          <a:r>
            <a:rPr lang="en-US" sz="1600" b="0" dirty="0"/>
            <a:t> &lt; .001)</a:t>
          </a:r>
        </a:p>
      </dgm:t>
    </dgm:pt>
    <dgm:pt modelId="{7D6DF054-98CB-40B3-AFFD-C71DBEF06077}" type="parTrans" cxnId="{8F1F4BF8-11CC-4FEC-8D14-08634CCE1F52}">
      <dgm:prSet/>
      <dgm:spPr/>
      <dgm:t>
        <a:bodyPr/>
        <a:lstStyle/>
        <a:p>
          <a:endParaRPr lang="en-US" sz="1400" b="0"/>
        </a:p>
      </dgm:t>
    </dgm:pt>
    <dgm:pt modelId="{06E7A950-0FD8-45E7-BF58-8E0E7D0EC74E}" type="sibTrans" cxnId="{8F1F4BF8-11CC-4FEC-8D14-08634CCE1F52}">
      <dgm:prSet/>
      <dgm:spPr/>
      <dgm:t>
        <a:bodyPr/>
        <a:lstStyle/>
        <a:p>
          <a:endParaRPr lang="en-US" sz="1400" b="0"/>
        </a:p>
      </dgm:t>
    </dgm:pt>
    <dgm:pt modelId="{045E08A8-566A-4618-80FC-4F33280B69D9}">
      <dgm:prSet custT="1"/>
      <dgm:spPr/>
      <dgm:t>
        <a:bodyPr/>
        <a:lstStyle/>
        <a:p>
          <a:r>
            <a:rPr lang="en-US" sz="1400" b="0" dirty="0"/>
            <a:t>Number of relapse events</a:t>
          </a:r>
        </a:p>
      </dgm:t>
    </dgm:pt>
    <dgm:pt modelId="{B15F5812-9922-4D0E-97E3-68F6E210F87C}" type="parTrans" cxnId="{07012F85-C976-45F7-BEDB-04CDAC5D5D9B}">
      <dgm:prSet/>
      <dgm:spPr/>
      <dgm:t>
        <a:bodyPr/>
        <a:lstStyle/>
        <a:p>
          <a:endParaRPr lang="en-US" sz="1400" b="0"/>
        </a:p>
      </dgm:t>
    </dgm:pt>
    <dgm:pt modelId="{B44B0615-A1D3-4F78-BF18-58BCCC67FBA6}" type="sibTrans" cxnId="{07012F85-C976-45F7-BEDB-04CDAC5D5D9B}">
      <dgm:prSet/>
      <dgm:spPr/>
      <dgm:t>
        <a:bodyPr/>
        <a:lstStyle/>
        <a:p>
          <a:endParaRPr lang="en-US" sz="1400" b="0"/>
        </a:p>
      </dgm:t>
    </dgm:pt>
    <dgm:pt modelId="{0A8CC610-39C9-4CED-B976-942C6F516521}">
      <dgm:prSet custT="1"/>
      <dgm:spPr/>
      <dgm:t>
        <a:bodyPr/>
        <a:lstStyle/>
        <a:p>
          <a:r>
            <a:rPr lang="en-US" sz="1600" b="0" dirty="0"/>
            <a:t>TAC: 43</a:t>
          </a:r>
        </a:p>
      </dgm:t>
    </dgm:pt>
    <dgm:pt modelId="{71276DD2-AC51-4BD6-AB39-21EAAA90C4BA}" type="parTrans" cxnId="{051E7114-3137-41FF-B725-068A5C935065}">
      <dgm:prSet/>
      <dgm:spPr/>
      <dgm:t>
        <a:bodyPr/>
        <a:lstStyle/>
        <a:p>
          <a:endParaRPr lang="en-US" sz="1400" b="0"/>
        </a:p>
      </dgm:t>
    </dgm:pt>
    <dgm:pt modelId="{70E21CF1-DB87-4627-9633-7FC7ED0BFC5F}" type="sibTrans" cxnId="{051E7114-3137-41FF-B725-068A5C935065}">
      <dgm:prSet/>
      <dgm:spPr/>
      <dgm:t>
        <a:bodyPr/>
        <a:lstStyle/>
        <a:p>
          <a:endParaRPr lang="en-US" sz="1400" b="0"/>
        </a:p>
      </dgm:t>
    </dgm:pt>
    <dgm:pt modelId="{6B234FF1-7A21-4D71-9432-25AE3511A9A0}">
      <dgm:prSet custT="1"/>
      <dgm:spPr/>
      <dgm:t>
        <a:bodyPr/>
        <a:lstStyle/>
        <a:p>
          <a:r>
            <a:rPr lang="en-US" sz="1600" b="0" dirty="0"/>
            <a:t>MMF: 105</a:t>
          </a:r>
        </a:p>
      </dgm:t>
    </dgm:pt>
    <dgm:pt modelId="{BDB422F9-C9AF-4D1A-9F7A-9EA505E7773D}" type="parTrans" cxnId="{37A110F6-3A1B-453F-910E-DB5520F72D56}">
      <dgm:prSet/>
      <dgm:spPr/>
      <dgm:t>
        <a:bodyPr/>
        <a:lstStyle/>
        <a:p>
          <a:endParaRPr lang="en-US" sz="1400" b="0"/>
        </a:p>
      </dgm:t>
    </dgm:pt>
    <dgm:pt modelId="{34BE15CC-F398-4331-8768-436E103FF55B}" type="sibTrans" cxnId="{37A110F6-3A1B-453F-910E-DB5520F72D56}">
      <dgm:prSet/>
      <dgm:spPr/>
      <dgm:t>
        <a:bodyPr/>
        <a:lstStyle/>
        <a:p>
          <a:endParaRPr lang="en-US" sz="1400" b="0"/>
        </a:p>
      </dgm:t>
    </dgm:pt>
    <dgm:pt modelId="{4F608B25-2173-43FD-A8AD-91BD6B4BFF75}">
      <dgm:prSet custT="1"/>
      <dgm:spPr/>
      <dgm:t>
        <a:bodyPr/>
        <a:lstStyle/>
        <a:p>
          <a:r>
            <a:rPr lang="en-US" sz="1400" b="0" dirty="0"/>
            <a:t>Time to first relapse</a:t>
          </a:r>
        </a:p>
      </dgm:t>
    </dgm:pt>
    <dgm:pt modelId="{7E087BFA-C479-4DF9-AD59-F2022D8BB5B7}" type="parTrans" cxnId="{CBF5FDE8-2B7F-4764-8CD2-6EF386F66713}">
      <dgm:prSet/>
      <dgm:spPr/>
      <dgm:t>
        <a:bodyPr/>
        <a:lstStyle/>
        <a:p>
          <a:endParaRPr lang="en-US" sz="1400" b="0"/>
        </a:p>
      </dgm:t>
    </dgm:pt>
    <dgm:pt modelId="{7D26F3F8-B38F-4878-B7CC-73DEBA4BF805}" type="sibTrans" cxnId="{CBF5FDE8-2B7F-4764-8CD2-6EF386F66713}">
      <dgm:prSet/>
      <dgm:spPr/>
      <dgm:t>
        <a:bodyPr/>
        <a:lstStyle/>
        <a:p>
          <a:endParaRPr lang="en-US" sz="1400" b="0"/>
        </a:p>
      </dgm:t>
    </dgm:pt>
    <dgm:pt modelId="{CB1A83F5-940F-4688-AAD5-B336B0EF2A13}">
      <dgm:prSet custT="1"/>
      <dgm:spPr/>
      <dgm:t>
        <a:bodyPr/>
        <a:lstStyle/>
        <a:p>
          <a:r>
            <a:rPr lang="en-US" sz="1600" b="0" dirty="0"/>
            <a:t>TAC: 324 days</a:t>
          </a:r>
        </a:p>
      </dgm:t>
    </dgm:pt>
    <dgm:pt modelId="{065336D3-6608-4DB7-AC80-F46542E48E5D}" type="parTrans" cxnId="{B91017A2-84FF-4F9C-B0B1-E6897BEF7544}">
      <dgm:prSet/>
      <dgm:spPr/>
      <dgm:t>
        <a:bodyPr/>
        <a:lstStyle/>
        <a:p>
          <a:endParaRPr lang="en-US" sz="1400" b="0"/>
        </a:p>
      </dgm:t>
    </dgm:pt>
    <dgm:pt modelId="{05F8BF64-5B31-479E-A5E5-2CC445EB0AF5}" type="sibTrans" cxnId="{B91017A2-84FF-4F9C-B0B1-E6897BEF7544}">
      <dgm:prSet/>
      <dgm:spPr/>
      <dgm:t>
        <a:bodyPr/>
        <a:lstStyle/>
        <a:p>
          <a:endParaRPr lang="en-US" sz="1400" b="0"/>
        </a:p>
      </dgm:t>
    </dgm:pt>
    <dgm:pt modelId="{6190EA5E-260D-411F-B90D-352AC11C367A}">
      <dgm:prSet custT="1"/>
      <dgm:spPr/>
      <dgm:t>
        <a:bodyPr/>
        <a:lstStyle/>
        <a:p>
          <a:r>
            <a:rPr lang="en-US" sz="1600" b="0" dirty="0"/>
            <a:t>MMF: 263 days (</a:t>
          </a:r>
          <a:r>
            <a:rPr lang="en-US" sz="1600" b="0" i="1" dirty="0"/>
            <a:t>P</a:t>
          </a:r>
          <a:r>
            <a:rPr lang="en-US" sz="1600" b="0" dirty="0"/>
            <a:t> &lt; .001)</a:t>
          </a:r>
        </a:p>
      </dgm:t>
    </dgm:pt>
    <dgm:pt modelId="{0274D2C9-048F-413D-8E69-E0D4583CF7D9}" type="parTrans" cxnId="{0EC44DDB-0774-427A-BF79-AB4E04DFCF86}">
      <dgm:prSet/>
      <dgm:spPr/>
      <dgm:t>
        <a:bodyPr/>
        <a:lstStyle/>
        <a:p>
          <a:endParaRPr lang="en-US" sz="1400" b="0"/>
        </a:p>
      </dgm:t>
    </dgm:pt>
    <dgm:pt modelId="{6C6C3EF4-11C1-49A0-AB37-3D53B5CA368A}" type="sibTrans" cxnId="{0EC44DDB-0774-427A-BF79-AB4E04DFCF86}">
      <dgm:prSet/>
      <dgm:spPr/>
      <dgm:t>
        <a:bodyPr/>
        <a:lstStyle/>
        <a:p>
          <a:endParaRPr lang="en-US" sz="1400" b="0"/>
        </a:p>
      </dgm:t>
    </dgm:pt>
    <dgm:pt modelId="{313C8757-E803-4336-AD05-CC5457215692}">
      <dgm:prSet custT="1"/>
      <dgm:spPr/>
      <dgm:t>
        <a:bodyPr/>
        <a:lstStyle/>
        <a:p>
          <a:r>
            <a:rPr lang="en-US" sz="1400" b="0" dirty="0"/>
            <a:t>6-month relapse-free survival</a:t>
          </a:r>
        </a:p>
      </dgm:t>
    </dgm:pt>
    <dgm:pt modelId="{CF55560F-1BE3-466D-A80F-DE0EB960A4C2}" type="parTrans" cxnId="{D99E7CA1-A7AE-4705-AA48-4E3A2E32756C}">
      <dgm:prSet/>
      <dgm:spPr/>
      <dgm:t>
        <a:bodyPr/>
        <a:lstStyle/>
        <a:p>
          <a:endParaRPr lang="en-US" sz="1400" b="0"/>
        </a:p>
      </dgm:t>
    </dgm:pt>
    <dgm:pt modelId="{163CAE37-2BA9-4824-B7FA-7DFDDFD0B44B}" type="sibTrans" cxnId="{D99E7CA1-A7AE-4705-AA48-4E3A2E32756C}">
      <dgm:prSet/>
      <dgm:spPr/>
      <dgm:t>
        <a:bodyPr/>
        <a:lstStyle/>
        <a:p>
          <a:endParaRPr lang="en-US" sz="1400" b="0"/>
        </a:p>
      </dgm:t>
    </dgm:pt>
    <dgm:pt modelId="{DF910E77-E2EE-47DC-A16A-3A4D151A5670}">
      <dgm:prSet custT="1"/>
      <dgm:spPr/>
      <dgm:t>
        <a:bodyPr/>
        <a:lstStyle/>
        <a:p>
          <a:r>
            <a:rPr lang="en-US" sz="1600" b="0" dirty="0"/>
            <a:t>TAC: 94.1%</a:t>
          </a:r>
        </a:p>
      </dgm:t>
    </dgm:pt>
    <dgm:pt modelId="{483AD548-0CDC-48CB-ACD9-88F4BA298521}" type="parTrans" cxnId="{E0886D56-D3DB-48BF-928A-BCEEB6E41AD3}">
      <dgm:prSet/>
      <dgm:spPr/>
      <dgm:t>
        <a:bodyPr/>
        <a:lstStyle/>
        <a:p>
          <a:endParaRPr lang="en-US" sz="1400" b="0"/>
        </a:p>
      </dgm:t>
    </dgm:pt>
    <dgm:pt modelId="{8113E390-CE8E-4BB0-8BA3-FB5694F7A554}" type="sibTrans" cxnId="{E0886D56-D3DB-48BF-928A-BCEEB6E41AD3}">
      <dgm:prSet/>
      <dgm:spPr/>
      <dgm:t>
        <a:bodyPr/>
        <a:lstStyle/>
        <a:p>
          <a:endParaRPr lang="en-US" sz="1400" b="0"/>
        </a:p>
      </dgm:t>
    </dgm:pt>
    <dgm:pt modelId="{7423C67C-0236-AF44-848A-2675E1AF47C8}">
      <dgm:prSet custT="1"/>
      <dgm:spPr/>
      <dgm:t>
        <a:bodyPr/>
        <a:lstStyle/>
        <a:p>
          <a:r>
            <a:rPr lang="en-US" sz="1600" b="0" dirty="0"/>
            <a:t>MMF: 76.3% </a:t>
          </a:r>
          <a:r>
            <a:rPr lang="en-US" sz="1600" b="0" i="0" u="none" dirty="0"/>
            <a:t>(P &lt; .001)</a:t>
          </a:r>
          <a:endParaRPr lang="en-US" sz="1600" b="0" dirty="0"/>
        </a:p>
      </dgm:t>
    </dgm:pt>
    <dgm:pt modelId="{D1A648B5-275A-544E-83BB-FB01C99123A3}" type="parTrans" cxnId="{C77DAC2D-617E-9446-8E16-BCC1F36CFCCE}">
      <dgm:prSet/>
      <dgm:spPr/>
      <dgm:t>
        <a:bodyPr/>
        <a:lstStyle/>
        <a:p>
          <a:endParaRPr lang="en-US" sz="1400" b="0"/>
        </a:p>
      </dgm:t>
    </dgm:pt>
    <dgm:pt modelId="{317440D5-413B-224D-8122-26A892D79B1F}" type="sibTrans" cxnId="{C77DAC2D-617E-9446-8E16-BCC1F36CFCCE}">
      <dgm:prSet/>
      <dgm:spPr/>
      <dgm:t>
        <a:bodyPr/>
        <a:lstStyle/>
        <a:p>
          <a:endParaRPr lang="en-US" sz="1400" b="0"/>
        </a:p>
      </dgm:t>
    </dgm:pt>
    <dgm:pt modelId="{9A0DCA27-411D-D742-8CCE-BD355C8B41B7}" type="pres">
      <dgm:prSet presAssocID="{A7E08E8E-0E35-4021-BE09-64F840100AAD}" presName="Name0" presStyleCnt="0">
        <dgm:presLayoutVars>
          <dgm:dir/>
          <dgm:animLvl val="lvl"/>
          <dgm:resizeHandles val="exact"/>
        </dgm:presLayoutVars>
      </dgm:prSet>
      <dgm:spPr/>
    </dgm:pt>
    <dgm:pt modelId="{C3E6C2C3-928A-464C-AD37-22505BD6DDBF}" type="pres">
      <dgm:prSet presAssocID="{F669C557-4300-423B-887B-8D27E9865D88}" presName="linNode" presStyleCnt="0"/>
      <dgm:spPr/>
    </dgm:pt>
    <dgm:pt modelId="{E0C04A4A-AA51-3249-ACA7-67E16F82EAD9}" type="pres">
      <dgm:prSet presAssocID="{F669C557-4300-423B-887B-8D27E9865D88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D4335EAF-7A5A-BF4C-954E-3E20479F9448}" type="pres">
      <dgm:prSet presAssocID="{F669C557-4300-423B-887B-8D27E9865D88}" presName="descendantText" presStyleLbl="alignAccFollowNode1" presStyleIdx="0" presStyleCnt="4">
        <dgm:presLayoutVars>
          <dgm:bulletEnabled val="1"/>
        </dgm:presLayoutVars>
      </dgm:prSet>
      <dgm:spPr/>
    </dgm:pt>
    <dgm:pt modelId="{CB367387-A62A-FD46-A4BE-4B0280A87AE5}" type="pres">
      <dgm:prSet presAssocID="{9DA18BFC-A904-40A5-A442-E5EAFE6D0F67}" presName="sp" presStyleCnt="0"/>
      <dgm:spPr/>
    </dgm:pt>
    <dgm:pt modelId="{C5FE02ED-8E31-1046-B796-AF53809E70E4}" type="pres">
      <dgm:prSet presAssocID="{045E08A8-566A-4618-80FC-4F33280B69D9}" presName="linNode" presStyleCnt="0"/>
      <dgm:spPr/>
    </dgm:pt>
    <dgm:pt modelId="{1617DCAF-66E8-3E4E-AB1E-10845357BF76}" type="pres">
      <dgm:prSet presAssocID="{045E08A8-566A-4618-80FC-4F33280B69D9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C9DCD032-DB6A-E24B-B1CD-B240793D50ED}" type="pres">
      <dgm:prSet presAssocID="{045E08A8-566A-4618-80FC-4F33280B69D9}" presName="descendantText" presStyleLbl="alignAccFollowNode1" presStyleIdx="1" presStyleCnt="4">
        <dgm:presLayoutVars>
          <dgm:bulletEnabled val="1"/>
        </dgm:presLayoutVars>
      </dgm:prSet>
      <dgm:spPr/>
    </dgm:pt>
    <dgm:pt modelId="{F65BAB53-6E9A-0049-8511-AC778421CBB0}" type="pres">
      <dgm:prSet presAssocID="{B44B0615-A1D3-4F78-BF18-58BCCC67FBA6}" presName="sp" presStyleCnt="0"/>
      <dgm:spPr/>
    </dgm:pt>
    <dgm:pt modelId="{66915520-4747-A24F-8D5E-4FE7D112E2B9}" type="pres">
      <dgm:prSet presAssocID="{4F608B25-2173-43FD-A8AD-91BD6B4BFF75}" presName="linNode" presStyleCnt="0"/>
      <dgm:spPr/>
    </dgm:pt>
    <dgm:pt modelId="{66A176AE-7F55-5C48-AEEA-631D26998EC9}" type="pres">
      <dgm:prSet presAssocID="{4F608B25-2173-43FD-A8AD-91BD6B4BFF75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C69EDD7B-1D3C-1B47-826F-E511F2EAEB35}" type="pres">
      <dgm:prSet presAssocID="{4F608B25-2173-43FD-A8AD-91BD6B4BFF75}" presName="descendantText" presStyleLbl="alignAccFollowNode1" presStyleIdx="2" presStyleCnt="4">
        <dgm:presLayoutVars>
          <dgm:bulletEnabled val="1"/>
        </dgm:presLayoutVars>
      </dgm:prSet>
      <dgm:spPr/>
    </dgm:pt>
    <dgm:pt modelId="{AB425442-7644-F14F-800D-4F76BC977923}" type="pres">
      <dgm:prSet presAssocID="{7D26F3F8-B38F-4878-B7CC-73DEBA4BF805}" presName="sp" presStyleCnt="0"/>
      <dgm:spPr/>
    </dgm:pt>
    <dgm:pt modelId="{02529507-FE7F-6C4E-9AD0-B994CFA143FB}" type="pres">
      <dgm:prSet presAssocID="{313C8757-E803-4336-AD05-CC5457215692}" presName="linNode" presStyleCnt="0"/>
      <dgm:spPr/>
    </dgm:pt>
    <dgm:pt modelId="{F92697CF-6BA5-1B4D-BAE9-F3CE17242A23}" type="pres">
      <dgm:prSet presAssocID="{313C8757-E803-4336-AD05-CC5457215692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C87DBA7D-6C3C-804E-B319-8AC230111AB3}" type="pres">
      <dgm:prSet presAssocID="{313C8757-E803-4336-AD05-CC5457215692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E8160C08-4D98-4143-8ACC-3A6862257C4F}" type="presOf" srcId="{7423C67C-0236-AF44-848A-2675E1AF47C8}" destId="{C87DBA7D-6C3C-804E-B319-8AC230111AB3}" srcOrd="0" destOrd="1" presId="urn:microsoft.com/office/officeart/2005/8/layout/vList5"/>
    <dgm:cxn modelId="{051E7114-3137-41FF-B725-068A5C935065}" srcId="{045E08A8-566A-4618-80FC-4F33280B69D9}" destId="{0A8CC610-39C9-4CED-B976-942C6F516521}" srcOrd="0" destOrd="0" parTransId="{71276DD2-AC51-4BD6-AB39-21EAAA90C4BA}" sibTransId="{70E21CF1-DB87-4627-9633-7FC7ED0BFC5F}"/>
    <dgm:cxn modelId="{E749071C-0141-4FD5-90A3-DC6B19E92B0D}" type="presOf" srcId="{F669C557-4300-423B-887B-8D27E9865D88}" destId="{E0C04A4A-AA51-3249-ACA7-67E16F82EAD9}" srcOrd="0" destOrd="0" presId="urn:microsoft.com/office/officeart/2005/8/layout/vList5"/>
    <dgm:cxn modelId="{C77DAC2D-617E-9446-8E16-BCC1F36CFCCE}" srcId="{313C8757-E803-4336-AD05-CC5457215692}" destId="{7423C67C-0236-AF44-848A-2675E1AF47C8}" srcOrd="1" destOrd="0" parTransId="{D1A648B5-275A-544E-83BB-FB01C99123A3}" sibTransId="{317440D5-413B-224D-8122-26A892D79B1F}"/>
    <dgm:cxn modelId="{6DDC4148-E249-4494-9AAD-8BC76807E418}" type="presOf" srcId="{DF910E77-E2EE-47DC-A16A-3A4D151A5670}" destId="{C87DBA7D-6C3C-804E-B319-8AC230111AB3}" srcOrd="0" destOrd="0" presId="urn:microsoft.com/office/officeart/2005/8/layout/vList5"/>
    <dgm:cxn modelId="{733C9748-E91A-4FE6-8952-B550E8AA88C7}" type="presOf" srcId="{6B234FF1-7A21-4D71-9432-25AE3511A9A0}" destId="{C9DCD032-DB6A-E24B-B1CD-B240793D50ED}" srcOrd="0" destOrd="1" presId="urn:microsoft.com/office/officeart/2005/8/layout/vList5"/>
    <dgm:cxn modelId="{25F27752-2DC7-4E99-BDA9-505920F8B3D9}" type="presOf" srcId="{6190EA5E-260D-411F-B90D-352AC11C367A}" destId="{C69EDD7B-1D3C-1B47-826F-E511F2EAEB35}" srcOrd="0" destOrd="1" presId="urn:microsoft.com/office/officeart/2005/8/layout/vList5"/>
    <dgm:cxn modelId="{E0886D56-D3DB-48BF-928A-BCEEB6E41AD3}" srcId="{313C8757-E803-4336-AD05-CC5457215692}" destId="{DF910E77-E2EE-47DC-A16A-3A4D151A5670}" srcOrd="0" destOrd="0" parTransId="{483AD548-0CDC-48CB-ACD9-88F4BA298521}" sibTransId="{8113E390-CE8E-4BB0-8BA3-FB5694F7A554}"/>
    <dgm:cxn modelId="{3E88BA7A-6BCF-4ADA-B666-A17CEC20C8D4}" type="presOf" srcId="{045E08A8-566A-4618-80FC-4F33280B69D9}" destId="{1617DCAF-66E8-3E4E-AB1E-10845357BF76}" srcOrd="0" destOrd="0" presId="urn:microsoft.com/office/officeart/2005/8/layout/vList5"/>
    <dgm:cxn modelId="{CFE8377E-8C67-4D0A-B988-1179409A6678}" srcId="{F669C557-4300-423B-887B-8D27E9865D88}" destId="{94E41F24-9BA7-462D-ADDA-F348B1629E51}" srcOrd="0" destOrd="0" parTransId="{F7ABC1C1-5E11-4CB5-9182-9B557391C7BB}" sibTransId="{1C024BB1-7E9C-4FA5-9D3E-60C348775653}"/>
    <dgm:cxn modelId="{2E96097F-B4DE-43E2-9F34-2C8CF1DEA6AF}" type="presOf" srcId="{CB1A83F5-940F-4688-AAD5-B336B0EF2A13}" destId="{C69EDD7B-1D3C-1B47-826F-E511F2EAEB35}" srcOrd="0" destOrd="0" presId="urn:microsoft.com/office/officeart/2005/8/layout/vList5"/>
    <dgm:cxn modelId="{07012F85-C976-45F7-BEDB-04CDAC5D5D9B}" srcId="{A7E08E8E-0E35-4021-BE09-64F840100AAD}" destId="{045E08A8-566A-4618-80FC-4F33280B69D9}" srcOrd="1" destOrd="0" parTransId="{B15F5812-9922-4D0E-97E3-68F6E210F87C}" sibTransId="{B44B0615-A1D3-4F78-BF18-58BCCC67FBA6}"/>
    <dgm:cxn modelId="{68335088-9E7D-49B6-8758-E453D2AADAF7}" type="presOf" srcId="{313C8757-E803-4336-AD05-CC5457215692}" destId="{F92697CF-6BA5-1B4D-BAE9-F3CE17242A23}" srcOrd="0" destOrd="0" presId="urn:microsoft.com/office/officeart/2005/8/layout/vList5"/>
    <dgm:cxn modelId="{E49A749A-D1C9-4E8A-88A0-BEB3E156DFDF}" type="presOf" srcId="{0A8CC610-39C9-4CED-B976-942C6F516521}" destId="{C9DCD032-DB6A-E24B-B1CD-B240793D50ED}" srcOrd="0" destOrd="0" presId="urn:microsoft.com/office/officeart/2005/8/layout/vList5"/>
    <dgm:cxn modelId="{D99E7CA1-A7AE-4705-AA48-4E3A2E32756C}" srcId="{A7E08E8E-0E35-4021-BE09-64F840100AAD}" destId="{313C8757-E803-4336-AD05-CC5457215692}" srcOrd="3" destOrd="0" parTransId="{CF55560F-1BE3-466D-A80F-DE0EB960A4C2}" sibTransId="{163CAE37-2BA9-4824-B7FA-7DFDDFD0B44B}"/>
    <dgm:cxn modelId="{B91017A2-84FF-4F9C-B0B1-E6897BEF7544}" srcId="{4F608B25-2173-43FD-A8AD-91BD6B4BFF75}" destId="{CB1A83F5-940F-4688-AAD5-B336B0EF2A13}" srcOrd="0" destOrd="0" parTransId="{065336D3-6608-4DB7-AC80-F46542E48E5D}" sibTransId="{05F8BF64-5B31-479E-A5E5-2CC445EB0AF5}"/>
    <dgm:cxn modelId="{57DB31C4-2618-4EC4-B1B4-5FC99FECCE8F}" srcId="{A7E08E8E-0E35-4021-BE09-64F840100AAD}" destId="{F669C557-4300-423B-887B-8D27E9865D88}" srcOrd="0" destOrd="0" parTransId="{DC2F2901-3745-4FAA-8A0F-9C778099BDD5}" sibTransId="{9DA18BFC-A904-40A5-A442-E5EAFE6D0F67}"/>
    <dgm:cxn modelId="{03B65EC4-028D-4688-988E-04839620B869}" type="presOf" srcId="{A7E08E8E-0E35-4021-BE09-64F840100AAD}" destId="{9A0DCA27-411D-D742-8CCE-BD355C8B41B7}" srcOrd="0" destOrd="0" presId="urn:microsoft.com/office/officeart/2005/8/layout/vList5"/>
    <dgm:cxn modelId="{0EC44DDB-0774-427A-BF79-AB4E04DFCF86}" srcId="{4F608B25-2173-43FD-A8AD-91BD6B4BFF75}" destId="{6190EA5E-260D-411F-B90D-352AC11C367A}" srcOrd="1" destOrd="0" parTransId="{0274D2C9-048F-413D-8E69-E0D4583CF7D9}" sibTransId="{6C6C3EF4-11C1-49A0-AB37-3D53B5CA368A}"/>
    <dgm:cxn modelId="{CBF5FDE8-2B7F-4764-8CD2-6EF386F66713}" srcId="{A7E08E8E-0E35-4021-BE09-64F840100AAD}" destId="{4F608B25-2173-43FD-A8AD-91BD6B4BFF75}" srcOrd="2" destOrd="0" parTransId="{7E087BFA-C479-4DF9-AD59-F2022D8BB5B7}" sibTransId="{7D26F3F8-B38F-4878-B7CC-73DEBA4BF805}"/>
    <dgm:cxn modelId="{40531DEA-D77E-4917-A663-4EB1ECDB9B64}" type="presOf" srcId="{94E41F24-9BA7-462D-ADDA-F348B1629E51}" destId="{D4335EAF-7A5A-BF4C-954E-3E20479F9448}" srcOrd="0" destOrd="0" presId="urn:microsoft.com/office/officeart/2005/8/layout/vList5"/>
    <dgm:cxn modelId="{ADBCA5EB-AB7C-4273-95A8-42C7CC1A8C66}" type="presOf" srcId="{7B5DBFE0-6D0D-4C67-822D-66557FF7FB46}" destId="{D4335EAF-7A5A-BF4C-954E-3E20479F9448}" srcOrd="0" destOrd="1" presId="urn:microsoft.com/office/officeart/2005/8/layout/vList5"/>
    <dgm:cxn modelId="{E01D43EC-9345-439B-A995-DDBA3FA490B4}" type="presOf" srcId="{4F608B25-2173-43FD-A8AD-91BD6B4BFF75}" destId="{66A176AE-7F55-5C48-AEEA-631D26998EC9}" srcOrd="0" destOrd="0" presId="urn:microsoft.com/office/officeart/2005/8/layout/vList5"/>
    <dgm:cxn modelId="{37A110F6-3A1B-453F-910E-DB5520F72D56}" srcId="{045E08A8-566A-4618-80FC-4F33280B69D9}" destId="{6B234FF1-7A21-4D71-9432-25AE3511A9A0}" srcOrd="1" destOrd="0" parTransId="{BDB422F9-C9AF-4D1A-9F7A-9EA505E7773D}" sibTransId="{34BE15CC-F398-4331-8768-436E103FF55B}"/>
    <dgm:cxn modelId="{8F1F4BF8-11CC-4FEC-8D14-08634CCE1F52}" srcId="{F669C557-4300-423B-887B-8D27E9865D88}" destId="{7B5DBFE0-6D0D-4C67-822D-66557FF7FB46}" srcOrd="1" destOrd="0" parTransId="{7D6DF054-98CB-40B3-AFFD-C71DBEF06077}" sibTransId="{06E7A950-0FD8-45E7-BF58-8E0E7D0EC74E}"/>
    <dgm:cxn modelId="{DA7E75C3-3C35-4ED5-98A6-1CF3C81E225D}" type="presParOf" srcId="{9A0DCA27-411D-D742-8CCE-BD355C8B41B7}" destId="{C3E6C2C3-928A-464C-AD37-22505BD6DDBF}" srcOrd="0" destOrd="0" presId="urn:microsoft.com/office/officeart/2005/8/layout/vList5"/>
    <dgm:cxn modelId="{0CEC5317-C770-42EC-9C62-88E84BD69F4B}" type="presParOf" srcId="{C3E6C2C3-928A-464C-AD37-22505BD6DDBF}" destId="{E0C04A4A-AA51-3249-ACA7-67E16F82EAD9}" srcOrd="0" destOrd="0" presId="urn:microsoft.com/office/officeart/2005/8/layout/vList5"/>
    <dgm:cxn modelId="{B1700479-ECBD-4EF8-8C66-3581BEE8DEA9}" type="presParOf" srcId="{C3E6C2C3-928A-464C-AD37-22505BD6DDBF}" destId="{D4335EAF-7A5A-BF4C-954E-3E20479F9448}" srcOrd="1" destOrd="0" presId="urn:microsoft.com/office/officeart/2005/8/layout/vList5"/>
    <dgm:cxn modelId="{C789871C-EA27-4B30-98FA-39EB6BAF8B95}" type="presParOf" srcId="{9A0DCA27-411D-D742-8CCE-BD355C8B41B7}" destId="{CB367387-A62A-FD46-A4BE-4B0280A87AE5}" srcOrd="1" destOrd="0" presId="urn:microsoft.com/office/officeart/2005/8/layout/vList5"/>
    <dgm:cxn modelId="{E8DE68D5-8E23-47C1-8AFA-1B1374A48BB6}" type="presParOf" srcId="{9A0DCA27-411D-D742-8CCE-BD355C8B41B7}" destId="{C5FE02ED-8E31-1046-B796-AF53809E70E4}" srcOrd="2" destOrd="0" presId="urn:microsoft.com/office/officeart/2005/8/layout/vList5"/>
    <dgm:cxn modelId="{E07A586A-C5AA-42A3-A51A-4C30F612B4AE}" type="presParOf" srcId="{C5FE02ED-8E31-1046-B796-AF53809E70E4}" destId="{1617DCAF-66E8-3E4E-AB1E-10845357BF76}" srcOrd="0" destOrd="0" presId="urn:microsoft.com/office/officeart/2005/8/layout/vList5"/>
    <dgm:cxn modelId="{86B5C79D-7717-4756-AB9E-8F9B772770B5}" type="presParOf" srcId="{C5FE02ED-8E31-1046-B796-AF53809E70E4}" destId="{C9DCD032-DB6A-E24B-B1CD-B240793D50ED}" srcOrd="1" destOrd="0" presId="urn:microsoft.com/office/officeart/2005/8/layout/vList5"/>
    <dgm:cxn modelId="{E1B82372-4AAF-4147-A301-C91A82867225}" type="presParOf" srcId="{9A0DCA27-411D-D742-8CCE-BD355C8B41B7}" destId="{F65BAB53-6E9A-0049-8511-AC778421CBB0}" srcOrd="3" destOrd="0" presId="urn:microsoft.com/office/officeart/2005/8/layout/vList5"/>
    <dgm:cxn modelId="{7D7E5C1B-3DFF-4B95-A654-A9B630B7C341}" type="presParOf" srcId="{9A0DCA27-411D-D742-8CCE-BD355C8B41B7}" destId="{66915520-4747-A24F-8D5E-4FE7D112E2B9}" srcOrd="4" destOrd="0" presId="urn:microsoft.com/office/officeart/2005/8/layout/vList5"/>
    <dgm:cxn modelId="{3E324781-4880-40D3-BF2D-34E1309BD379}" type="presParOf" srcId="{66915520-4747-A24F-8D5E-4FE7D112E2B9}" destId="{66A176AE-7F55-5C48-AEEA-631D26998EC9}" srcOrd="0" destOrd="0" presId="urn:microsoft.com/office/officeart/2005/8/layout/vList5"/>
    <dgm:cxn modelId="{ECEB2BAF-18AB-45DB-8BDE-51A71708261E}" type="presParOf" srcId="{66915520-4747-A24F-8D5E-4FE7D112E2B9}" destId="{C69EDD7B-1D3C-1B47-826F-E511F2EAEB35}" srcOrd="1" destOrd="0" presId="urn:microsoft.com/office/officeart/2005/8/layout/vList5"/>
    <dgm:cxn modelId="{DF007D61-DF1E-4F1E-833F-94F77953D9C8}" type="presParOf" srcId="{9A0DCA27-411D-D742-8CCE-BD355C8B41B7}" destId="{AB425442-7644-F14F-800D-4F76BC977923}" srcOrd="5" destOrd="0" presId="urn:microsoft.com/office/officeart/2005/8/layout/vList5"/>
    <dgm:cxn modelId="{A0D00C1D-F4B9-48C6-9E64-53511797E33F}" type="presParOf" srcId="{9A0DCA27-411D-D742-8CCE-BD355C8B41B7}" destId="{02529507-FE7F-6C4E-9AD0-B994CFA143FB}" srcOrd="6" destOrd="0" presId="urn:microsoft.com/office/officeart/2005/8/layout/vList5"/>
    <dgm:cxn modelId="{CF681ADD-04E9-4D87-B01B-BA8A00AA95D9}" type="presParOf" srcId="{02529507-FE7F-6C4E-9AD0-B994CFA143FB}" destId="{F92697CF-6BA5-1B4D-BAE9-F3CE17242A23}" srcOrd="0" destOrd="0" presId="urn:microsoft.com/office/officeart/2005/8/layout/vList5"/>
    <dgm:cxn modelId="{EDECE452-D0A3-4F96-95E7-99F9BC278B10}" type="presParOf" srcId="{02529507-FE7F-6C4E-9AD0-B994CFA143FB}" destId="{C87DBA7D-6C3C-804E-B319-8AC230111AB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BE770BC-64BA-465C-9EE9-4BCBFA754DD2}" type="doc">
      <dgm:prSet loTypeId="urn:microsoft.com/office/officeart/2005/8/layout/vProcess5" loCatId="process" qsTypeId="urn:microsoft.com/office/officeart/2005/8/quickstyle/simple1#102" qsCatId="simple" csTypeId="urn:microsoft.com/office/officeart/2005/8/colors/accent1_2#73" csCatId="accent1"/>
      <dgm:spPr/>
      <dgm:t>
        <a:bodyPr/>
        <a:lstStyle/>
        <a:p>
          <a:endParaRPr lang="en-US"/>
        </a:p>
      </dgm:t>
    </dgm:pt>
    <dgm:pt modelId="{A5AA32B1-A80E-4610-BBA2-4248D0595455}">
      <dgm:prSet/>
      <dgm:spPr/>
      <dgm:t>
        <a:bodyPr/>
        <a:lstStyle/>
        <a:p>
          <a:r>
            <a:rPr lang="en-US" dirty="0"/>
            <a:t>Overall AEs were </a:t>
          </a:r>
          <a:r>
            <a:rPr lang="en-US" b="1" dirty="0"/>
            <a:t>similar</a:t>
          </a:r>
          <a:r>
            <a:rPr lang="en-US" dirty="0"/>
            <a:t> and mostly mild</a:t>
          </a:r>
        </a:p>
      </dgm:t>
    </dgm:pt>
    <dgm:pt modelId="{8B043349-EC6E-49E8-86B5-B9CDCFF10F73}" type="parTrans" cxnId="{6147F4CB-C778-4FF8-B1BD-180A824456FD}">
      <dgm:prSet/>
      <dgm:spPr/>
      <dgm:t>
        <a:bodyPr/>
        <a:lstStyle/>
        <a:p>
          <a:endParaRPr lang="en-US"/>
        </a:p>
      </dgm:t>
    </dgm:pt>
    <dgm:pt modelId="{5DE6CA15-7B23-4689-817B-EB924DEAF671}" type="sibTrans" cxnId="{6147F4CB-C778-4FF8-B1BD-180A824456FD}">
      <dgm:prSet/>
      <dgm:spPr/>
      <dgm:t>
        <a:bodyPr/>
        <a:lstStyle/>
        <a:p>
          <a:endParaRPr lang="en-US" dirty="0"/>
        </a:p>
      </dgm:t>
    </dgm:pt>
    <dgm:pt modelId="{9F213EAF-A4B4-41D1-AE22-4F7D01F84531}">
      <dgm:prSet/>
      <dgm:spPr/>
      <dgm:t>
        <a:bodyPr/>
        <a:lstStyle/>
        <a:p>
          <a:r>
            <a:rPr lang="en-US" b="1" dirty="0"/>
            <a:t>Infections</a:t>
          </a:r>
          <a:r>
            <a:rPr lang="en-US" dirty="0"/>
            <a:t> were the most common significant AE</a:t>
          </a:r>
        </a:p>
      </dgm:t>
    </dgm:pt>
    <dgm:pt modelId="{6E4F49E7-75C5-4BFC-98BF-FEC6AD19CBA1}" type="parTrans" cxnId="{CE719CCA-6661-4A5D-BF72-A894D6ECD3D9}">
      <dgm:prSet/>
      <dgm:spPr/>
      <dgm:t>
        <a:bodyPr/>
        <a:lstStyle/>
        <a:p>
          <a:endParaRPr lang="en-US"/>
        </a:p>
      </dgm:t>
    </dgm:pt>
    <dgm:pt modelId="{191569B0-1FD4-414D-85BC-08A58A6CB093}" type="sibTrans" cxnId="{CE719CCA-6661-4A5D-BF72-A894D6ECD3D9}">
      <dgm:prSet/>
      <dgm:spPr/>
      <dgm:t>
        <a:bodyPr/>
        <a:lstStyle/>
        <a:p>
          <a:endParaRPr lang="en-US" dirty="0"/>
        </a:p>
      </dgm:t>
    </dgm:pt>
    <dgm:pt modelId="{FAB03883-5882-4ABD-9B36-5D2EF379DA11}">
      <dgm:prSet/>
      <dgm:spPr/>
      <dgm:t>
        <a:bodyPr/>
        <a:lstStyle/>
        <a:p>
          <a:r>
            <a:rPr lang="en-US" dirty="0"/>
            <a:t>Acute kidney disease occurred in </a:t>
          </a:r>
          <a:r>
            <a:rPr lang="en-US" b="1" dirty="0"/>
            <a:t>1 patient per group</a:t>
          </a:r>
          <a:endParaRPr lang="en-US" dirty="0"/>
        </a:p>
      </dgm:t>
    </dgm:pt>
    <dgm:pt modelId="{25CFCC75-ED4B-40F8-89CD-C43D0516D1CB}" type="parTrans" cxnId="{630E7FBF-21FB-4B69-9AD6-E66C75B07E72}">
      <dgm:prSet/>
      <dgm:spPr/>
      <dgm:t>
        <a:bodyPr/>
        <a:lstStyle/>
        <a:p>
          <a:endParaRPr lang="en-US"/>
        </a:p>
      </dgm:t>
    </dgm:pt>
    <dgm:pt modelId="{A4DB78B0-B289-43D0-8E75-E23DBBACBDBF}" type="sibTrans" cxnId="{630E7FBF-21FB-4B69-9AD6-E66C75B07E72}">
      <dgm:prSet/>
      <dgm:spPr/>
      <dgm:t>
        <a:bodyPr/>
        <a:lstStyle/>
        <a:p>
          <a:endParaRPr lang="en-US" dirty="0"/>
        </a:p>
      </dgm:t>
    </dgm:pt>
    <dgm:pt modelId="{53603ED8-0720-437B-A6F4-A55ABC9D0D73}">
      <dgm:prSet/>
      <dgm:spPr/>
      <dgm:t>
        <a:bodyPr/>
        <a:lstStyle/>
        <a:p>
          <a:r>
            <a:rPr lang="en-US" dirty="0"/>
            <a:t>TAC had a </a:t>
          </a:r>
          <a:r>
            <a:rPr lang="en-US" b="1" dirty="0"/>
            <a:t>greater decline in eGFR slope</a:t>
          </a:r>
          <a:r>
            <a:rPr lang="en-US" dirty="0"/>
            <a:t>:</a:t>
          </a:r>
        </a:p>
      </dgm:t>
    </dgm:pt>
    <dgm:pt modelId="{9DA775DE-A5C1-4D57-9988-BE06F581387E}" type="parTrans" cxnId="{0E96D74C-A009-43DB-98F7-CA45BBE7C063}">
      <dgm:prSet/>
      <dgm:spPr/>
      <dgm:t>
        <a:bodyPr/>
        <a:lstStyle/>
        <a:p>
          <a:endParaRPr lang="en-US"/>
        </a:p>
      </dgm:t>
    </dgm:pt>
    <dgm:pt modelId="{F2636AED-959C-4536-9D8B-3536987F69E0}" type="sibTrans" cxnId="{0E96D74C-A009-43DB-98F7-CA45BBE7C063}">
      <dgm:prSet/>
      <dgm:spPr/>
      <dgm:t>
        <a:bodyPr/>
        <a:lstStyle/>
        <a:p>
          <a:endParaRPr lang="en-US"/>
        </a:p>
      </dgm:t>
    </dgm:pt>
    <dgm:pt modelId="{9F850207-0DDC-45D5-A083-68C1B24CEA18}">
      <dgm:prSet/>
      <dgm:spPr/>
      <dgm:t>
        <a:bodyPr/>
        <a:lstStyle/>
        <a:p>
          <a:r>
            <a:rPr lang="en-US" b="1" dirty="0"/>
            <a:t>−7.0 vs −1.9</a:t>
          </a:r>
          <a:endParaRPr lang="en-US" dirty="0"/>
        </a:p>
      </dgm:t>
    </dgm:pt>
    <dgm:pt modelId="{95FF3BEA-AB2F-4F19-BD92-EFB3AEB53810}" type="parTrans" cxnId="{9100B49E-E1B1-48C4-962E-6B9F7D9E2B13}">
      <dgm:prSet/>
      <dgm:spPr/>
      <dgm:t>
        <a:bodyPr/>
        <a:lstStyle/>
        <a:p>
          <a:endParaRPr lang="en-US"/>
        </a:p>
      </dgm:t>
    </dgm:pt>
    <dgm:pt modelId="{C27D9415-B582-40C5-9479-241FEF3E0C76}" type="sibTrans" cxnId="{9100B49E-E1B1-48C4-962E-6B9F7D9E2B13}">
      <dgm:prSet/>
      <dgm:spPr/>
      <dgm:t>
        <a:bodyPr/>
        <a:lstStyle/>
        <a:p>
          <a:endParaRPr lang="en-US"/>
        </a:p>
      </dgm:t>
    </dgm:pt>
    <dgm:pt modelId="{35D25C81-4686-4AA5-B2B3-F1BA6C97B804}">
      <dgm:prSet/>
      <dgm:spPr/>
      <dgm:t>
        <a:bodyPr/>
        <a:lstStyle/>
        <a:p>
          <a:r>
            <a:rPr lang="en-US" dirty="0"/>
            <a:t>Raises concern for </a:t>
          </a:r>
          <a:r>
            <a:rPr lang="en-US" b="1" dirty="0"/>
            <a:t>subclinical CNI nephrotoxicity</a:t>
          </a:r>
          <a:endParaRPr lang="en-US" dirty="0"/>
        </a:p>
      </dgm:t>
    </dgm:pt>
    <dgm:pt modelId="{34EBD1D5-B9F7-41B1-BB30-81BFC994E58A}" type="parTrans" cxnId="{167E43B6-D46D-4F19-BAEE-CD2A1BD7F5EF}">
      <dgm:prSet/>
      <dgm:spPr/>
      <dgm:t>
        <a:bodyPr/>
        <a:lstStyle/>
        <a:p>
          <a:endParaRPr lang="en-US"/>
        </a:p>
      </dgm:t>
    </dgm:pt>
    <dgm:pt modelId="{3EFF1920-2EE4-4313-B08B-8B1613E7BF2F}" type="sibTrans" cxnId="{167E43B6-D46D-4F19-BAEE-CD2A1BD7F5EF}">
      <dgm:prSet/>
      <dgm:spPr/>
      <dgm:t>
        <a:bodyPr/>
        <a:lstStyle/>
        <a:p>
          <a:endParaRPr lang="en-US"/>
        </a:p>
      </dgm:t>
    </dgm:pt>
    <dgm:pt modelId="{4CC1FDF9-2C95-D442-9CA4-3DBD8D570D00}" type="pres">
      <dgm:prSet presAssocID="{1BE770BC-64BA-465C-9EE9-4BCBFA754DD2}" presName="outerComposite" presStyleCnt="0">
        <dgm:presLayoutVars>
          <dgm:chMax val="5"/>
          <dgm:dir/>
          <dgm:resizeHandles val="exact"/>
        </dgm:presLayoutVars>
      </dgm:prSet>
      <dgm:spPr/>
    </dgm:pt>
    <dgm:pt modelId="{772C5D25-84B4-BC42-B22B-E0DC1BAAB026}" type="pres">
      <dgm:prSet presAssocID="{1BE770BC-64BA-465C-9EE9-4BCBFA754DD2}" presName="dummyMaxCanvas" presStyleCnt="0">
        <dgm:presLayoutVars/>
      </dgm:prSet>
      <dgm:spPr/>
    </dgm:pt>
    <dgm:pt modelId="{B3399D7B-E6B2-2B4F-BAFE-E45452F96F66}" type="pres">
      <dgm:prSet presAssocID="{1BE770BC-64BA-465C-9EE9-4BCBFA754DD2}" presName="FourNodes_1" presStyleLbl="node1" presStyleIdx="0" presStyleCnt="4">
        <dgm:presLayoutVars>
          <dgm:bulletEnabled val="1"/>
        </dgm:presLayoutVars>
      </dgm:prSet>
      <dgm:spPr/>
    </dgm:pt>
    <dgm:pt modelId="{77E46EDC-A498-3E48-9478-A9A4D8DD4AC7}" type="pres">
      <dgm:prSet presAssocID="{1BE770BC-64BA-465C-9EE9-4BCBFA754DD2}" presName="FourNodes_2" presStyleLbl="node1" presStyleIdx="1" presStyleCnt="4">
        <dgm:presLayoutVars>
          <dgm:bulletEnabled val="1"/>
        </dgm:presLayoutVars>
      </dgm:prSet>
      <dgm:spPr/>
    </dgm:pt>
    <dgm:pt modelId="{94BA1EB3-D14D-2945-AF6D-CCD290EA844E}" type="pres">
      <dgm:prSet presAssocID="{1BE770BC-64BA-465C-9EE9-4BCBFA754DD2}" presName="FourNodes_3" presStyleLbl="node1" presStyleIdx="2" presStyleCnt="4">
        <dgm:presLayoutVars>
          <dgm:bulletEnabled val="1"/>
        </dgm:presLayoutVars>
      </dgm:prSet>
      <dgm:spPr/>
    </dgm:pt>
    <dgm:pt modelId="{90B15E42-C356-BB4C-A706-D88FE1400BD5}" type="pres">
      <dgm:prSet presAssocID="{1BE770BC-64BA-465C-9EE9-4BCBFA754DD2}" presName="FourNodes_4" presStyleLbl="node1" presStyleIdx="3" presStyleCnt="4">
        <dgm:presLayoutVars>
          <dgm:bulletEnabled val="1"/>
        </dgm:presLayoutVars>
      </dgm:prSet>
      <dgm:spPr/>
    </dgm:pt>
    <dgm:pt modelId="{325BDB43-9D97-3B42-8FF9-C613F946E678}" type="pres">
      <dgm:prSet presAssocID="{1BE770BC-64BA-465C-9EE9-4BCBFA754DD2}" presName="FourConn_1-2" presStyleLbl="fgAccFollowNode1" presStyleIdx="0" presStyleCnt="3">
        <dgm:presLayoutVars>
          <dgm:bulletEnabled val="1"/>
        </dgm:presLayoutVars>
      </dgm:prSet>
      <dgm:spPr/>
    </dgm:pt>
    <dgm:pt modelId="{6476595F-521D-6D40-876E-A2080CE21CF9}" type="pres">
      <dgm:prSet presAssocID="{1BE770BC-64BA-465C-9EE9-4BCBFA754DD2}" presName="FourConn_2-3" presStyleLbl="fgAccFollowNode1" presStyleIdx="1" presStyleCnt="3">
        <dgm:presLayoutVars>
          <dgm:bulletEnabled val="1"/>
        </dgm:presLayoutVars>
      </dgm:prSet>
      <dgm:spPr/>
    </dgm:pt>
    <dgm:pt modelId="{44EE8EBE-0CFD-0A41-890F-F70F1F67DB53}" type="pres">
      <dgm:prSet presAssocID="{1BE770BC-64BA-465C-9EE9-4BCBFA754DD2}" presName="FourConn_3-4" presStyleLbl="fgAccFollowNode1" presStyleIdx="2" presStyleCnt="3">
        <dgm:presLayoutVars>
          <dgm:bulletEnabled val="1"/>
        </dgm:presLayoutVars>
      </dgm:prSet>
      <dgm:spPr/>
    </dgm:pt>
    <dgm:pt modelId="{7C2105D8-2904-2646-91CE-2AADA05B520A}" type="pres">
      <dgm:prSet presAssocID="{1BE770BC-64BA-465C-9EE9-4BCBFA754DD2}" presName="FourNodes_1_text" presStyleLbl="node1" presStyleIdx="3" presStyleCnt="4">
        <dgm:presLayoutVars>
          <dgm:bulletEnabled val="1"/>
        </dgm:presLayoutVars>
      </dgm:prSet>
      <dgm:spPr/>
    </dgm:pt>
    <dgm:pt modelId="{9DB638F9-457C-D54C-9A3B-397934418647}" type="pres">
      <dgm:prSet presAssocID="{1BE770BC-64BA-465C-9EE9-4BCBFA754DD2}" presName="FourNodes_2_text" presStyleLbl="node1" presStyleIdx="3" presStyleCnt="4">
        <dgm:presLayoutVars>
          <dgm:bulletEnabled val="1"/>
        </dgm:presLayoutVars>
      </dgm:prSet>
      <dgm:spPr/>
    </dgm:pt>
    <dgm:pt modelId="{D60AB7AB-D3D6-F248-B45A-8737385A1F17}" type="pres">
      <dgm:prSet presAssocID="{1BE770BC-64BA-465C-9EE9-4BCBFA754DD2}" presName="FourNodes_3_text" presStyleLbl="node1" presStyleIdx="3" presStyleCnt="4">
        <dgm:presLayoutVars>
          <dgm:bulletEnabled val="1"/>
        </dgm:presLayoutVars>
      </dgm:prSet>
      <dgm:spPr/>
    </dgm:pt>
    <dgm:pt modelId="{3BE06D3D-539B-E24B-AD83-02F8577D8F13}" type="pres">
      <dgm:prSet presAssocID="{1BE770BC-64BA-465C-9EE9-4BCBFA754DD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9C2A1106-DA89-E14D-A261-90C70B0C6801}" type="presOf" srcId="{9F850207-0DDC-45D5-A083-68C1B24CEA18}" destId="{3BE06D3D-539B-E24B-AD83-02F8577D8F13}" srcOrd="1" destOrd="1" presId="urn:microsoft.com/office/officeart/2005/8/layout/vProcess5"/>
    <dgm:cxn modelId="{C715AD22-B149-8543-B273-5945BD12E0EA}" type="presOf" srcId="{1BE770BC-64BA-465C-9EE9-4BCBFA754DD2}" destId="{4CC1FDF9-2C95-D442-9CA4-3DBD8D570D00}" srcOrd="0" destOrd="0" presId="urn:microsoft.com/office/officeart/2005/8/layout/vProcess5"/>
    <dgm:cxn modelId="{CF98AD22-8799-AC44-A24D-72CB8F0EE4CA}" type="presOf" srcId="{53603ED8-0720-437B-A6F4-A55ABC9D0D73}" destId="{3BE06D3D-539B-E24B-AD83-02F8577D8F13}" srcOrd="1" destOrd="0" presId="urn:microsoft.com/office/officeart/2005/8/layout/vProcess5"/>
    <dgm:cxn modelId="{A3612C5D-6033-9C46-BD56-C16ACF784A0D}" type="presOf" srcId="{A5AA32B1-A80E-4610-BBA2-4248D0595455}" destId="{B3399D7B-E6B2-2B4F-BAFE-E45452F96F66}" srcOrd="0" destOrd="0" presId="urn:microsoft.com/office/officeart/2005/8/layout/vProcess5"/>
    <dgm:cxn modelId="{BBF77942-C7A8-404E-A7F3-20F385EAE15B}" type="presOf" srcId="{A5AA32B1-A80E-4610-BBA2-4248D0595455}" destId="{7C2105D8-2904-2646-91CE-2AADA05B520A}" srcOrd="1" destOrd="0" presId="urn:microsoft.com/office/officeart/2005/8/layout/vProcess5"/>
    <dgm:cxn modelId="{9CF59248-2B25-974D-9AB6-68E76C040987}" type="presOf" srcId="{FAB03883-5882-4ABD-9B36-5D2EF379DA11}" destId="{94BA1EB3-D14D-2945-AF6D-CCD290EA844E}" srcOrd="0" destOrd="0" presId="urn:microsoft.com/office/officeart/2005/8/layout/vProcess5"/>
    <dgm:cxn modelId="{0E96D74C-A009-43DB-98F7-CA45BBE7C063}" srcId="{1BE770BC-64BA-465C-9EE9-4BCBFA754DD2}" destId="{53603ED8-0720-437B-A6F4-A55ABC9D0D73}" srcOrd="3" destOrd="0" parTransId="{9DA775DE-A5C1-4D57-9988-BE06F581387E}" sibTransId="{F2636AED-959C-4536-9D8B-3536987F69E0}"/>
    <dgm:cxn modelId="{9DA0CD7A-95C4-2541-8347-0C1490791E77}" type="presOf" srcId="{191569B0-1FD4-414D-85BC-08A58A6CB093}" destId="{6476595F-521D-6D40-876E-A2080CE21CF9}" srcOrd="0" destOrd="0" presId="urn:microsoft.com/office/officeart/2005/8/layout/vProcess5"/>
    <dgm:cxn modelId="{E26D0486-FA34-094C-A232-7451502DA987}" type="presOf" srcId="{A4DB78B0-B289-43D0-8E75-E23DBBACBDBF}" destId="{44EE8EBE-0CFD-0A41-890F-F70F1F67DB53}" srcOrd="0" destOrd="0" presId="urn:microsoft.com/office/officeart/2005/8/layout/vProcess5"/>
    <dgm:cxn modelId="{2BE6ED95-BFA0-C94C-80DE-BAB861EA5229}" type="presOf" srcId="{35D25C81-4686-4AA5-B2B3-F1BA6C97B804}" destId="{90B15E42-C356-BB4C-A706-D88FE1400BD5}" srcOrd="0" destOrd="2" presId="urn:microsoft.com/office/officeart/2005/8/layout/vProcess5"/>
    <dgm:cxn modelId="{9100B49E-E1B1-48C4-962E-6B9F7D9E2B13}" srcId="{53603ED8-0720-437B-A6F4-A55ABC9D0D73}" destId="{9F850207-0DDC-45D5-A083-68C1B24CEA18}" srcOrd="0" destOrd="0" parTransId="{95FF3BEA-AB2F-4F19-BD92-EFB3AEB53810}" sibTransId="{C27D9415-B582-40C5-9479-241FEF3E0C76}"/>
    <dgm:cxn modelId="{1FC580AE-FB47-AF4C-BB02-78EBE4D56E9D}" type="presOf" srcId="{9F850207-0DDC-45D5-A083-68C1B24CEA18}" destId="{90B15E42-C356-BB4C-A706-D88FE1400BD5}" srcOrd="0" destOrd="1" presId="urn:microsoft.com/office/officeart/2005/8/layout/vProcess5"/>
    <dgm:cxn modelId="{167E43B6-D46D-4F19-BAEE-CD2A1BD7F5EF}" srcId="{53603ED8-0720-437B-A6F4-A55ABC9D0D73}" destId="{35D25C81-4686-4AA5-B2B3-F1BA6C97B804}" srcOrd="1" destOrd="0" parTransId="{34EBD1D5-B9F7-41B1-BB30-81BFC994E58A}" sibTransId="{3EFF1920-2EE4-4313-B08B-8B1613E7BF2F}"/>
    <dgm:cxn modelId="{2BF5AEBB-C93B-844C-921D-DC7C9CBCE450}" type="presOf" srcId="{9F213EAF-A4B4-41D1-AE22-4F7D01F84531}" destId="{9DB638F9-457C-D54C-9A3B-397934418647}" srcOrd="1" destOrd="0" presId="urn:microsoft.com/office/officeart/2005/8/layout/vProcess5"/>
    <dgm:cxn modelId="{630E7FBF-21FB-4B69-9AD6-E66C75B07E72}" srcId="{1BE770BC-64BA-465C-9EE9-4BCBFA754DD2}" destId="{FAB03883-5882-4ABD-9B36-5D2EF379DA11}" srcOrd="2" destOrd="0" parTransId="{25CFCC75-ED4B-40F8-89CD-C43D0516D1CB}" sibTransId="{A4DB78B0-B289-43D0-8E75-E23DBBACBDBF}"/>
    <dgm:cxn modelId="{CE719CCA-6661-4A5D-BF72-A894D6ECD3D9}" srcId="{1BE770BC-64BA-465C-9EE9-4BCBFA754DD2}" destId="{9F213EAF-A4B4-41D1-AE22-4F7D01F84531}" srcOrd="1" destOrd="0" parTransId="{6E4F49E7-75C5-4BFC-98BF-FEC6AD19CBA1}" sibTransId="{191569B0-1FD4-414D-85BC-08A58A6CB093}"/>
    <dgm:cxn modelId="{6147F4CB-C778-4FF8-B1BD-180A824456FD}" srcId="{1BE770BC-64BA-465C-9EE9-4BCBFA754DD2}" destId="{A5AA32B1-A80E-4610-BBA2-4248D0595455}" srcOrd="0" destOrd="0" parTransId="{8B043349-EC6E-49E8-86B5-B9CDCFF10F73}" sibTransId="{5DE6CA15-7B23-4689-817B-EB924DEAF671}"/>
    <dgm:cxn modelId="{FEC025DD-D8DC-F44F-A64B-45873572EEF6}" type="presOf" srcId="{9F213EAF-A4B4-41D1-AE22-4F7D01F84531}" destId="{77E46EDC-A498-3E48-9478-A9A4D8DD4AC7}" srcOrd="0" destOrd="0" presId="urn:microsoft.com/office/officeart/2005/8/layout/vProcess5"/>
    <dgm:cxn modelId="{8689EFE5-53AC-F447-9130-370294ED5725}" type="presOf" srcId="{53603ED8-0720-437B-A6F4-A55ABC9D0D73}" destId="{90B15E42-C356-BB4C-A706-D88FE1400BD5}" srcOrd="0" destOrd="0" presId="urn:microsoft.com/office/officeart/2005/8/layout/vProcess5"/>
    <dgm:cxn modelId="{C19889E7-90F7-DA44-B96D-91577BAC9348}" type="presOf" srcId="{35D25C81-4686-4AA5-B2B3-F1BA6C97B804}" destId="{3BE06D3D-539B-E24B-AD83-02F8577D8F13}" srcOrd="1" destOrd="2" presId="urn:microsoft.com/office/officeart/2005/8/layout/vProcess5"/>
    <dgm:cxn modelId="{499638F3-0B69-F345-9DF4-98962A06D870}" type="presOf" srcId="{FAB03883-5882-4ABD-9B36-5D2EF379DA11}" destId="{D60AB7AB-D3D6-F248-B45A-8737385A1F17}" srcOrd="1" destOrd="0" presId="urn:microsoft.com/office/officeart/2005/8/layout/vProcess5"/>
    <dgm:cxn modelId="{4EAEDCF3-6FF1-BC47-9C04-034D189252C8}" type="presOf" srcId="{5DE6CA15-7B23-4689-817B-EB924DEAF671}" destId="{325BDB43-9D97-3B42-8FF9-C613F946E678}" srcOrd="0" destOrd="0" presId="urn:microsoft.com/office/officeart/2005/8/layout/vProcess5"/>
    <dgm:cxn modelId="{D671B883-1322-4E44-9DED-A12BCB088FFF}" type="presParOf" srcId="{4CC1FDF9-2C95-D442-9CA4-3DBD8D570D00}" destId="{772C5D25-84B4-BC42-B22B-E0DC1BAAB026}" srcOrd="0" destOrd="0" presId="urn:microsoft.com/office/officeart/2005/8/layout/vProcess5"/>
    <dgm:cxn modelId="{95356CCA-A67C-1249-8BFF-5D1B8F201DDE}" type="presParOf" srcId="{4CC1FDF9-2C95-D442-9CA4-3DBD8D570D00}" destId="{B3399D7B-E6B2-2B4F-BAFE-E45452F96F66}" srcOrd="1" destOrd="0" presId="urn:microsoft.com/office/officeart/2005/8/layout/vProcess5"/>
    <dgm:cxn modelId="{15EA5D15-3A17-474A-9E06-DFD38CB6D6AD}" type="presParOf" srcId="{4CC1FDF9-2C95-D442-9CA4-3DBD8D570D00}" destId="{77E46EDC-A498-3E48-9478-A9A4D8DD4AC7}" srcOrd="2" destOrd="0" presId="urn:microsoft.com/office/officeart/2005/8/layout/vProcess5"/>
    <dgm:cxn modelId="{A87D2909-CD22-AA4A-BEED-5D7101C3400E}" type="presParOf" srcId="{4CC1FDF9-2C95-D442-9CA4-3DBD8D570D00}" destId="{94BA1EB3-D14D-2945-AF6D-CCD290EA844E}" srcOrd="3" destOrd="0" presId="urn:microsoft.com/office/officeart/2005/8/layout/vProcess5"/>
    <dgm:cxn modelId="{BEE91B76-E108-6A49-95E8-D4B04FB57FEB}" type="presParOf" srcId="{4CC1FDF9-2C95-D442-9CA4-3DBD8D570D00}" destId="{90B15E42-C356-BB4C-A706-D88FE1400BD5}" srcOrd="4" destOrd="0" presId="urn:microsoft.com/office/officeart/2005/8/layout/vProcess5"/>
    <dgm:cxn modelId="{6EDA586B-D822-C34B-8672-13011B9239CF}" type="presParOf" srcId="{4CC1FDF9-2C95-D442-9CA4-3DBD8D570D00}" destId="{325BDB43-9D97-3B42-8FF9-C613F946E678}" srcOrd="5" destOrd="0" presId="urn:microsoft.com/office/officeart/2005/8/layout/vProcess5"/>
    <dgm:cxn modelId="{7EB7264F-1883-D74E-883D-BDB2C7AAFE4F}" type="presParOf" srcId="{4CC1FDF9-2C95-D442-9CA4-3DBD8D570D00}" destId="{6476595F-521D-6D40-876E-A2080CE21CF9}" srcOrd="6" destOrd="0" presId="urn:microsoft.com/office/officeart/2005/8/layout/vProcess5"/>
    <dgm:cxn modelId="{C0D28ED4-174C-754D-A9EE-1E0C7F61E2F8}" type="presParOf" srcId="{4CC1FDF9-2C95-D442-9CA4-3DBD8D570D00}" destId="{44EE8EBE-0CFD-0A41-890F-F70F1F67DB53}" srcOrd="7" destOrd="0" presId="urn:microsoft.com/office/officeart/2005/8/layout/vProcess5"/>
    <dgm:cxn modelId="{4F8C14EE-8121-A54F-BE40-B6C238E38B03}" type="presParOf" srcId="{4CC1FDF9-2C95-D442-9CA4-3DBD8D570D00}" destId="{7C2105D8-2904-2646-91CE-2AADA05B520A}" srcOrd="8" destOrd="0" presId="urn:microsoft.com/office/officeart/2005/8/layout/vProcess5"/>
    <dgm:cxn modelId="{6403D994-1D4D-8A47-85B8-D6FBD6501F19}" type="presParOf" srcId="{4CC1FDF9-2C95-D442-9CA4-3DBD8D570D00}" destId="{9DB638F9-457C-D54C-9A3B-397934418647}" srcOrd="9" destOrd="0" presId="urn:microsoft.com/office/officeart/2005/8/layout/vProcess5"/>
    <dgm:cxn modelId="{FF24910E-B873-E542-85F8-F7064F548F03}" type="presParOf" srcId="{4CC1FDF9-2C95-D442-9CA4-3DBD8D570D00}" destId="{D60AB7AB-D3D6-F248-B45A-8737385A1F17}" srcOrd="10" destOrd="0" presId="urn:microsoft.com/office/officeart/2005/8/layout/vProcess5"/>
    <dgm:cxn modelId="{2C2FD7C1-6108-9B42-81FD-C95C9B89ED3A}" type="presParOf" srcId="{4CC1FDF9-2C95-D442-9CA4-3DBD8D570D00}" destId="{3BE06D3D-539B-E24B-AD83-02F8577D8F1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A9090E-376C-47B3-872F-7CC8AC8133E6}" type="doc">
      <dgm:prSet loTypeId="urn:microsoft.com/office/officeart/2018/2/layout/IconVerticalSolidList" loCatId="icon" qsTypeId="urn:microsoft.com/office/officeart/2005/8/quickstyle/simple1#112" qsCatId="simple" csTypeId="urn:microsoft.com/office/officeart/2005/8/colors/accent1_2#81" csCatId="accent1" phldr="1"/>
      <dgm:spPr/>
      <dgm:t>
        <a:bodyPr/>
        <a:lstStyle/>
        <a:p>
          <a:endParaRPr lang="en-US"/>
        </a:p>
      </dgm:t>
    </dgm:pt>
    <dgm:pt modelId="{F06C14DF-C682-4BA9-BA67-0C83A92DF7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Was it a well designed study?</a:t>
          </a:r>
        </a:p>
      </dgm:t>
    </dgm:pt>
    <dgm:pt modelId="{8CFACDC0-CFF7-4B9C-AD95-0331EB171869}" type="parTrans" cxnId="{87EE7C6F-F65D-40F6-A5E5-02798C8D65B3}">
      <dgm:prSet/>
      <dgm:spPr/>
      <dgm:t>
        <a:bodyPr/>
        <a:lstStyle/>
        <a:p>
          <a:endParaRPr lang="en-US"/>
        </a:p>
      </dgm:t>
    </dgm:pt>
    <dgm:pt modelId="{DE8F1D44-EC0D-4D80-8126-88303475A367}" type="sibTrans" cxnId="{87EE7C6F-F65D-40F6-A5E5-02798C8D65B3}">
      <dgm:prSet/>
      <dgm:spPr/>
      <dgm:t>
        <a:bodyPr/>
        <a:lstStyle/>
        <a:p>
          <a:endParaRPr lang="en-US"/>
        </a:p>
      </dgm:t>
    </dgm:pt>
    <dgm:pt modelId="{59FE3C8B-2094-47CB-AF33-209EF8C89D9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Were the results statistically significant?</a:t>
          </a:r>
        </a:p>
      </dgm:t>
    </dgm:pt>
    <dgm:pt modelId="{93F62E87-FE93-4EA2-8054-E4E4F0A92EFB}" type="parTrans" cxnId="{CBFACF2F-7C8B-43E3-A3E1-A73F992EAE99}">
      <dgm:prSet/>
      <dgm:spPr/>
      <dgm:t>
        <a:bodyPr/>
        <a:lstStyle/>
        <a:p>
          <a:endParaRPr lang="en-US"/>
        </a:p>
      </dgm:t>
    </dgm:pt>
    <dgm:pt modelId="{6B7BE617-D540-47AB-A1A5-15D8E2E76CE4}" type="sibTrans" cxnId="{CBFACF2F-7C8B-43E3-A3E1-A73F992EAE99}">
      <dgm:prSet/>
      <dgm:spPr/>
      <dgm:t>
        <a:bodyPr/>
        <a:lstStyle/>
        <a:p>
          <a:endParaRPr lang="en-US"/>
        </a:p>
      </dgm:t>
    </dgm:pt>
    <dgm:pt modelId="{7B9A86C0-5E79-4ACF-9858-C5B076A2AAB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Were the results clinically significant?</a:t>
          </a:r>
        </a:p>
      </dgm:t>
    </dgm:pt>
    <dgm:pt modelId="{1B243CAA-EC46-4D0D-B978-B167221D2A92}" type="parTrans" cxnId="{86375227-1A6F-45A6-A105-1FF8D772E462}">
      <dgm:prSet/>
      <dgm:spPr/>
      <dgm:t>
        <a:bodyPr/>
        <a:lstStyle/>
        <a:p>
          <a:endParaRPr lang="en-US"/>
        </a:p>
      </dgm:t>
    </dgm:pt>
    <dgm:pt modelId="{03F6BAD1-B7E8-4112-AEF1-2BE4109F71A6}" type="sibTrans" cxnId="{86375227-1A6F-45A6-A105-1FF8D772E462}">
      <dgm:prSet/>
      <dgm:spPr/>
      <dgm:t>
        <a:bodyPr/>
        <a:lstStyle/>
        <a:p>
          <a:endParaRPr lang="en-US"/>
        </a:p>
      </dgm:t>
    </dgm:pt>
    <dgm:pt modelId="{60F611F3-F4AF-422E-B5F2-3E56AE84B9F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was the analysis completed?</a:t>
          </a:r>
        </a:p>
      </dgm:t>
    </dgm:pt>
    <dgm:pt modelId="{2137C384-982D-4B28-98B6-2C65CE6261EE}" type="parTrans" cxnId="{E83AC22B-8F44-48DD-91DE-50A41F1CD068}">
      <dgm:prSet/>
      <dgm:spPr/>
      <dgm:t>
        <a:bodyPr/>
        <a:lstStyle/>
        <a:p>
          <a:endParaRPr lang="en-US"/>
        </a:p>
      </dgm:t>
    </dgm:pt>
    <dgm:pt modelId="{EE3A9ED6-273B-4590-8EA8-8FD4E04F19FC}" type="sibTrans" cxnId="{E83AC22B-8F44-48DD-91DE-50A41F1CD068}">
      <dgm:prSet/>
      <dgm:spPr/>
      <dgm:t>
        <a:bodyPr/>
        <a:lstStyle/>
        <a:p>
          <a:endParaRPr lang="en-US"/>
        </a:p>
      </dgm:t>
    </dgm:pt>
    <dgm:pt modelId="{38545BF7-1B13-4A71-BE92-39B610D877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Limitations?</a:t>
          </a:r>
        </a:p>
      </dgm:t>
    </dgm:pt>
    <dgm:pt modelId="{4B98A624-9C34-4B0F-8E6C-32DE64E3D25D}" type="parTrans" cxnId="{EE1C52EF-EC12-4EB0-A7F9-E8F655B10643}">
      <dgm:prSet/>
      <dgm:spPr/>
      <dgm:t>
        <a:bodyPr/>
        <a:lstStyle/>
        <a:p>
          <a:endParaRPr lang="en-US"/>
        </a:p>
      </dgm:t>
    </dgm:pt>
    <dgm:pt modelId="{B730C554-BA9D-43BD-B07D-0BA6FA6AF2A4}" type="sibTrans" cxnId="{EE1C52EF-EC12-4EB0-A7F9-E8F655B10643}">
      <dgm:prSet/>
      <dgm:spPr/>
      <dgm:t>
        <a:bodyPr/>
        <a:lstStyle/>
        <a:p>
          <a:endParaRPr lang="en-US"/>
        </a:p>
      </dgm:t>
    </dgm:pt>
    <dgm:pt modelId="{3CF9939F-FC10-41ED-A716-967571F4C2C9}" type="pres">
      <dgm:prSet presAssocID="{98A9090E-376C-47B3-872F-7CC8AC8133E6}" presName="root" presStyleCnt="0">
        <dgm:presLayoutVars>
          <dgm:dir/>
          <dgm:resizeHandles val="exact"/>
        </dgm:presLayoutVars>
      </dgm:prSet>
      <dgm:spPr/>
    </dgm:pt>
    <dgm:pt modelId="{E7DB6A8E-353E-47F7-A933-DDA46E1C579A}" type="pres">
      <dgm:prSet presAssocID="{F06C14DF-C682-4BA9-BA67-0C83A92DF77C}" presName="compNode" presStyleCnt="0"/>
      <dgm:spPr/>
    </dgm:pt>
    <dgm:pt modelId="{8993B114-BD5A-423A-958C-B9F1AD7D6A7D}" type="pres">
      <dgm:prSet presAssocID="{F06C14DF-C682-4BA9-BA67-0C83A92DF77C}" presName="bgRect" presStyleLbl="bgShp" presStyleIdx="0" presStyleCnt="5"/>
      <dgm:spPr/>
    </dgm:pt>
    <dgm:pt modelId="{5D6B3FF0-ACB7-4CAF-B86E-6BEF53A8D802}" type="pres">
      <dgm:prSet presAssocID="{F06C14DF-C682-4BA9-BA67-0C83A92DF77C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E153D336-803C-41E5-87D6-4A7F5CE5C5E1}" type="pres">
      <dgm:prSet presAssocID="{F06C14DF-C682-4BA9-BA67-0C83A92DF77C}" presName="spaceRect" presStyleCnt="0"/>
      <dgm:spPr/>
    </dgm:pt>
    <dgm:pt modelId="{06575EB6-D422-4D98-AF88-C8F579D7498C}" type="pres">
      <dgm:prSet presAssocID="{F06C14DF-C682-4BA9-BA67-0C83A92DF77C}" presName="parTx" presStyleLbl="revTx" presStyleIdx="0" presStyleCnt="5">
        <dgm:presLayoutVars>
          <dgm:chMax val="0"/>
          <dgm:chPref val="0"/>
        </dgm:presLayoutVars>
      </dgm:prSet>
      <dgm:spPr/>
    </dgm:pt>
    <dgm:pt modelId="{15615700-3985-40F1-86C2-8F6510C8C639}" type="pres">
      <dgm:prSet presAssocID="{DE8F1D44-EC0D-4D80-8126-88303475A367}" presName="sibTrans" presStyleCnt="0"/>
      <dgm:spPr/>
    </dgm:pt>
    <dgm:pt modelId="{8DD5129D-3B4A-472C-8CB4-EECFAF8A1D03}" type="pres">
      <dgm:prSet presAssocID="{59FE3C8B-2094-47CB-AF33-209EF8C89D91}" presName="compNode" presStyleCnt="0"/>
      <dgm:spPr/>
    </dgm:pt>
    <dgm:pt modelId="{7437360E-BEBF-4EC1-B371-4A892CBEB16E}" type="pres">
      <dgm:prSet presAssocID="{59FE3C8B-2094-47CB-AF33-209EF8C89D91}" presName="bgRect" presStyleLbl="bgShp" presStyleIdx="1" presStyleCnt="5"/>
      <dgm:spPr/>
    </dgm:pt>
    <dgm:pt modelId="{84A9C5AE-3C40-4A39-9E9D-87DFC6FC3467}" type="pres">
      <dgm:prSet presAssocID="{59FE3C8B-2094-47CB-AF33-209EF8C89D91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93CC86C8-23A2-466B-A595-80E1C9FB87C6}" type="pres">
      <dgm:prSet presAssocID="{59FE3C8B-2094-47CB-AF33-209EF8C89D91}" presName="spaceRect" presStyleCnt="0"/>
      <dgm:spPr/>
    </dgm:pt>
    <dgm:pt modelId="{31120279-9CB1-44B0-805D-E49EE9F18CCB}" type="pres">
      <dgm:prSet presAssocID="{59FE3C8B-2094-47CB-AF33-209EF8C89D91}" presName="parTx" presStyleLbl="revTx" presStyleIdx="1" presStyleCnt="5">
        <dgm:presLayoutVars>
          <dgm:chMax val="0"/>
          <dgm:chPref val="0"/>
        </dgm:presLayoutVars>
      </dgm:prSet>
      <dgm:spPr/>
    </dgm:pt>
    <dgm:pt modelId="{CA377BFB-0D99-45FB-805D-6F05215C1FAE}" type="pres">
      <dgm:prSet presAssocID="{6B7BE617-D540-47AB-A1A5-15D8E2E76CE4}" presName="sibTrans" presStyleCnt="0"/>
      <dgm:spPr/>
    </dgm:pt>
    <dgm:pt modelId="{7D8CD939-E1E1-4EB3-AAB7-805D67553F04}" type="pres">
      <dgm:prSet presAssocID="{7B9A86C0-5E79-4ACF-9858-C5B076A2AAB9}" presName="compNode" presStyleCnt="0"/>
      <dgm:spPr/>
    </dgm:pt>
    <dgm:pt modelId="{93B8C5C8-2731-43CA-A336-C0753E7923EE}" type="pres">
      <dgm:prSet presAssocID="{7B9A86C0-5E79-4ACF-9858-C5B076A2AAB9}" presName="bgRect" presStyleLbl="bgShp" presStyleIdx="2" presStyleCnt="5"/>
      <dgm:spPr/>
    </dgm:pt>
    <dgm:pt modelId="{92B4F84E-1038-4E42-9DCD-68C4A5DCEC2C}" type="pres">
      <dgm:prSet presAssocID="{7B9A86C0-5E79-4ACF-9858-C5B076A2AAB9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C88C9E24-E8AE-422F-B95E-2B6615B2E45C}" type="pres">
      <dgm:prSet presAssocID="{7B9A86C0-5E79-4ACF-9858-C5B076A2AAB9}" presName="spaceRect" presStyleCnt="0"/>
      <dgm:spPr/>
    </dgm:pt>
    <dgm:pt modelId="{BF74D03F-C428-4728-AF3C-BEBCF384E41E}" type="pres">
      <dgm:prSet presAssocID="{7B9A86C0-5E79-4ACF-9858-C5B076A2AAB9}" presName="parTx" presStyleLbl="revTx" presStyleIdx="2" presStyleCnt="5">
        <dgm:presLayoutVars>
          <dgm:chMax val="0"/>
          <dgm:chPref val="0"/>
        </dgm:presLayoutVars>
      </dgm:prSet>
      <dgm:spPr/>
    </dgm:pt>
    <dgm:pt modelId="{F75376BD-57B1-414E-947E-320572CF546C}" type="pres">
      <dgm:prSet presAssocID="{03F6BAD1-B7E8-4112-AEF1-2BE4109F71A6}" presName="sibTrans" presStyleCnt="0"/>
      <dgm:spPr/>
    </dgm:pt>
    <dgm:pt modelId="{2F2BAD94-BE43-4AD0-9605-D9B82D14F35E}" type="pres">
      <dgm:prSet presAssocID="{60F611F3-F4AF-422E-B5F2-3E56AE84B9FC}" presName="compNode" presStyleCnt="0"/>
      <dgm:spPr/>
    </dgm:pt>
    <dgm:pt modelId="{18EF11A8-9AB2-4278-BD63-1F39A1FAE355}" type="pres">
      <dgm:prSet presAssocID="{60F611F3-F4AF-422E-B5F2-3E56AE84B9FC}" presName="bgRect" presStyleLbl="bgShp" presStyleIdx="3" presStyleCnt="5"/>
      <dgm:spPr/>
    </dgm:pt>
    <dgm:pt modelId="{CFC0CAEC-F2F2-4723-B2CA-DADD7D9DDAEC}" type="pres">
      <dgm:prSet presAssocID="{60F611F3-F4AF-422E-B5F2-3E56AE84B9FC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D61D06D-8BFB-41C2-B8EE-305229D2F620}" type="pres">
      <dgm:prSet presAssocID="{60F611F3-F4AF-422E-B5F2-3E56AE84B9FC}" presName="spaceRect" presStyleCnt="0"/>
      <dgm:spPr/>
    </dgm:pt>
    <dgm:pt modelId="{9454FE0A-3823-4E26-9657-BF7CF532DBE8}" type="pres">
      <dgm:prSet presAssocID="{60F611F3-F4AF-422E-B5F2-3E56AE84B9FC}" presName="parTx" presStyleLbl="revTx" presStyleIdx="3" presStyleCnt="5">
        <dgm:presLayoutVars>
          <dgm:chMax val="0"/>
          <dgm:chPref val="0"/>
        </dgm:presLayoutVars>
      </dgm:prSet>
      <dgm:spPr/>
    </dgm:pt>
    <dgm:pt modelId="{7B2CC1E9-A9B0-400B-B925-43C359A6348A}" type="pres">
      <dgm:prSet presAssocID="{EE3A9ED6-273B-4590-8EA8-8FD4E04F19FC}" presName="sibTrans" presStyleCnt="0"/>
      <dgm:spPr/>
    </dgm:pt>
    <dgm:pt modelId="{0A26A1C4-CCDF-415C-932B-DE55E88C446A}" type="pres">
      <dgm:prSet presAssocID="{38545BF7-1B13-4A71-BE92-39B610D877D2}" presName="compNode" presStyleCnt="0"/>
      <dgm:spPr/>
    </dgm:pt>
    <dgm:pt modelId="{356DB394-5BDD-4059-B17C-5CAE80B67323}" type="pres">
      <dgm:prSet presAssocID="{38545BF7-1B13-4A71-BE92-39B610D877D2}" presName="bgRect" presStyleLbl="bgShp" presStyleIdx="4" presStyleCnt="5"/>
      <dgm:spPr/>
    </dgm:pt>
    <dgm:pt modelId="{26CFAFEC-C212-45CA-AF43-99B84B2BBE42}" type="pres">
      <dgm:prSet presAssocID="{38545BF7-1B13-4A71-BE92-39B610D877D2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2A7BCDE8-F1F9-4E33-B88B-63E2FC1B6927}" type="pres">
      <dgm:prSet presAssocID="{38545BF7-1B13-4A71-BE92-39B610D877D2}" presName="spaceRect" presStyleCnt="0"/>
      <dgm:spPr/>
    </dgm:pt>
    <dgm:pt modelId="{B6862CD0-228D-4440-B719-3DB634626A28}" type="pres">
      <dgm:prSet presAssocID="{38545BF7-1B13-4A71-BE92-39B610D877D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BA69400-3B6E-422A-B86E-24DB8774ACFF}" type="presOf" srcId="{59FE3C8B-2094-47CB-AF33-209EF8C89D91}" destId="{31120279-9CB1-44B0-805D-E49EE9F18CCB}" srcOrd="0" destOrd="0" presId="urn:microsoft.com/office/officeart/2018/2/layout/IconVerticalSolidList"/>
    <dgm:cxn modelId="{86375227-1A6F-45A6-A105-1FF8D772E462}" srcId="{98A9090E-376C-47B3-872F-7CC8AC8133E6}" destId="{7B9A86C0-5E79-4ACF-9858-C5B076A2AAB9}" srcOrd="2" destOrd="0" parTransId="{1B243CAA-EC46-4D0D-B978-B167221D2A92}" sibTransId="{03F6BAD1-B7E8-4112-AEF1-2BE4109F71A6}"/>
    <dgm:cxn modelId="{E83AC22B-8F44-48DD-91DE-50A41F1CD068}" srcId="{98A9090E-376C-47B3-872F-7CC8AC8133E6}" destId="{60F611F3-F4AF-422E-B5F2-3E56AE84B9FC}" srcOrd="3" destOrd="0" parTransId="{2137C384-982D-4B28-98B6-2C65CE6261EE}" sibTransId="{EE3A9ED6-273B-4590-8EA8-8FD4E04F19FC}"/>
    <dgm:cxn modelId="{1498C92D-627E-47AE-87C3-357C91CAD1D9}" type="presOf" srcId="{7B9A86C0-5E79-4ACF-9858-C5B076A2AAB9}" destId="{BF74D03F-C428-4728-AF3C-BEBCF384E41E}" srcOrd="0" destOrd="0" presId="urn:microsoft.com/office/officeart/2018/2/layout/IconVerticalSolidList"/>
    <dgm:cxn modelId="{CBFACF2F-7C8B-43E3-A3E1-A73F992EAE99}" srcId="{98A9090E-376C-47B3-872F-7CC8AC8133E6}" destId="{59FE3C8B-2094-47CB-AF33-209EF8C89D91}" srcOrd="1" destOrd="0" parTransId="{93F62E87-FE93-4EA2-8054-E4E4F0A92EFB}" sibTransId="{6B7BE617-D540-47AB-A1A5-15D8E2E76CE4}"/>
    <dgm:cxn modelId="{87EE7C6F-F65D-40F6-A5E5-02798C8D65B3}" srcId="{98A9090E-376C-47B3-872F-7CC8AC8133E6}" destId="{F06C14DF-C682-4BA9-BA67-0C83A92DF77C}" srcOrd="0" destOrd="0" parTransId="{8CFACDC0-CFF7-4B9C-AD95-0331EB171869}" sibTransId="{DE8F1D44-EC0D-4D80-8126-88303475A367}"/>
    <dgm:cxn modelId="{94C7A673-4377-4D5A-8814-02DF4A409D22}" type="presOf" srcId="{60F611F3-F4AF-422E-B5F2-3E56AE84B9FC}" destId="{9454FE0A-3823-4E26-9657-BF7CF532DBE8}" srcOrd="0" destOrd="0" presId="urn:microsoft.com/office/officeart/2018/2/layout/IconVerticalSolidList"/>
    <dgm:cxn modelId="{D22E8E59-2C8E-4A88-879B-81443C753551}" type="presOf" srcId="{F06C14DF-C682-4BA9-BA67-0C83A92DF77C}" destId="{06575EB6-D422-4D98-AF88-C8F579D7498C}" srcOrd="0" destOrd="0" presId="urn:microsoft.com/office/officeart/2018/2/layout/IconVerticalSolidList"/>
    <dgm:cxn modelId="{7B4A7D83-97C4-4A5D-8AF7-9070544EF127}" type="presOf" srcId="{38545BF7-1B13-4A71-BE92-39B610D877D2}" destId="{B6862CD0-228D-4440-B719-3DB634626A28}" srcOrd="0" destOrd="0" presId="urn:microsoft.com/office/officeart/2018/2/layout/IconVerticalSolidList"/>
    <dgm:cxn modelId="{6161BF87-7232-48F9-B8CD-23378B66ECD3}" type="presOf" srcId="{98A9090E-376C-47B3-872F-7CC8AC8133E6}" destId="{3CF9939F-FC10-41ED-A716-967571F4C2C9}" srcOrd="0" destOrd="0" presId="urn:microsoft.com/office/officeart/2018/2/layout/IconVerticalSolidList"/>
    <dgm:cxn modelId="{EE1C52EF-EC12-4EB0-A7F9-E8F655B10643}" srcId="{98A9090E-376C-47B3-872F-7CC8AC8133E6}" destId="{38545BF7-1B13-4A71-BE92-39B610D877D2}" srcOrd="4" destOrd="0" parTransId="{4B98A624-9C34-4B0F-8E6C-32DE64E3D25D}" sibTransId="{B730C554-BA9D-43BD-B07D-0BA6FA6AF2A4}"/>
    <dgm:cxn modelId="{784E1152-F8F0-4292-8A23-2D581ABA4D5F}" type="presParOf" srcId="{3CF9939F-FC10-41ED-A716-967571F4C2C9}" destId="{E7DB6A8E-353E-47F7-A933-DDA46E1C579A}" srcOrd="0" destOrd="0" presId="urn:microsoft.com/office/officeart/2018/2/layout/IconVerticalSolidList"/>
    <dgm:cxn modelId="{CD0318DF-65F7-4FFF-92D1-DDD71FE285DD}" type="presParOf" srcId="{E7DB6A8E-353E-47F7-A933-DDA46E1C579A}" destId="{8993B114-BD5A-423A-958C-B9F1AD7D6A7D}" srcOrd="0" destOrd="0" presId="urn:microsoft.com/office/officeart/2018/2/layout/IconVerticalSolidList"/>
    <dgm:cxn modelId="{FCEEACE0-5445-4880-8E1B-FAEDED9027AC}" type="presParOf" srcId="{E7DB6A8E-353E-47F7-A933-DDA46E1C579A}" destId="{5D6B3FF0-ACB7-4CAF-B86E-6BEF53A8D802}" srcOrd="1" destOrd="0" presId="urn:microsoft.com/office/officeart/2018/2/layout/IconVerticalSolidList"/>
    <dgm:cxn modelId="{299BF52C-E5BD-4FFB-A966-893BC544B80E}" type="presParOf" srcId="{E7DB6A8E-353E-47F7-A933-DDA46E1C579A}" destId="{E153D336-803C-41E5-87D6-4A7F5CE5C5E1}" srcOrd="2" destOrd="0" presId="urn:microsoft.com/office/officeart/2018/2/layout/IconVerticalSolidList"/>
    <dgm:cxn modelId="{F00B17F6-1425-4C7D-BE26-6DAD7E9F93F4}" type="presParOf" srcId="{E7DB6A8E-353E-47F7-A933-DDA46E1C579A}" destId="{06575EB6-D422-4D98-AF88-C8F579D7498C}" srcOrd="3" destOrd="0" presId="urn:microsoft.com/office/officeart/2018/2/layout/IconVerticalSolidList"/>
    <dgm:cxn modelId="{C69FDED8-E67A-4A40-A5F3-0D887471C2CD}" type="presParOf" srcId="{3CF9939F-FC10-41ED-A716-967571F4C2C9}" destId="{15615700-3985-40F1-86C2-8F6510C8C639}" srcOrd="1" destOrd="0" presId="urn:microsoft.com/office/officeart/2018/2/layout/IconVerticalSolidList"/>
    <dgm:cxn modelId="{2458C426-3DAB-46BC-8342-11D68480A016}" type="presParOf" srcId="{3CF9939F-FC10-41ED-A716-967571F4C2C9}" destId="{8DD5129D-3B4A-472C-8CB4-EECFAF8A1D03}" srcOrd="2" destOrd="0" presId="urn:microsoft.com/office/officeart/2018/2/layout/IconVerticalSolidList"/>
    <dgm:cxn modelId="{6181FBA7-6E27-4795-BDF6-ACC6EF3E27B6}" type="presParOf" srcId="{8DD5129D-3B4A-472C-8CB4-EECFAF8A1D03}" destId="{7437360E-BEBF-4EC1-B371-4A892CBEB16E}" srcOrd="0" destOrd="0" presId="urn:microsoft.com/office/officeart/2018/2/layout/IconVerticalSolidList"/>
    <dgm:cxn modelId="{11DF6C14-8C96-4CD2-B6CE-9ED6C6A8F0CD}" type="presParOf" srcId="{8DD5129D-3B4A-472C-8CB4-EECFAF8A1D03}" destId="{84A9C5AE-3C40-4A39-9E9D-87DFC6FC3467}" srcOrd="1" destOrd="0" presId="urn:microsoft.com/office/officeart/2018/2/layout/IconVerticalSolidList"/>
    <dgm:cxn modelId="{419C43D6-9E75-4572-9FE7-DB949C5C147B}" type="presParOf" srcId="{8DD5129D-3B4A-472C-8CB4-EECFAF8A1D03}" destId="{93CC86C8-23A2-466B-A595-80E1C9FB87C6}" srcOrd="2" destOrd="0" presId="urn:microsoft.com/office/officeart/2018/2/layout/IconVerticalSolidList"/>
    <dgm:cxn modelId="{1A01E6F0-F7E7-44FA-95C5-893756E7B89B}" type="presParOf" srcId="{8DD5129D-3B4A-472C-8CB4-EECFAF8A1D03}" destId="{31120279-9CB1-44B0-805D-E49EE9F18CCB}" srcOrd="3" destOrd="0" presId="urn:microsoft.com/office/officeart/2018/2/layout/IconVerticalSolidList"/>
    <dgm:cxn modelId="{A9448A8A-2DD1-4E9A-8EEF-D21A1DC307D9}" type="presParOf" srcId="{3CF9939F-FC10-41ED-A716-967571F4C2C9}" destId="{CA377BFB-0D99-45FB-805D-6F05215C1FAE}" srcOrd="3" destOrd="0" presId="urn:microsoft.com/office/officeart/2018/2/layout/IconVerticalSolidList"/>
    <dgm:cxn modelId="{8C62906B-4D0B-455D-BD5E-5AC32A2DAAFB}" type="presParOf" srcId="{3CF9939F-FC10-41ED-A716-967571F4C2C9}" destId="{7D8CD939-E1E1-4EB3-AAB7-805D67553F04}" srcOrd="4" destOrd="0" presId="urn:microsoft.com/office/officeart/2018/2/layout/IconVerticalSolidList"/>
    <dgm:cxn modelId="{C2FE40B2-CFB6-4239-A357-FBB733E149BE}" type="presParOf" srcId="{7D8CD939-E1E1-4EB3-AAB7-805D67553F04}" destId="{93B8C5C8-2731-43CA-A336-C0753E7923EE}" srcOrd="0" destOrd="0" presId="urn:microsoft.com/office/officeart/2018/2/layout/IconVerticalSolidList"/>
    <dgm:cxn modelId="{5D81EF09-B967-4553-BEB9-1DCB251F8BF5}" type="presParOf" srcId="{7D8CD939-E1E1-4EB3-AAB7-805D67553F04}" destId="{92B4F84E-1038-4E42-9DCD-68C4A5DCEC2C}" srcOrd="1" destOrd="0" presId="urn:microsoft.com/office/officeart/2018/2/layout/IconVerticalSolidList"/>
    <dgm:cxn modelId="{79E10C2B-6A28-4509-9BD4-61768A11E183}" type="presParOf" srcId="{7D8CD939-E1E1-4EB3-AAB7-805D67553F04}" destId="{C88C9E24-E8AE-422F-B95E-2B6615B2E45C}" srcOrd="2" destOrd="0" presId="urn:microsoft.com/office/officeart/2018/2/layout/IconVerticalSolidList"/>
    <dgm:cxn modelId="{B68A58F0-906E-4DA5-97C5-2706283BBEFA}" type="presParOf" srcId="{7D8CD939-E1E1-4EB3-AAB7-805D67553F04}" destId="{BF74D03F-C428-4728-AF3C-BEBCF384E41E}" srcOrd="3" destOrd="0" presId="urn:microsoft.com/office/officeart/2018/2/layout/IconVerticalSolidList"/>
    <dgm:cxn modelId="{B6F9B371-2B0C-4D1F-A63C-B9F94A77E09A}" type="presParOf" srcId="{3CF9939F-FC10-41ED-A716-967571F4C2C9}" destId="{F75376BD-57B1-414E-947E-320572CF546C}" srcOrd="5" destOrd="0" presId="urn:microsoft.com/office/officeart/2018/2/layout/IconVerticalSolidList"/>
    <dgm:cxn modelId="{3C0FC238-9E54-4867-8019-FAA4AB5A58FF}" type="presParOf" srcId="{3CF9939F-FC10-41ED-A716-967571F4C2C9}" destId="{2F2BAD94-BE43-4AD0-9605-D9B82D14F35E}" srcOrd="6" destOrd="0" presId="urn:microsoft.com/office/officeart/2018/2/layout/IconVerticalSolidList"/>
    <dgm:cxn modelId="{BFD40E64-A3FC-438E-8ED6-0A443C358223}" type="presParOf" srcId="{2F2BAD94-BE43-4AD0-9605-D9B82D14F35E}" destId="{18EF11A8-9AB2-4278-BD63-1F39A1FAE355}" srcOrd="0" destOrd="0" presId="urn:microsoft.com/office/officeart/2018/2/layout/IconVerticalSolidList"/>
    <dgm:cxn modelId="{C69D0A47-6A87-44B9-BCC7-A835D4081080}" type="presParOf" srcId="{2F2BAD94-BE43-4AD0-9605-D9B82D14F35E}" destId="{CFC0CAEC-F2F2-4723-B2CA-DADD7D9DDAEC}" srcOrd="1" destOrd="0" presId="urn:microsoft.com/office/officeart/2018/2/layout/IconVerticalSolidList"/>
    <dgm:cxn modelId="{C08D01F3-DBF0-4F80-BE19-A54651340B6F}" type="presParOf" srcId="{2F2BAD94-BE43-4AD0-9605-D9B82D14F35E}" destId="{5D61D06D-8BFB-41C2-B8EE-305229D2F620}" srcOrd="2" destOrd="0" presId="urn:microsoft.com/office/officeart/2018/2/layout/IconVerticalSolidList"/>
    <dgm:cxn modelId="{7114F0E3-6026-49C4-9D11-D02FAE888821}" type="presParOf" srcId="{2F2BAD94-BE43-4AD0-9605-D9B82D14F35E}" destId="{9454FE0A-3823-4E26-9657-BF7CF532DBE8}" srcOrd="3" destOrd="0" presId="urn:microsoft.com/office/officeart/2018/2/layout/IconVerticalSolidList"/>
    <dgm:cxn modelId="{EA13ABBE-2C9C-4EF2-8C58-D9A1016F26FF}" type="presParOf" srcId="{3CF9939F-FC10-41ED-A716-967571F4C2C9}" destId="{7B2CC1E9-A9B0-400B-B925-43C359A6348A}" srcOrd="7" destOrd="0" presId="urn:microsoft.com/office/officeart/2018/2/layout/IconVerticalSolidList"/>
    <dgm:cxn modelId="{A3FC3EDF-07F2-481F-9973-9C2EE1F0EFA1}" type="presParOf" srcId="{3CF9939F-FC10-41ED-A716-967571F4C2C9}" destId="{0A26A1C4-CCDF-415C-932B-DE55E88C446A}" srcOrd="8" destOrd="0" presId="urn:microsoft.com/office/officeart/2018/2/layout/IconVerticalSolidList"/>
    <dgm:cxn modelId="{55FFDF7A-E303-4830-AE9F-D6A2C94E07B5}" type="presParOf" srcId="{0A26A1C4-CCDF-415C-932B-DE55E88C446A}" destId="{356DB394-5BDD-4059-B17C-5CAE80B67323}" srcOrd="0" destOrd="0" presId="urn:microsoft.com/office/officeart/2018/2/layout/IconVerticalSolidList"/>
    <dgm:cxn modelId="{D0BD5302-4353-47A3-9A6D-F84F25D4D5BF}" type="presParOf" srcId="{0A26A1C4-CCDF-415C-932B-DE55E88C446A}" destId="{26CFAFEC-C212-45CA-AF43-99B84B2BBE42}" srcOrd="1" destOrd="0" presId="urn:microsoft.com/office/officeart/2018/2/layout/IconVerticalSolidList"/>
    <dgm:cxn modelId="{F59ED599-B1D5-43BD-B890-46CFDE6F29F3}" type="presParOf" srcId="{0A26A1C4-CCDF-415C-932B-DE55E88C446A}" destId="{2A7BCDE8-F1F9-4E33-B88B-63E2FC1B6927}" srcOrd="2" destOrd="0" presId="urn:microsoft.com/office/officeart/2018/2/layout/IconVerticalSolidList"/>
    <dgm:cxn modelId="{0B56BA80-5268-4463-81DC-7D73A4B1CA55}" type="presParOf" srcId="{0A26A1C4-CCDF-415C-932B-DE55E88C446A}" destId="{B6862CD0-228D-4440-B719-3DB634626A2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382BA9-7062-40A7-890F-F6A7C5DCC30D}" type="doc">
      <dgm:prSet loTypeId="urn:microsoft.com/office/officeart/2005/8/layout/vList2" loCatId="list" qsTypeId="urn:microsoft.com/office/officeart/2005/8/quickstyle/simple4#14" qsCatId="simple" csTypeId="urn:microsoft.com/office/officeart/2005/8/colors/colorful2#15" csCatId="colorful"/>
      <dgm:spPr/>
      <dgm:t>
        <a:bodyPr/>
        <a:lstStyle/>
        <a:p>
          <a:endParaRPr lang="en-US"/>
        </a:p>
      </dgm:t>
    </dgm:pt>
    <dgm:pt modelId="{502A13D4-0B88-4517-B9E2-B21F7786AA19}">
      <dgm:prSet/>
      <dgm:spPr/>
      <dgm:t>
        <a:bodyPr/>
        <a:lstStyle/>
        <a:p>
          <a:r>
            <a:rPr lang="en-US" dirty="0"/>
            <a:t>Can we apply these findings to our patients?</a:t>
          </a:r>
        </a:p>
      </dgm:t>
    </dgm:pt>
    <dgm:pt modelId="{EC0FE8DC-F77A-438A-9B05-F6D9845F45A5}" type="parTrans" cxnId="{EE4ECD64-7A86-4143-8999-AFAD74C1A07D}">
      <dgm:prSet/>
      <dgm:spPr/>
      <dgm:t>
        <a:bodyPr/>
        <a:lstStyle/>
        <a:p>
          <a:endParaRPr lang="en-US"/>
        </a:p>
      </dgm:t>
    </dgm:pt>
    <dgm:pt modelId="{EA635DE8-A0EB-4C46-8258-B419ACD69FCA}" type="sibTrans" cxnId="{EE4ECD64-7A86-4143-8999-AFAD74C1A07D}">
      <dgm:prSet/>
      <dgm:spPr/>
      <dgm:t>
        <a:bodyPr/>
        <a:lstStyle/>
        <a:p>
          <a:endParaRPr lang="en-US"/>
        </a:p>
      </dgm:t>
    </dgm:pt>
    <dgm:pt modelId="{5617759A-E591-4074-9DA4-B6398EDA04E7}">
      <dgm:prSet/>
      <dgm:spPr/>
      <dgm:t>
        <a:bodyPr/>
        <a:lstStyle/>
        <a:p>
          <a:r>
            <a:rPr lang="en-US" dirty="0"/>
            <a:t>How do we incorporate the long-term risk of nephrotoxicity in our patients?</a:t>
          </a:r>
        </a:p>
      </dgm:t>
    </dgm:pt>
    <dgm:pt modelId="{9605E15B-D0FC-400F-A9CD-C9ECA4836AE5}" type="parTrans" cxnId="{40CB7773-FCFC-4B69-A52E-5D8194618BF2}">
      <dgm:prSet/>
      <dgm:spPr/>
      <dgm:t>
        <a:bodyPr/>
        <a:lstStyle/>
        <a:p>
          <a:endParaRPr lang="en-US"/>
        </a:p>
      </dgm:t>
    </dgm:pt>
    <dgm:pt modelId="{695C4D90-B6B3-49B9-AA9D-2BEAEDD6358A}" type="sibTrans" cxnId="{40CB7773-FCFC-4B69-A52E-5D8194618BF2}">
      <dgm:prSet/>
      <dgm:spPr/>
      <dgm:t>
        <a:bodyPr/>
        <a:lstStyle/>
        <a:p>
          <a:endParaRPr lang="en-US"/>
        </a:p>
      </dgm:t>
    </dgm:pt>
    <dgm:pt modelId="{F8CD94FF-76EC-472A-ACE6-DB3A62683AA9}">
      <dgm:prSet/>
      <dgm:spPr/>
      <dgm:t>
        <a:bodyPr/>
        <a:lstStyle/>
        <a:p>
          <a:r>
            <a:rPr lang="en-US" dirty="0"/>
            <a:t>Does it matter that clinicians and patients knew which drug they were receiving?</a:t>
          </a:r>
        </a:p>
      </dgm:t>
    </dgm:pt>
    <dgm:pt modelId="{E0EB5AB3-0B27-4753-9486-CDFE65BC1BD1}" type="parTrans" cxnId="{7C6724A4-D910-4DCF-AB21-53E7E160EA8F}">
      <dgm:prSet/>
      <dgm:spPr/>
      <dgm:t>
        <a:bodyPr/>
        <a:lstStyle/>
        <a:p>
          <a:endParaRPr lang="en-US"/>
        </a:p>
      </dgm:t>
    </dgm:pt>
    <dgm:pt modelId="{37A3032D-BE1C-47F3-BC88-24167B4DAA81}" type="sibTrans" cxnId="{7C6724A4-D910-4DCF-AB21-53E7E160EA8F}">
      <dgm:prSet/>
      <dgm:spPr/>
      <dgm:t>
        <a:bodyPr/>
        <a:lstStyle/>
        <a:p>
          <a:endParaRPr lang="en-US"/>
        </a:p>
      </dgm:t>
    </dgm:pt>
    <dgm:pt modelId="{1F48FC33-4A5D-4309-9DDB-73CC6160E274}">
      <dgm:prSet/>
      <dgm:spPr/>
      <dgm:t>
        <a:bodyPr/>
        <a:lstStyle/>
        <a:p>
          <a:r>
            <a:rPr lang="en-US" dirty="0"/>
            <a:t>Is relapse-free survival objective enough that lack of blinding probably doesn't matter much?</a:t>
          </a:r>
        </a:p>
      </dgm:t>
    </dgm:pt>
    <dgm:pt modelId="{FE7148E7-D1FB-45FD-B043-5E2E5284E33B}" type="parTrans" cxnId="{180F08AB-E330-4BE1-9145-95ABB011931B}">
      <dgm:prSet/>
      <dgm:spPr/>
      <dgm:t>
        <a:bodyPr/>
        <a:lstStyle/>
        <a:p>
          <a:endParaRPr lang="en-US"/>
        </a:p>
      </dgm:t>
    </dgm:pt>
    <dgm:pt modelId="{0F5B9BE7-002A-49EA-8C3A-2BA9F5F489E8}" type="sibTrans" cxnId="{180F08AB-E330-4BE1-9145-95ABB011931B}">
      <dgm:prSet/>
      <dgm:spPr/>
      <dgm:t>
        <a:bodyPr/>
        <a:lstStyle/>
        <a:p>
          <a:endParaRPr lang="en-US"/>
        </a:p>
      </dgm:t>
    </dgm:pt>
    <dgm:pt modelId="{996804AC-09B2-44CD-8AE4-3C88424F8292}">
      <dgm:prSet/>
      <dgm:spPr/>
      <dgm:t>
        <a:bodyPr/>
        <a:lstStyle/>
        <a:p>
          <a:r>
            <a:rPr lang="en-US" dirty="0"/>
            <a:t>What would happen if the patient had a tacrolimus-related adverse effect?</a:t>
          </a:r>
        </a:p>
      </dgm:t>
    </dgm:pt>
    <dgm:pt modelId="{1E94D579-7167-4466-8BF9-D8E66E5D76B1}" type="parTrans" cxnId="{651B37C5-07B8-4E86-9C83-56632655A21E}">
      <dgm:prSet/>
      <dgm:spPr/>
      <dgm:t>
        <a:bodyPr/>
        <a:lstStyle/>
        <a:p>
          <a:endParaRPr lang="en-US"/>
        </a:p>
      </dgm:t>
    </dgm:pt>
    <dgm:pt modelId="{00532179-2E80-4E06-8CF7-E161B0D93B21}" type="sibTrans" cxnId="{651B37C5-07B8-4E86-9C83-56632655A21E}">
      <dgm:prSet/>
      <dgm:spPr/>
      <dgm:t>
        <a:bodyPr/>
        <a:lstStyle/>
        <a:p>
          <a:endParaRPr lang="en-US"/>
        </a:p>
      </dgm:t>
    </dgm:pt>
    <dgm:pt modelId="{1B2197C4-E303-8540-B543-15AF7AC10580}" type="pres">
      <dgm:prSet presAssocID="{34382BA9-7062-40A7-890F-F6A7C5DCC30D}" presName="linear" presStyleCnt="0">
        <dgm:presLayoutVars>
          <dgm:animLvl val="lvl"/>
          <dgm:resizeHandles val="exact"/>
        </dgm:presLayoutVars>
      </dgm:prSet>
      <dgm:spPr/>
    </dgm:pt>
    <dgm:pt modelId="{225DDBCD-82DF-994D-AEC4-65637E1F51E6}" type="pres">
      <dgm:prSet presAssocID="{502A13D4-0B88-4517-B9E2-B21F7786AA1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B6258AD-85E1-9F41-96B1-C3F631F8DEBE}" type="pres">
      <dgm:prSet presAssocID="{EA635DE8-A0EB-4C46-8258-B419ACD69FCA}" presName="spacer" presStyleCnt="0"/>
      <dgm:spPr/>
    </dgm:pt>
    <dgm:pt modelId="{263E2E99-275D-E64A-AF4C-E596729638F5}" type="pres">
      <dgm:prSet presAssocID="{5617759A-E591-4074-9DA4-B6398EDA04E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8A07D64-3B13-F94F-A0C3-4BEA668A45D0}" type="pres">
      <dgm:prSet presAssocID="{695C4D90-B6B3-49B9-AA9D-2BEAEDD6358A}" presName="spacer" presStyleCnt="0"/>
      <dgm:spPr/>
    </dgm:pt>
    <dgm:pt modelId="{953E95C8-942D-AF44-A955-74690E918646}" type="pres">
      <dgm:prSet presAssocID="{F8CD94FF-76EC-472A-ACE6-DB3A62683AA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BD124BF-59E8-3940-A9EB-F92A043F95E8}" type="pres">
      <dgm:prSet presAssocID="{37A3032D-BE1C-47F3-BC88-24167B4DAA81}" presName="spacer" presStyleCnt="0"/>
      <dgm:spPr/>
    </dgm:pt>
    <dgm:pt modelId="{1B5988A1-5528-BF49-8ABE-A390665AF771}" type="pres">
      <dgm:prSet presAssocID="{1F48FC33-4A5D-4309-9DDB-73CC6160E27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5006664-2003-8247-8F64-F1028CE62FAF}" type="pres">
      <dgm:prSet presAssocID="{0F5B9BE7-002A-49EA-8C3A-2BA9F5F489E8}" presName="spacer" presStyleCnt="0"/>
      <dgm:spPr/>
    </dgm:pt>
    <dgm:pt modelId="{7F9C4F8A-2360-AE41-9DEF-5D3AC836C23E}" type="pres">
      <dgm:prSet presAssocID="{996804AC-09B2-44CD-8AE4-3C88424F829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1E7A329-6FAA-8147-B24E-02258F146BE7}" type="presOf" srcId="{5617759A-E591-4074-9DA4-B6398EDA04E7}" destId="{263E2E99-275D-E64A-AF4C-E596729638F5}" srcOrd="0" destOrd="0" presId="urn:microsoft.com/office/officeart/2005/8/layout/vList2"/>
    <dgm:cxn modelId="{4A8FB23C-22D4-BE4B-B43F-BDB3263F9BE9}" type="presOf" srcId="{34382BA9-7062-40A7-890F-F6A7C5DCC30D}" destId="{1B2197C4-E303-8540-B543-15AF7AC10580}" srcOrd="0" destOrd="0" presId="urn:microsoft.com/office/officeart/2005/8/layout/vList2"/>
    <dgm:cxn modelId="{EE4ECD64-7A86-4143-8999-AFAD74C1A07D}" srcId="{34382BA9-7062-40A7-890F-F6A7C5DCC30D}" destId="{502A13D4-0B88-4517-B9E2-B21F7786AA19}" srcOrd="0" destOrd="0" parTransId="{EC0FE8DC-F77A-438A-9B05-F6D9845F45A5}" sibTransId="{EA635DE8-A0EB-4C46-8258-B419ACD69FCA}"/>
    <dgm:cxn modelId="{75F8B64C-33D1-7F46-8481-C368D91DBD0C}" type="presOf" srcId="{502A13D4-0B88-4517-B9E2-B21F7786AA19}" destId="{225DDBCD-82DF-994D-AEC4-65637E1F51E6}" srcOrd="0" destOrd="0" presId="urn:microsoft.com/office/officeart/2005/8/layout/vList2"/>
    <dgm:cxn modelId="{91DFDB4C-359D-F441-B03C-A3CA07563D65}" type="presOf" srcId="{1F48FC33-4A5D-4309-9DDB-73CC6160E274}" destId="{1B5988A1-5528-BF49-8ABE-A390665AF771}" srcOrd="0" destOrd="0" presId="urn:microsoft.com/office/officeart/2005/8/layout/vList2"/>
    <dgm:cxn modelId="{40CB7773-FCFC-4B69-A52E-5D8194618BF2}" srcId="{34382BA9-7062-40A7-890F-F6A7C5DCC30D}" destId="{5617759A-E591-4074-9DA4-B6398EDA04E7}" srcOrd="1" destOrd="0" parTransId="{9605E15B-D0FC-400F-A9CD-C9ECA4836AE5}" sibTransId="{695C4D90-B6B3-49B9-AA9D-2BEAEDD6358A}"/>
    <dgm:cxn modelId="{8DC32994-A485-564C-84F9-941346B5F370}" type="presOf" srcId="{F8CD94FF-76EC-472A-ACE6-DB3A62683AA9}" destId="{953E95C8-942D-AF44-A955-74690E918646}" srcOrd="0" destOrd="0" presId="urn:microsoft.com/office/officeart/2005/8/layout/vList2"/>
    <dgm:cxn modelId="{7C6724A4-D910-4DCF-AB21-53E7E160EA8F}" srcId="{34382BA9-7062-40A7-890F-F6A7C5DCC30D}" destId="{F8CD94FF-76EC-472A-ACE6-DB3A62683AA9}" srcOrd="2" destOrd="0" parTransId="{E0EB5AB3-0B27-4753-9486-CDFE65BC1BD1}" sibTransId="{37A3032D-BE1C-47F3-BC88-24167B4DAA81}"/>
    <dgm:cxn modelId="{180F08AB-E330-4BE1-9145-95ABB011931B}" srcId="{34382BA9-7062-40A7-890F-F6A7C5DCC30D}" destId="{1F48FC33-4A5D-4309-9DDB-73CC6160E274}" srcOrd="3" destOrd="0" parTransId="{FE7148E7-D1FB-45FD-B043-5E2E5284E33B}" sibTransId="{0F5B9BE7-002A-49EA-8C3A-2BA9F5F489E8}"/>
    <dgm:cxn modelId="{651B37C5-07B8-4E86-9C83-56632655A21E}" srcId="{34382BA9-7062-40A7-890F-F6A7C5DCC30D}" destId="{996804AC-09B2-44CD-8AE4-3C88424F8292}" srcOrd="4" destOrd="0" parTransId="{1E94D579-7167-4466-8BF9-D8E66E5D76B1}" sibTransId="{00532179-2E80-4E06-8CF7-E161B0D93B21}"/>
    <dgm:cxn modelId="{C1D528E5-3EE5-594E-851A-A78FBFED23FC}" type="presOf" srcId="{996804AC-09B2-44CD-8AE4-3C88424F8292}" destId="{7F9C4F8A-2360-AE41-9DEF-5D3AC836C23E}" srcOrd="0" destOrd="0" presId="urn:microsoft.com/office/officeart/2005/8/layout/vList2"/>
    <dgm:cxn modelId="{1DB6367C-F217-3B42-9F8D-84C28FC8A9F4}" type="presParOf" srcId="{1B2197C4-E303-8540-B543-15AF7AC10580}" destId="{225DDBCD-82DF-994D-AEC4-65637E1F51E6}" srcOrd="0" destOrd="0" presId="urn:microsoft.com/office/officeart/2005/8/layout/vList2"/>
    <dgm:cxn modelId="{E4F2521D-1472-984A-A530-E28F34FC2D46}" type="presParOf" srcId="{1B2197C4-E303-8540-B543-15AF7AC10580}" destId="{0B6258AD-85E1-9F41-96B1-C3F631F8DEBE}" srcOrd="1" destOrd="0" presId="urn:microsoft.com/office/officeart/2005/8/layout/vList2"/>
    <dgm:cxn modelId="{70789F8E-6BD4-4D40-AE8E-441F42302733}" type="presParOf" srcId="{1B2197C4-E303-8540-B543-15AF7AC10580}" destId="{263E2E99-275D-E64A-AF4C-E596729638F5}" srcOrd="2" destOrd="0" presId="urn:microsoft.com/office/officeart/2005/8/layout/vList2"/>
    <dgm:cxn modelId="{6847146F-D654-8640-9B5A-9DA3B71FD133}" type="presParOf" srcId="{1B2197C4-E303-8540-B543-15AF7AC10580}" destId="{48A07D64-3B13-F94F-A0C3-4BEA668A45D0}" srcOrd="3" destOrd="0" presId="urn:microsoft.com/office/officeart/2005/8/layout/vList2"/>
    <dgm:cxn modelId="{F007DBD6-D865-CB44-8B87-BFB5257DCC5D}" type="presParOf" srcId="{1B2197C4-E303-8540-B543-15AF7AC10580}" destId="{953E95C8-942D-AF44-A955-74690E918646}" srcOrd="4" destOrd="0" presId="urn:microsoft.com/office/officeart/2005/8/layout/vList2"/>
    <dgm:cxn modelId="{862FDEE4-01D2-3E4D-A86B-F301258F28D8}" type="presParOf" srcId="{1B2197C4-E303-8540-B543-15AF7AC10580}" destId="{3BD124BF-59E8-3940-A9EB-F92A043F95E8}" srcOrd="5" destOrd="0" presId="urn:microsoft.com/office/officeart/2005/8/layout/vList2"/>
    <dgm:cxn modelId="{9E7FF3C2-6E65-CF47-9F8E-51EADF31B139}" type="presParOf" srcId="{1B2197C4-E303-8540-B543-15AF7AC10580}" destId="{1B5988A1-5528-BF49-8ABE-A390665AF771}" srcOrd="6" destOrd="0" presId="urn:microsoft.com/office/officeart/2005/8/layout/vList2"/>
    <dgm:cxn modelId="{E1427D58-BEAC-7A47-BA8C-5958A4203A36}" type="presParOf" srcId="{1B2197C4-E303-8540-B543-15AF7AC10580}" destId="{E5006664-2003-8247-8F64-F1028CE62FAF}" srcOrd="7" destOrd="0" presId="urn:microsoft.com/office/officeart/2005/8/layout/vList2"/>
    <dgm:cxn modelId="{E254C9B2-9906-C745-8EC1-F8B70D2E5896}" type="presParOf" srcId="{1B2197C4-E303-8540-B543-15AF7AC10580}" destId="{7F9C4F8A-2360-AE41-9DEF-5D3AC836C23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B21E90-AFBF-DD49-AAC0-6703062208D5}">
      <dsp:nvSpPr>
        <dsp:cNvPr id="0" name=""/>
        <dsp:cNvSpPr/>
      </dsp:nvSpPr>
      <dsp:spPr>
        <a:xfrm>
          <a:off x="0" y="227941"/>
          <a:ext cx="11029616" cy="5843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021" tIns="291592" rIns="85602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1-year relapse-free survival</a:t>
          </a:r>
        </a:p>
      </dsp:txBody>
      <dsp:txXfrm>
        <a:off x="0" y="227941"/>
        <a:ext cx="11029616" cy="584325"/>
      </dsp:txXfrm>
    </dsp:sp>
    <dsp:sp modelId="{4C3566FD-4041-B047-9364-AB4BE231E104}">
      <dsp:nvSpPr>
        <dsp:cNvPr id="0" name=""/>
        <dsp:cNvSpPr/>
      </dsp:nvSpPr>
      <dsp:spPr>
        <a:xfrm>
          <a:off x="551480" y="21301"/>
          <a:ext cx="772073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25" tIns="0" rIns="2918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Primary Outcome</a:t>
          </a:r>
          <a:endParaRPr lang="en-US" sz="1400" kern="1200" dirty="0"/>
        </a:p>
      </dsp:txBody>
      <dsp:txXfrm>
        <a:off x="571655" y="41476"/>
        <a:ext cx="7680381" cy="372930"/>
      </dsp:txXfrm>
    </dsp:sp>
    <dsp:sp modelId="{7CE23713-A1C8-F144-9EDC-7280A1B0D593}">
      <dsp:nvSpPr>
        <dsp:cNvPr id="0" name=""/>
        <dsp:cNvSpPr/>
      </dsp:nvSpPr>
      <dsp:spPr>
        <a:xfrm>
          <a:off x="0" y="1094506"/>
          <a:ext cx="11029616" cy="251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021" tIns="291592" rIns="85602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Relapse frequency and time to first relapse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6-month relapse-free survival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Cumulative steroid dose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Blood pressure, height, and weight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Cholesterol and serum albumin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eGFR and other kidney function measures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Safety Outcomes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Vital signs: heart and respiratory rate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Liver function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kern="1200" dirty="0">
              <a:solidFill>
                <a:schemeClr val="tx1"/>
              </a:solidFill>
            </a:rPr>
            <a:t>Blood glucose</a:t>
          </a:r>
        </a:p>
      </dsp:txBody>
      <dsp:txXfrm>
        <a:off x="0" y="1094506"/>
        <a:ext cx="11029616" cy="2513700"/>
      </dsp:txXfrm>
    </dsp:sp>
    <dsp:sp modelId="{89DFEB10-B5AE-5F42-84CF-1670BEFC6B45}">
      <dsp:nvSpPr>
        <dsp:cNvPr id="0" name=""/>
        <dsp:cNvSpPr/>
      </dsp:nvSpPr>
      <dsp:spPr>
        <a:xfrm>
          <a:off x="551480" y="887866"/>
          <a:ext cx="772073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25" tIns="0" rIns="2918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Secondary Outcomes</a:t>
          </a:r>
          <a:endParaRPr lang="en-US" sz="1400" kern="1200" dirty="0"/>
        </a:p>
      </dsp:txBody>
      <dsp:txXfrm>
        <a:off x="571655" y="908041"/>
        <a:ext cx="7680381" cy="372930"/>
      </dsp:txXfrm>
    </dsp:sp>
    <dsp:sp modelId="{7A988D16-0A42-AA4A-84BB-6144ECA4B001}">
      <dsp:nvSpPr>
        <dsp:cNvPr id="0" name=""/>
        <dsp:cNvSpPr/>
      </dsp:nvSpPr>
      <dsp:spPr>
        <a:xfrm>
          <a:off x="0" y="3890447"/>
          <a:ext cx="11029616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732217-349C-AA42-BC7A-F1A8B29E21BF}">
      <dsp:nvSpPr>
        <dsp:cNvPr id="0" name=""/>
        <dsp:cNvSpPr/>
      </dsp:nvSpPr>
      <dsp:spPr>
        <a:xfrm>
          <a:off x="551480" y="3683807"/>
          <a:ext cx="772073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25" tIns="0" rIns="2918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Adverse events/reactions</a:t>
          </a:r>
          <a:endParaRPr lang="en-US" sz="1400" kern="1200" dirty="0"/>
        </a:p>
      </dsp:txBody>
      <dsp:txXfrm>
        <a:off x="571655" y="3703982"/>
        <a:ext cx="7680381" cy="37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B2AE1-12C7-C841-BF78-DCBAD4D0F742}">
      <dsp:nvSpPr>
        <dsp:cNvPr id="0" name=""/>
        <dsp:cNvSpPr/>
      </dsp:nvSpPr>
      <dsp:spPr>
        <a:xfrm>
          <a:off x="0" y="413519"/>
          <a:ext cx="1102995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9F921-6ED9-9044-A3E7-0492A8194D5D}">
      <dsp:nvSpPr>
        <dsp:cNvPr id="0" name=""/>
        <dsp:cNvSpPr/>
      </dsp:nvSpPr>
      <dsp:spPr>
        <a:xfrm>
          <a:off x="551497" y="59279"/>
          <a:ext cx="7720965" cy="708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Primary Outcome</a:t>
          </a:r>
          <a:endParaRPr lang="en-US" sz="2400" kern="1200" dirty="0"/>
        </a:p>
      </dsp:txBody>
      <dsp:txXfrm>
        <a:off x="586082" y="93864"/>
        <a:ext cx="7651795" cy="639310"/>
      </dsp:txXfrm>
    </dsp:sp>
    <dsp:sp modelId="{871830E3-A8E6-4545-9151-CABE4FBDEB24}">
      <dsp:nvSpPr>
        <dsp:cNvPr id="0" name=""/>
        <dsp:cNvSpPr/>
      </dsp:nvSpPr>
      <dsp:spPr>
        <a:xfrm>
          <a:off x="0" y="1502159"/>
          <a:ext cx="11029950" cy="211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047" tIns="499872" rIns="856047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/>
            <a:t>TAC: 82.2% vs MMF: 58.5%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/>
            <a:t>TAC significantly superior to MMF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/>
            <a:t>HR 2.86 (95% CI 1.79–4.76), P &lt; .001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/>
            <a:t>65% reduction in relapse risk with TAC</a:t>
          </a:r>
        </a:p>
      </dsp:txBody>
      <dsp:txXfrm>
        <a:off x="0" y="1502159"/>
        <a:ext cx="11029950" cy="2116800"/>
      </dsp:txXfrm>
    </dsp:sp>
    <dsp:sp modelId="{02D1AB23-2EB3-1C4C-88D9-79BD7D6F6864}">
      <dsp:nvSpPr>
        <dsp:cNvPr id="0" name=""/>
        <dsp:cNvSpPr/>
      </dsp:nvSpPr>
      <dsp:spPr>
        <a:xfrm>
          <a:off x="551497" y="1147919"/>
          <a:ext cx="7720965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834" tIns="0" rIns="29183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1-year relapse-free survival</a:t>
          </a:r>
          <a:endParaRPr lang="en-US" sz="2400" kern="1200" dirty="0"/>
        </a:p>
      </dsp:txBody>
      <dsp:txXfrm>
        <a:off x="586082" y="1182504"/>
        <a:ext cx="7651795" cy="639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35EAF-7A5A-BF4C-954E-3E20479F9448}">
      <dsp:nvSpPr>
        <dsp:cNvPr id="0" name=""/>
        <dsp:cNvSpPr/>
      </dsp:nvSpPr>
      <dsp:spPr>
        <a:xfrm rot="5400000">
          <a:off x="7225208" y="-3125623"/>
          <a:ext cx="699645" cy="712944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/>
            <a:t>TAC: 17.8%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/>
            <a:t>MMF: 41.5% (</a:t>
          </a:r>
          <a:r>
            <a:rPr lang="en-US" sz="1600" b="0" i="1" kern="1200" dirty="0"/>
            <a:t>P</a:t>
          </a:r>
          <a:r>
            <a:rPr lang="en-US" sz="1600" b="0" kern="1200" dirty="0"/>
            <a:t> &lt; .001)</a:t>
          </a:r>
        </a:p>
      </dsp:txBody>
      <dsp:txXfrm rot="-5400000">
        <a:off x="4010310" y="123429"/>
        <a:ext cx="7095287" cy="631337"/>
      </dsp:txXfrm>
    </dsp:sp>
    <dsp:sp modelId="{E0C04A4A-AA51-3249-ACA7-67E16F82EAD9}">
      <dsp:nvSpPr>
        <dsp:cNvPr id="0" name=""/>
        <dsp:cNvSpPr/>
      </dsp:nvSpPr>
      <dsp:spPr>
        <a:xfrm>
          <a:off x="0" y="1818"/>
          <a:ext cx="4010310" cy="8745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Relapse rate</a:t>
          </a:r>
        </a:p>
      </dsp:txBody>
      <dsp:txXfrm>
        <a:off x="42692" y="44510"/>
        <a:ext cx="3924926" cy="789172"/>
      </dsp:txXfrm>
    </dsp:sp>
    <dsp:sp modelId="{C9DCD032-DB6A-E24B-B1CD-B240793D50ED}">
      <dsp:nvSpPr>
        <dsp:cNvPr id="0" name=""/>
        <dsp:cNvSpPr/>
      </dsp:nvSpPr>
      <dsp:spPr>
        <a:xfrm rot="5400000">
          <a:off x="7225208" y="-2207339"/>
          <a:ext cx="699645" cy="712944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/>
            <a:t>TAC: 43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/>
            <a:t>MMF: 105</a:t>
          </a:r>
        </a:p>
      </dsp:txBody>
      <dsp:txXfrm rot="-5400000">
        <a:off x="4010310" y="1041713"/>
        <a:ext cx="7095287" cy="631337"/>
      </dsp:txXfrm>
    </dsp:sp>
    <dsp:sp modelId="{1617DCAF-66E8-3E4E-AB1E-10845357BF76}">
      <dsp:nvSpPr>
        <dsp:cNvPr id="0" name=""/>
        <dsp:cNvSpPr/>
      </dsp:nvSpPr>
      <dsp:spPr>
        <a:xfrm>
          <a:off x="0" y="920102"/>
          <a:ext cx="4010310" cy="8745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Number of relapse events</a:t>
          </a:r>
        </a:p>
      </dsp:txBody>
      <dsp:txXfrm>
        <a:off x="42692" y="962794"/>
        <a:ext cx="3924926" cy="789172"/>
      </dsp:txXfrm>
    </dsp:sp>
    <dsp:sp modelId="{C69EDD7B-1D3C-1B47-826F-E511F2EAEB35}">
      <dsp:nvSpPr>
        <dsp:cNvPr id="0" name=""/>
        <dsp:cNvSpPr/>
      </dsp:nvSpPr>
      <dsp:spPr>
        <a:xfrm rot="5400000">
          <a:off x="7225208" y="-1289054"/>
          <a:ext cx="699645" cy="712944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/>
            <a:t>TAC: 324 days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/>
            <a:t>MMF: 263 days (</a:t>
          </a:r>
          <a:r>
            <a:rPr lang="en-US" sz="1600" b="0" i="1" kern="1200" dirty="0"/>
            <a:t>P</a:t>
          </a:r>
          <a:r>
            <a:rPr lang="en-US" sz="1600" b="0" kern="1200" dirty="0"/>
            <a:t> &lt; .001)</a:t>
          </a:r>
        </a:p>
      </dsp:txBody>
      <dsp:txXfrm rot="-5400000">
        <a:off x="4010310" y="1959998"/>
        <a:ext cx="7095287" cy="631337"/>
      </dsp:txXfrm>
    </dsp:sp>
    <dsp:sp modelId="{66A176AE-7F55-5C48-AEEA-631D26998EC9}">
      <dsp:nvSpPr>
        <dsp:cNvPr id="0" name=""/>
        <dsp:cNvSpPr/>
      </dsp:nvSpPr>
      <dsp:spPr>
        <a:xfrm>
          <a:off x="0" y="1838387"/>
          <a:ext cx="4010310" cy="8745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Time to first relapse</a:t>
          </a:r>
        </a:p>
      </dsp:txBody>
      <dsp:txXfrm>
        <a:off x="42692" y="1881079"/>
        <a:ext cx="3924926" cy="789172"/>
      </dsp:txXfrm>
    </dsp:sp>
    <dsp:sp modelId="{C87DBA7D-6C3C-804E-B319-8AC230111AB3}">
      <dsp:nvSpPr>
        <dsp:cNvPr id="0" name=""/>
        <dsp:cNvSpPr/>
      </dsp:nvSpPr>
      <dsp:spPr>
        <a:xfrm rot="5400000">
          <a:off x="7225208" y="-370770"/>
          <a:ext cx="699645" cy="712944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/>
            <a:t>TAC: 94.1%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/>
            <a:t>MMF: 76.3% </a:t>
          </a:r>
          <a:r>
            <a:rPr lang="en-US" sz="1600" b="0" i="0" u="none" kern="1200" dirty="0"/>
            <a:t>(P &lt; .001)</a:t>
          </a:r>
          <a:endParaRPr lang="en-US" sz="1600" b="0" kern="1200" dirty="0"/>
        </a:p>
      </dsp:txBody>
      <dsp:txXfrm rot="-5400000">
        <a:off x="4010310" y="2878282"/>
        <a:ext cx="7095287" cy="631337"/>
      </dsp:txXfrm>
    </dsp:sp>
    <dsp:sp modelId="{F92697CF-6BA5-1B4D-BAE9-F3CE17242A23}">
      <dsp:nvSpPr>
        <dsp:cNvPr id="0" name=""/>
        <dsp:cNvSpPr/>
      </dsp:nvSpPr>
      <dsp:spPr>
        <a:xfrm>
          <a:off x="0" y="2756671"/>
          <a:ext cx="4010310" cy="8745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6-month relapse-free survival</a:t>
          </a:r>
        </a:p>
      </dsp:txBody>
      <dsp:txXfrm>
        <a:off x="42692" y="2799363"/>
        <a:ext cx="3924926" cy="7891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99D7B-E6B2-2B4F-BAFE-E45452F96F66}">
      <dsp:nvSpPr>
        <dsp:cNvPr id="0" name=""/>
        <dsp:cNvSpPr/>
      </dsp:nvSpPr>
      <dsp:spPr>
        <a:xfrm>
          <a:off x="0" y="0"/>
          <a:ext cx="8823692" cy="809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Overall AEs were </a:t>
          </a:r>
          <a:r>
            <a:rPr lang="en-US" sz="1600" b="1" kern="1200" dirty="0"/>
            <a:t>similar</a:t>
          </a:r>
          <a:r>
            <a:rPr lang="en-US" sz="1600" kern="1200" dirty="0"/>
            <a:t> and mostly mild</a:t>
          </a:r>
        </a:p>
      </dsp:txBody>
      <dsp:txXfrm>
        <a:off x="23701" y="23701"/>
        <a:ext cx="7882094" cy="761824"/>
      </dsp:txXfrm>
    </dsp:sp>
    <dsp:sp modelId="{77E46EDC-A498-3E48-9478-A9A4D8DD4AC7}">
      <dsp:nvSpPr>
        <dsp:cNvPr id="0" name=""/>
        <dsp:cNvSpPr/>
      </dsp:nvSpPr>
      <dsp:spPr>
        <a:xfrm>
          <a:off x="738984" y="956358"/>
          <a:ext cx="8823692" cy="809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Infections</a:t>
          </a:r>
          <a:r>
            <a:rPr lang="en-US" sz="1600" kern="1200" dirty="0"/>
            <a:t> were the most common significant AE</a:t>
          </a:r>
        </a:p>
      </dsp:txBody>
      <dsp:txXfrm>
        <a:off x="762685" y="980059"/>
        <a:ext cx="7511308" cy="761824"/>
      </dsp:txXfrm>
    </dsp:sp>
    <dsp:sp modelId="{94BA1EB3-D14D-2945-AF6D-CCD290EA844E}">
      <dsp:nvSpPr>
        <dsp:cNvPr id="0" name=""/>
        <dsp:cNvSpPr/>
      </dsp:nvSpPr>
      <dsp:spPr>
        <a:xfrm>
          <a:off x="1466938" y="1912717"/>
          <a:ext cx="8823692" cy="809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Acute kidney disease occurred in </a:t>
          </a:r>
          <a:r>
            <a:rPr lang="en-US" sz="1600" b="1" kern="1200" dirty="0"/>
            <a:t>1 patient per group</a:t>
          </a:r>
          <a:endParaRPr lang="en-US" sz="1600" kern="1200" dirty="0"/>
        </a:p>
      </dsp:txBody>
      <dsp:txXfrm>
        <a:off x="1490639" y="1936418"/>
        <a:ext cx="7522338" cy="761824"/>
      </dsp:txXfrm>
    </dsp:sp>
    <dsp:sp modelId="{90B15E42-C356-BB4C-A706-D88FE1400BD5}">
      <dsp:nvSpPr>
        <dsp:cNvPr id="0" name=""/>
        <dsp:cNvSpPr/>
      </dsp:nvSpPr>
      <dsp:spPr>
        <a:xfrm>
          <a:off x="2205922" y="2869076"/>
          <a:ext cx="8823692" cy="809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TAC had a </a:t>
          </a:r>
          <a:r>
            <a:rPr lang="en-US" sz="1600" b="1" kern="1200" dirty="0"/>
            <a:t>greater decline in eGFR slope</a:t>
          </a:r>
          <a:r>
            <a:rPr lang="en-US" sz="1600" kern="1200" dirty="0"/>
            <a:t>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/>
            <a:t>−7.0 vs −1.9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Raises concern for </a:t>
          </a:r>
          <a:r>
            <a:rPr lang="en-US" sz="1200" b="1" kern="1200" dirty="0"/>
            <a:t>subclinical CNI nephrotoxicity</a:t>
          </a:r>
          <a:endParaRPr lang="en-US" sz="1200" kern="1200" dirty="0"/>
        </a:p>
      </dsp:txBody>
      <dsp:txXfrm>
        <a:off x="2229623" y="2892777"/>
        <a:ext cx="7511308" cy="761824"/>
      </dsp:txXfrm>
    </dsp:sp>
    <dsp:sp modelId="{325BDB43-9D97-3B42-8FF9-C613F946E678}">
      <dsp:nvSpPr>
        <dsp:cNvPr id="0" name=""/>
        <dsp:cNvSpPr/>
      </dsp:nvSpPr>
      <dsp:spPr>
        <a:xfrm>
          <a:off x="8297694" y="619794"/>
          <a:ext cx="525997" cy="52599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8416043" y="619794"/>
        <a:ext cx="289299" cy="395813"/>
      </dsp:txXfrm>
    </dsp:sp>
    <dsp:sp modelId="{6476595F-521D-6D40-876E-A2080CE21CF9}">
      <dsp:nvSpPr>
        <dsp:cNvPr id="0" name=""/>
        <dsp:cNvSpPr/>
      </dsp:nvSpPr>
      <dsp:spPr>
        <a:xfrm>
          <a:off x="9036678" y="1576152"/>
          <a:ext cx="525997" cy="52599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9155027" y="1576152"/>
        <a:ext cx="289299" cy="395813"/>
      </dsp:txXfrm>
    </dsp:sp>
    <dsp:sp modelId="{44EE8EBE-0CFD-0A41-890F-F70F1F67DB53}">
      <dsp:nvSpPr>
        <dsp:cNvPr id="0" name=""/>
        <dsp:cNvSpPr/>
      </dsp:nvSpPr>
      <dsp:spPr>
        <a:xfrm>
          <a:off x="9764633" y="2532511"/>
          <a:ext cx="525997" cy="52599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9882982" y="2532511"/>
        <a:ext cx="289299" cy="3958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3B114-BD5A-423A-958C-B9F1AD7D6A7D}">
      <dsp:nvSpPr>
        <dsp:cNvPr id="0" name=""/>
        <dsp:cNvSpPr/>
      </dsp:nvSpPr>
      <dsp:spPr>
        <a:xfrm>
          <a:off x="0" y="2873"/>
          <a:ext cx="11029615" cy="6120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6B3FF0-ACB7-4CAF-B86E-6BEF53A8D802}">
      <dsp:nvSpPr>
        <dsp:cNvPr id="0" name=""/>
        <dsp:cNvSpPr/>
      </dsp:nvSpPr>
      <dsp:spPr>
        <a:xfrm>
          <a:off x="185158" y="140594"/>
          <a:ext cx="336650" cy="33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75EB6-D422-4D98-AF88-C8F579D7498C}">
      <dsp:nvSpPr>
        <dsp:cNvPr id="0" name=""/>
        <dsp:cNvSpPr/>
      </dsp:nvSpPr>
      <dsp:spPr>
        <a:xfrm>
          <a:off x="706966" y="2873"/>
          <a:ext cx="10322648" cy="61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80" tIns="64780" rIns="64780" bIns="647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Was it a well designed study?</a:t>
          </a:r>
        </a:p>
      </dsp:txBody>
      <dsp:txXfrm>
        <a:off x="706966" y="2873"/>
        <a:ext cx="10322648" cy="612092"/>
      </dsp:txXfrm>
    </dsp:sp>
    <dsp:sp modelId="{7437360E-BEBF-4EC1-B371-4A892CBEB16E}">
      <dsp:nvSpPr>
        <dsp:cNvPr id="0" name=""/>
        <dsp:cNvSpPr/>
      </dsp:nvSpPr>
      <dsp:spPr>
        <a:xfrm>
          <a:off x="0" y="767989"/>
          <a:ext cx="11029615" cy="6120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A9C5AE-3C40-4A39-9E9D-87DFC6FC3467}">
      <dsp:nvSpPr>
        <dsp:cNvPr id="0" name=""/>
        <dsp:cNvSpPr/>
      </dsp:nvSpPr>
      <dsp:spPr>
        <a:xfrm>
          <a:off x="185158" y="905710"/>
          <a:ext cx="336650" cy="33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120279-9CB1-44B0-805D-E49EE9F18CCB}">
      <dsp:nvSpPr>
        <dsp:cNvPr id="0" name=""/>
        <dsp:cNvSpPr/>
      </dsp:nvSpPr>
      <dsp:spPr>
        <a:xfrm>
          <a:off x="706966" y="767989"/>
          <a:ext cx="10322648" cy="61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80" tIns="64780" rIns="64780" bIns="647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Were the results statistically significant?</a:t>
          </a:r>
        </a:p>
      </dsp:txBody>
      <dsp:txXfrm>
        <a:off x="706966" y="767989"/>
        <a:ext cx="10322648" cy="612092"/>
      </dsp:txXfrm>
    </dsp:sp>
    <dsp:sp modelId="{93B8C5C8-2731-43CA-A336-C0753E7923EE}">
      <dsp:nvSpPr>
        <dsp:cNvPr id="0" name=""/>
        <dsp:cNvSpPr/>
      </dsp:nvSpPr>
      <dsp:spPr>
        <a:xfrm>
          <a:off x="0" y="1533105"/>
          <a:ext cx="11029615" cy="6120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B4F84E-1038-4E42-9DCD-68C4A5DCEC2C}">
      <dsp:nvSpPr>
        <dsp:cNvPr id="0" name=""/>
        <dsp:cNvSpPr/>
      </dsp:nvSpPr>
      <dsp:spPr>
        <a:xfrm>
          <a:off x="185158" y="1670826"/>
          <a:ext cx="336650" cy="33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4D03F-C428-4728-AF3C-BEBCF384E41E}">
      <dsp:nvSpPr>
        <dsp:cNvPr id="0" name=""/>
        <dsp:cNvSpPr/>
      </dsp:nvSpPr>
      <dsp:spPr>
        <a:xfrm>
          <a:off x="706966" y="1533105"/>
          <a:ext cx="10322648" cy="61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80" tIns="64780" rIns="64780" bIns="647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Were the results clinically significant?</a:t>
          </a:r>
        </a:p>
      </dsp:txBody>
      <dsp:txXfrm>
        <a:off x="706966" y="1533105"/>
        <a:ext cx="10322648" cy="612092"/>
      </dsp:txXfrm>
    </dsp:sp>
    <dsp:sp modelId="{18EF11A8-9AB2-4278-BD63-1F39A1FAE355}">
      <dsp:nvSpPr>
        <dsp:cNvPr id="0" name=""/>
        <dsp:cNvSpPr/>
      </dsp:nvSpPr>
      <dsp:spPr>
        <a:xfrm>
          <a:off x="0" y="2298220"/>
          <a:ext cx="11029615" cy="6120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C0CAEC-F2F2-4723-B2CA-DADD7D9DDAEC}">
      <dsp:nvSpPr>
        <dsp:cNvPr id="0" name=""/>
        <dsp:cNvSpPr/>
      </dsp:nvSpPr>
      <dsp:spPr>
        <a:xfrm>
          <a:off x="185158" y="2435941"/>
          <a:ext cx="336650" cy="33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4FE0A-3823-4E26-9657-BF7CF532DBE8}">
      <dsp:nvSpPr>
        <dsp:cNvPr id="0" name=""/>
        <dsp:cNvSpPr/>
      </dsp:nvSpPr>
      <dsp:spPr>
        <a:xfrm>
          <a:off x="706966" y="2298220"/>
          <a:ext cx="10322648" cy="61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80" tIns="64780" rIns="64780" bIns="647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How was the analysis completed?</a:t>
          </a:r>
        </a:p>
      </dsp:txBody>
      <dsp:txXfrm>
        <a:off x="706966" y="2298220"/>
        <a:ext cx="10322648" cy="612092"/>
      </dsp:txXfrm>
    </dsp:sp>
    <dsp:sp modelId="{356DB394-5BDD-4059-B17C-5CAE80B67323}">
      <dsp:nvSpPr>
        <dsp:cNvPr id="0" name=""/>
        <dsp:cNvSpPr/>
      </dsp:nvSpPr>
      <dsp:spPr>
        <a:xfrm>
          <a:off x="0" y="3063336"/>
          <a:ext cx="11029615" cy="61209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CFAFEC-C212-45CA-AF43-99B84B2BBE42}">
      <dsp:nvSpPr>
        <dsp:cNvPr id="0" name=""/>
        <dsp:cNvSpPr/>
      </dsp:nvSpPr>
      <dsp:spPr>
        <a:xfrm>
          <a:off x="185158" y="3201057"/>
          <a:ext cx="336650" cy="33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62CD0-228D-4440-B719-3DB634626A28}">
      <dsp:nvSpPr>
        <dsp:cNvPr id="0" name=""/>
        <dsp:cNvSpPr/>
      </dsp:nvSpPr>
      <dsp:spPr>
        <a:xfrm>
          <a:off x="706966" y="3063336"/>
          <a:ext cx="10322648" cy="61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80" tIns="64780" rIns="64780" bIns="6478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Limitations?</a:t>
          </a:r>
        </a:p>
      </dsp:txBody>
      <dsp:txXfrm>
        <a:off x="706966" y="3063336"/>
        <a:ext cx="10322648" cy="6120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DDBCD-82DF-994D-AEC4-65637E1F51E6}">
      <dsp:nvSpPr>
        <dsp:cNvPr id="0" name=""/>
        <dsp:cNvSpPr/>
      </dsp:nvSpPr>
      <dsp:spPr>
        <a:xfrm>
          <a:off x="0" y="35647"/>
          <a:ext cx="7012370" cy="87457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Can we apply these findings to our patients?</a:t>
          </a:r>
        </a:p>
      </dsp:txBody>
      <dsp:txXfrm>
        <a:off x="42693" y="78340"/>
        <a:ext cx="6926984" cy="789189"/>
      </dsp:txXfrm>
    </dsp:sp>
    <dsp:sp modelId="{263E2E99-275D-E64A-AF4C-E596729638F5}">
      <dsp:nvSpPr>
        <dsp:cNvPr id="0" name=""/>
        <dsp:cNvSpPr/>
      </dsp:nvSpPr>
      <dsp:spPr>
        <a:xfrm>
          <a:off x="0" y="976462"/>
          <a:ext cx="7012370" cy="874575"/>
        </a:xfrm>
        <a:prstGeom prst="roundRect">
          <a:avLst/>
        </a:prstGeom>
        <a:gradFill rotWithShape="0">
          <a:gsLst>
            <a:gs pos="0">
              <a:schemeClr val="accent2">
                <a:hueOff val="297934"/>
                <a:satOff val="1728"/>
                <a:lumOff val="1716"/>
                <a:alphaOff val="0"/>
                <a:tint val="98000"/>
                <a:lumMod val="110000"/>
              </a:schemeClr>
            </a:gs>
            <a:gs pos="84000">
              <a:schemeClr val="accent2">
                <a:hueOff val="297934"/>
                <a:satOff val="1728"/>
                <a:lumOff val="1716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How do we incorporate the long-term risk of nephrotoxicity in our patients?</a:t>
          </a:r>
        </a:p>
      </dsp:txBody>
      <dsp:txXfrm>
        <a:off x="42693" y="1019155"/>
        <a:ext cx="6926984" cy="789189"/>
      </dsp:txXfrm>
    </dsp:sp>
    <dsp:sp modelId="{953E95C8-942D-AF44-A955-74690E918646}">
      <dsp:nvSpPr>
        <dsp:cNvPr id="0" name=""/>
        <dsp:cNvSpPr/>
      </dsp:nvSpPr>
      <dsp:spPr>
        <a:xfrm>
          <a:off x="0" y="1917278"/>
          <a:ext cx="7012370" cy="874575"/>
        </a:xfrm>
        <a:prstGeom prst="roundRect">
          <a:avLst/>
        </a:prstGeom>
        <a:gradFill rotWithShape="0">
          <a:gsLst>
            <a:gs pos="0">
              <a:schemeClr val="accent2">
                <a:hueOff val="595867"/>
                <a:satOff val="3457"/>
                <a:lumOff val="3432"/>
                <a:alphaOff val="0"/>
                <a:tint val="98000"/>
                <a:lumMod val="110000"/>
              </a:schemeClr>
            </a:gs>
            <a:gs pos="84000">
              <a:schemeClr val="accent2">
                <a:hueOff val="595867"/>
                <a:satOff val="3457"/>
                <a:lumOff val="3432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Does it matter that clinicians and patients knew which drug they were receiving?</a:t>
          </a:r>
        </a:p>
      </dsp:txBody>
      <dsp:txXfrm>
        <a:off x="42693" y="1959971"/>
        <a:ext cx="6926984" cy="789189"/>
      </dsp:txXfrm>
    </dsp:sp>
    <dsp:sp modelId="{1B5988A1-5528-BF49-8ABE-A390665AF771}">
      <dsp:nvSpPr>
        <dsp:cNvPr id="0" name=""/>
        <dsp:cNvSpPr/>
      </dsp:nvSpPr>
      <dsp:spPr>
        <a:xfrm>
          <a:off x="0" y="2858093"/>
          <a:ext cx="7012370" cy="874575"/>
        </a:xfrm>
        <a:prstGeom prst="roundRect">
          <a:avLst/>
        </a:prstGeom>
        <a:gradFill rotWithShape="0">
          <a:gsLst>
            <a:gs pos="0">
              <a:schemeClr val="accent2">
                <a:hueOff val="893801"/>
                <a:satOff val="5185"/>
                <a:lumOff val="5148"/>
                <a:alphaOff val="0"/>
                <a:tint val="98000"/>
                <a:lumMod val="110000"/>
              </a:schemeClr>
            </a:gs>
            <a:gs pos="84000">
              <a:schemeClr val="accent2">
                <a:hueOff val="893801"/>
                <a:satOff val="5185"/>
                <a:lumOff val="5148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Is relapse-free survival objective enough that lack of blinding probably doesn't matter much?</a:t>
          </a:r>
        </a:p>
      </dsp:txBody>
      <dsp:txXfrm>
        <a:off x="42693" y="2900786"/>
        <a:ext cx="6926984" cy="789189"/>
      </dsp:txXfrm>
    </dsp:sp>
    <dsp:sp modelId="{7F9C4F8A-2360-AE41-9DEF-5D3AC836C23E}">
      <dsp:nvSpPr>
        <dsp:cNvPr id="0" name=""/>
        <dsp:cNvSpPr/>
      </dsp:nvSpPr>
      <dsp:spPr>
        <a:xfrm>
          <a:off x="0" y="3798908"/>
          <a:ext cx="7012370" cy="874575"/>
        </a:xfrm>
        <a:prstGeom prst="roundRect">
          <a:avLst/>
        </a:prstGeom>
        <a:gradFill rotWithShape="0">
          <a:gsLst>
            <a:gs pos="0">
              <a:schemeClr val="accent2">
                <a:hueOff val="1191735"/>
                <a:satOff val="6913"/>
                <a:lumOff val="6864"/>
                <a:alphaOff val="0"/>
                <a:tint val="98000"/>
                <a:lumMod val="110000"/>
              </a:schemeClr>
            </a:gs>
            <a:gs pos="84000">
              <a:schemeClr val="accent2">
                <a:hueOff val="1191735"/>
                <a:satOff val="6913"/>
                <a:lumOff val="6864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What would happen if the patient had a tacrolimus-related adverse effect?</a:t>
          </a:r>
        </a:p>
      </dsp:txBody>
      <dsp:txXfrm>
        <a:off x="42693" y="3841601"/>
        <a:ext cx="6926984" cy="7891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7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0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1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9826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worth reviewing because it determines who is eligible for the study.</a:t>
            </a:r>
          </a:p>
          <a:p>
            <a:r>
              <a:rPr lang="en-US" b="1" dirty="0"/>
              <a:t>Frequently relapsing nephrotic syndrome</a:t>
            </a:r>
            <a:endParaRPr lang="en-US" dirty="0"/>
          </a:p>
          <a:p>
            <a:r>
              <a:rPr lang="en-US" b="1" dirty="0"/>
              <a:t>Steroid-dependent nephrotic syndrome</a:t>
            </a:r>
            <a:endParaRPr lang="en-US" dirty="0"/>
          </a:p>
          <a:p>
            <a:r>
              <a:rPr lang="en-US" dirty="0"/>
              <a:t>Then ask:</a:t>
            </a:r>
          </a:p>
          <a:p>
            <a:r>
              <a:rPr lang="en-US" b="1" dirty="0"/>
              <a:t>“Why does this distinction matter therapeutically?”</a:t>
            </a:r>
            <a:endParaRPr lang="en-US" dirty="0"/>
          </a:p>
          <a:p>
            <a:r>
              <a:rPr lang="en-US" dirty="0"/>
              <a:t>Answer: because repeated steroid exposure becomes a major driver of morbidity.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070B4-A375-1F49-B3AE-E2AA2F4EE03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548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Steroid-resistant nephrotic syndrome (SRNS); </a:t>
            </a:r>
            <a:endParaRPr lang="en-US" dirty="0">
              <a:effectLst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Family history of nephrotic syndrome, chronic glomerulonephritis or uremia; </a:t>
            </a:r>
            <a:endParaRPr lang="en-US" dirty="0">
              <a:effectLst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Cytopenias Leukopenia (leukocyte ≤3.0*109/L);  Moderate and severe anemia (hemoglobin &lt; 9.0 g/dL); Thrombocytopenia (platelet count &lt; 100*1012/L); </a:t>
            </a:r>
            <a:endParaRPr lang="en-US" dirty="0">
              <a:effectLst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Chronic infections - Those with positive HBV serological indexes (HBsAg or/and HBeAg or/and HBcAb), positive HCV or abnormal liver function (ALT or total bilirubin exceeding 2 times or more </a:t>
            </a:r>
            <a:endParaRPr lang="en-US" dirty="0">
              <a:effectLst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 upper limit, with a continuous increase for 2 weeks);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Secondary nephrotic syndrome </a:t>
            </a:r>
          </a:p>
          <a:p>
            <a:pPr marL="171450" lvl="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hematological or endocrine system diseases as well as serious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illness,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autoimmune diseases or primary immunodeficiency or tumors; </a:t>
            </a:r>
            <a:endParaRPr lang="en-US" dirty="0">
              <a:effectLst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-Those who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 sensitized to tacrolimus, mycophenolate mofetil, glucocorticoids </a:t>
            </a:r>
            <a:endParaRPr lang="en-US" dirty="0">
              <a:effectLst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any ingredient of the above drugs; </a:t>
            </a:r>
            <a:endParaRPr lang="en-US" dirty="0">
              <a:effectLst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Those who have participated in other clinical trials within three months before enrollment; 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070B4-A375-1F49-B3AE-E2AA2F4EE03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25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Were the groups actually balanced?”</a:t>
            </a:r>
            <a:endParaRPr lang="en-US" dirty="0"/>
          </a:p>
          <a:p>
            <a:r>
              <a:rPr lang="en-US" dirty="0"/>
              <a:t>And:</a:t>
            </a:r>
          </a:p>
          <a:p>
            <a:r>
              <a:rPr lang="en-US" b="1" dirty="0"/>
              <a:t>“Was there anything about the baseline population that might limit applicability to our patients?”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070B4-A375-1F49-B3AE-E2AA2F4EE03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23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en-US"/>
              <a:t>The</a:t>
            </a:r>
            <a:r>
              <a:rPr lang="en-US" dirty="0"/>
              <a:t> trial found that compared with MMF, </a:t>
            </a:r>
            <a:r>
              <a:rPr lang="en-US" b="1" dirty="0"/>
              <a:t>1 year of tacrolimus significantly prolonged relapse-free survival</a:t>
            </a:r>
            <a:r>
              <a:rPr lang="en-US" dirty="0"/>
              <a:t> in children with FRNS/SDNS. </a:t>
            </a:r>
          </a:p>
          <a:p>
            <a:pPr fontAlgn="base"/>
            <a:r>
              <a:rPr lang="en-US" b="1" dirty="0"/>
              <a:t>P</a:t>
            </a:r>
            <a:r>
              <a:rPr lang="en-US" dirty="0"/>
              <a:t>PubMed</a:t>
            </a:r>
          </a:p>
          <a:p>
            <a:r>
              <a:rPr lang="en-US" dirty="0"/>
              <a:t>Show the paper's Kaplan-Meier curve.</a:t>
            </a:r>
          </a:p>
          <a:p>
            <a:r>
              <a:rPr lang="en-US" dirty="0"/>
              <a:t>Then verbally walk through:</a:t>
            </a:r>
          </a:p>
          <a:p>
            <a:r>
              <a:rPr lang="en-US" b="1" dirty="0"/>
              <a:t>Tacrolimus → longer relapse-free period</a:t>
            </a:r>
            <a:endParaRPr lang="en-US" dirty="0"/>
          </a:p>
          <a:p>
            <a:r>
              <a:rPr lang="en-US" dirty="0"/>
              <a:t>Don't immediately interpret it as:</a:t>
            </a:r>
          </a:p>
          <a:p>
            <a:r>
              <a:rPr lang="en-US" b="1" dirty="0"/>
              <a:t>Tacrolimus → better overall treatment</a:t>
            </a:r>
            <a:endParaRPr lang="en-US" dirty="0"/>
          </a:p>
          <a:p>
            <a:r>
              <a:rPr lang="en-US" dirty="0"/>
              <a:t>That distinction becomes important during your critical appraisal.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3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285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208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Were the groups actually balanced?”</a:t>
            </a:r>
            <a:endParaRPr lang="en-US" dirty="0"/>
          </a:p>
          <a:p>
            <a:r>
              <a:rPr lang="en-US" dirty="0"/>
              <a:t>And:</a:t>
            </a:r>
          </a:p>
          <a:p>
            <a:r>
              <a:rPr lang="en-US" b="1" dirty="0"/>
              <a:t>“Was there anything about the baseline population that might limit applicability to our patients?”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070B4-A375-1F49-B3AE-E2AA2F4EE03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277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564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Was the trial internally valid?</a:t>
            </a:r>
          </a:p>
          <a:p>
            <a:r>
              <a:rPr lang="en-US" b="1" dirty="0"/>
              <a:t>Randomization</a:t>
            </a:r>
            <a:endParaRPr lang="en-US" dirty="0"/>
          </a:p>
          <a:p>
            <a:r>
              <a:rPr lang="en-US" b="1" dirty="0"/>
              <a:t>Blinding</a:t>
            </a:r>
            <a:endParaRPr lang="en-US" dirty="0"/>
          </a:p>
          <a:p>
            <a:r>
              <a:rPr lang="en-US" b="1" dirty="0"/>
              <a:t>Follow-up</a:t>
            </a:r>
            <a:endParaRPr lang="en-US" dirty="0"/>
          </a:p>
          <a:p>
            <a:r>
              <a:rPr lang="en-US" b="1" dirty="0"/>
              <a:t>Analysis</a:t>
            </a:r>
            <a:endParaRPr lang="en-US" dirty="0"/>
          </a:p>
          <a:p>
            <a:r>
              <a:rPr lang="en-US" dirty="0"/>
              <a:t>The study reports both intention-to-treat and per-protocol populations, which gives you a good opportunity to discuss how those analyses compare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02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1. Was the result statistically significant?</a:t>
            </a:r>
            <a:endParaRPr lang="en-US" dirty="0"/>
          </a:p>
          <a:p>
            <a:r>
              <a:rPr lang="en-US" dirty="0"/>
              <a:t>Yes.</a:t>
            </a:r>
          </a:p>
          <a:p>
            <a:r>
              <a:rPr lang="en-US" b="1" dirty="0"/>
              <a:t>2. How large was the effect?</a:t>
            </a:r>
            <a:endParaRPr lang="en-US" dirty="0"/>
          </a:p>
          <a:p>
            <a:r>
              <a:rPr lang="en-US" dirty="0"/>
              <a:t>Show the actual effect estimate and confidence interval from the paper.</a:t>
            </a:r>
          </a:p>
          <a:p>
            <a:r>
              <a:rPr lang="en-US" b="1" dirty="0"/>
              <a:t>3. Is that effect clinically meaningful?</a:t>
            </a:r>
            <a:endParaRPr lang="en-US" dirty="0"/>
          </a:p>
          <a:p>
            <a:r>
              <a:rPr lang="en-US" dirty="0"/>
              <a:t>That's the more important question.</a:t>
            </a:r>
          </a:p>
          <a:p>
            <a:r>
              <a:rPr lang="en-US" b="1" dirty="0"/>
              <a:t>4. What would happen if the patient had a tacrolimus-related adverse effect?</a:t>
            </a:r>
            <a:endParaRPr lang="en-US" dirty="0"/>
          </a:p>
          <a:p>
            <a:r>
              <a:rPr lang="en-US" dirty="0"/>
              <a:t>This gets the group thinking beyond the p-value.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072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23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490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643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931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58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4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42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39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973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321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971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F3B3460-24E0-4D1F-9A50-2B8C303B1A66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B98E2F8-7DAF-4FA9-B75A-98C6A64CBB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589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F3B3460-24E0-4D1F-9A50-2B8C303B1A6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2B98E2F8-7DAF-4FA9-B75A-98C6A64CBB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1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48640"/>
            <a:ext cx="3383280" cy="36576"/>
          </a:xfrm>
          <a:prstGeom prst="rect">
            <a:avLst/>
          </a:prstGeom>
          <a:solidFill>
            <a:srgbClr val="5A1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4041648" y="548640"/>
            <a:ext cx="3429000" cy="36576"/>
          </a:xfrm>
          <a:prstGeom prst="rect">
            <a:avLst/>
          </a:prstGeom>
          <a:solidFill>
            <a:srgbClr val="D36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7534656" y="548640"/>
            <a:ext cx="4050791" cy="36576"/>
          </a:xfrm>
          <a:prstGeom prst="rect">
            <a:avLst/>
          </a:prstGeom>
          <a:solidFill>
            <a:srgbClr val="4C6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777240" y="1143000"/>
            <a:ext cx="10652760" cy="6858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/>
            <a:r>
              <a:rPr lang="en-US" sz="3800" b="0">
                <a:solidFill>
                  <a:srgbClr val="5A123A"/>
                </a:solidFill>
                <a:latin typeface="Arial"/>
              </a:rPr>
              <a:t>JOURNAL CLUB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1874519"/>
            <a:ext cx="9372600" cy="6858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/>
            <a:r>
              <a:rPr lang="en-US" sz="1800" b="0">
                <a:solidFill>
                  <a:srgbClr val="263238"/>
                </a:solidFill>
                <a:latin typeface="Arial"/>
              </a:rPr>
              <a:t>Tacrolimus vs mycophenolate for frequently relapsing or steroid-dependent nephrotic syndrome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94560" y="2514600"/>
            <a:ext cx="7818120" cy="31089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/>
            <a:r>
              <a:rPr lang="it-IT" sz="1200" b="0">
                <a:solidFill>
                  <a:srgbClr val="68767D"/>
                </a:solidFill>
                <a:latin typeface="Arial"/>
              </a:rPr>
              <a:t>Sonia Solomon, DO  •  September 15, 2026</a:t>
            </a:r>
          </a:p>
        </p:txBody>
      </p:sp>
      <p:pic>
        <p:nvPicPr>
          <p:cNvPr id="11" name="Picture 10" descr="Nephron and abstract evidence curves illustration">
            <a:extLst>
              <a:ext uri="{FF2B5EF4-FFF2-40B4-BE49-F238E27FC236}">
                <a16:creationId xmlns:a16="http://schemas.microsoft.com/office/drawing/2014/main" id="{B9552340-4BD1-8A91-0D5C-2FE01F0F35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59" r="14859"/>
          <a:stretch>
            <a:fillRect/>
          </a:stretch>
        </p:blipFill>
        <p:spPr>
          <a:xfrm>
            <a:off x="466164" y="3065928"/>
            <a:ext cx="11259671" cy="337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81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9B70-4642-D738-16F9-AD22BE41699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5A123A"/>
          </a:solidFill>
          <a:ln>
            <a:noFill/>
          </a:ln>
        </p:spPr>
        <p:txBody>
          <a:bodyPr wrap="square" anchor="ctr"/>
          <a:lstStyle/>
          <a:p>
            <a:pPr algn="l">
              <a:lnSpc>
                <a:spcPct val="104000"/>
              </a:lnSpc>
              <a:spcAft>
                <a:spcPts val="350"/>
              </a:spcAft>
            </a:pPr>
            <a:r>
              <a:rPr lang="en-US" sz="2700" b="0">
                <a:solidFill>
                  <a:srgbClr val="FFFFFF"/>
                </a:solidFill>
                <a:latin typeface="Arial"/>
              </a:rPr>
              <a:t>Clinical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1C6EC-FBE0-7F0D-82AB-BD33D25CB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956816"/>
            <a:ext cx="6583680" cy="4343400"/>
          </a:xfrm>
        </p:spPr>
        <p:txBody>
          <a:bodyPr wrap="square" anchor="t"/>
          <a:lstStyle/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 dirty="0">
                <a:solidFill>
                  <a:schemeClr val="tx1"/>
                </a:solidFill>
                <a:latin typeface="Arial"/>
              </a:rPr>
              <a:t>6-year-old boy with new-onset nephrotic syndrome achieved remission after 2 weeks of prednisone.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endParaRPr lang="en-US" sz="1700" dirty="0">
              <a:solidFill>
                <a:schemeClr val="tx1"/>
              </a:solidFill>
              <a:latin typeface="Arial"/>
            </a:endParaRP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 dirty="0">
                <a:solidFill>
                  <a:schemeClr val="tx1"/>
                </a:solidFill>
                <a:latin typeface="Arial"/>
              </a:rPr>
              <a:t>Four months later, he relapsed and subsequently had three relapses within 6 months.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endParaRPr lang="en-US" sz="1700" dirty="0">
              <a:solidFill>
                <a:schemeClr val="tx1"/>
              </a:solidFill>
              <a:latin typeface="Arial"/>
            </a:endParaRP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 dirty="0">
                <a:solidFill>
                  <a:schemeClr val="tx1"/>
                </a:solidFill>
                <a:latin typeface="Arial"/>
              </a:rPr>
              <a:t>The family is ready to discuss a steroid-sparing strategy.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5A1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5A123A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7571231" y="1874519"/>
            <a:ext cx="22860" cy="4160520"/>
          </a:xfrm>
          <a:prstGeom prst="rect">
            <a:avLst/>
          </a:prstGeom>
          <a:solidFill>
            <a:srgbClr val="D36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7936992" y="1938528"/>
            <a:ext cx="324612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lang="en-US" sz="2200" b="1">
                <a:solidFill>
                  <a:srgbClr val="5A123A"/>
                </a:solidFill>
                <a:latin typeface="Arial"/>
              </a:rPr>
              <a:t>Which option would you choose?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36992" y="2788920"/>
            <a:ext cx="3246120" cy="2468880"/>
          </a:xfrm>
          <a:prstGeom prst="rect">
            <a:avLst/>
          </a:prstGeom>
          <a:noFill/>
        </p:spPr>
        <p:txBody>
          <a:bodyPr wrap="square" lIns="18288" tIns="0" rIns="18288" bIns="0">
            <a:noAutofit/>
          </a:bodyPr>
          <a:lstStyle/>
          <a:p>
            <a:pPr>
              <a:spcAft>
                <a:spcPts val="1300"/>
              </a:spcAft>
            </a:pPr>
            <a:r>
              <a:rPr lang="en-US" sz="1600" b="1" dirty="0">
                <a:solidFill>
                  <a:srgbClr val="D36B5D"/>
                </a:solidFill>
                <a:latin typeface="Arial"/>
              </a:rPr>
              <a:t>A  </a:t>
            </a:r>
            <a:r>
              <a:rPr lang="en-US" sz="1600" b="0" dirty="0">
                <a:solidFill>
                  <a:srgbClr val="263238"/>
                </a:solidFill>
                <a:latin typeface="Arial"/>
              </a:rPr>
              <a:t>No additional therapy</a:t>
            </a:r>
          </a:p>
          <a:p>
            <a:pPr>
              <a:spcAft>
                <a:spcPts val="1300"/>
              </a:spcAft>
            </a:pPr>
            <a:r>
              <a:rPr lang="en-US" sz="1600" b="1" dirty="0">
                <a:solidFill>
                  <a:srgbClr val="D36B5D"/>
                </a:solidFill>
                <a:latin typeface="Arial"/>
              </a:rPr>
              <a:t>B  </a:t>
            </a:r>
            <a:r>
              <a:rPr lang="en-US" sz="1600" b="0" dirty="0">
                <a:solidFill>
                  <a:srgbClr val="263238"/>
                </a:solidFill>
                <a:latin typeface="Arial"/>
              </a:rPr>
              <a:t>Mycophenolate mofetil</a:t>
            </a:r>
          </a:p>
          <a:p>
            <a:pPr>
              <a:spcAft>
                <a:spcPts val="1300"/>
              </a:spcAft>
            </a:pPr>
            <a:r>
              <a:rPr lang="en-US" sz="1600" b="1" dirty="0">
                <a:solidFill>
                  <a:srgbClr val="D36B5D"/>
                </a:solidFill>
                <a:latin typeface="Arial"/>
              </a:rPr>
              <a:t>C  </a:t>
            </a:r>
            <a:r>
              <a:rPr lang="en-US" sz="1600" b="0" dirty="0">
                <a:solidFill>
                  <a:srgbClr val="263238"/>
                </a:solidFill>
                <a:latin typeface="Arial"/>
              </a:rPr>
              <a:t>Tacrolimus</a:t>
            </a:r>
          </a:p>
          <a:p>
            <a:pPr>
              <a:spcAft>
                <a:spcPts val="1300"/>
              </a:spcAft>
            </a:pPr>
            <a:r>
              <a:rPr lang="en-US" sz="1600" b="1" dirty="0">
                <a:solidFill>
                  <a:srgbClr val="D36B5D"/>
                </a:solidFill>
                <a:latin typeface="Arial"/>
              </a:rPr>
              <a:t>D  </a:t>
            </a:r>
            <a:r>
              <a:rPr lang="en-US" sz="1600" b="0" dirty="0">
                <a:solidFill>
                  <a:srgbClr val="263238"/>
                </a:solidFill>
                <a:latin typeface="Arial"/>
              </a:rPr>
              <a:t>Rituximab</a:t>
            </a:r>
          </a:p>
        </p:txBody>
      </p:sp>
    </p:spTree>
    <p:extLst>
      <p:ext uri="{BB962C8B-B14F-4D97-AF65-F5344CB8AC3E}">
        <p14:creationId xmlns:p14="http://schemas.microsoft.com/office/powerpoint/2010/main" val="1455958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B1EDC-69D9-182B-BFB9-0BFCE693AC0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5A123A"/>
          </a:solidFill>
          <a:ln>
            <a:noFill/>
          </a:ln>
        </p:spPr>
        <p:txBody>
          <a:bodyPr wrap="square" anchor="ctr"/>
          <a:lstStyle/>
          <a:p>
            <a:pPr algn="l">
              <a:lnSpc>
                <a:spcPct val="104000"/>
              </a:lnSpc>
              <a:spcAft>
                <a:spcPts val="350"/>
              </a:spcAft>
            </a:pPr>
            <a:r>
              <a:rPr lang="en-US" sz="2700" b="0">
                <a:solidFill>
                  <a:srgbClr val="FFFFFF"/>
                </a:solidFill>
                <a:latin typeface="Arial"/>
              </a:rPr>
              <a:t>Background: Pediatric Nephrotic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30827-7042-5DD9-148C-BE7E3F0A6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6" cy="4148586"/>
          </a:xfrm>
        </p:spPr>
        <p:txBody>
          <a:bodyPr wrap="square" anchor="t">
            <a:normAutofit/>
          </a:bodyPr>
          <a:lstStyle/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Idiopathic nephrotic syndrome (INS) is the most common childhood glomerular disease (~3/100,000/year), marked by proteinuria, hypoalbuminemia, edema, and hyperlipidemia.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Glucocorticoids induce remission in 85–90% within 4–6 weeks.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However, ~50% develop FRNS/SDNS, causing recurrent disease and cumulative steroid toxicity.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IPNA guidelines recommend steroid-sparing agents (CNIs, cyclophosphamide, levamisole, or MMF), but the optimal choice is uncertain.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Uncontrolled studies suggest TAC may be as effective as MMF.</a:t>
            </a:r>
            <a:endParaRPr lang="en-US" sz="2800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Study rationale: multicenter RCT comparing TAC vs MMF for efficacy and safety in children with FRNS/SDNS.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5A1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5A123A"/>
                </a:solidFill>
                <a:latin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96620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641FA0-0561-3241-ABD9-EF5DDB4B2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383" y="436367"/>
            <a:ext cx="6889950" cy="585645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5A1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5A123A"/>
                </a:solidFill>
                <a:latin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23334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EB9C0-D131-5EDA-F029-51BD8DA4EC4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5A123A"/>
          </a:solidFill>
          <a:ln>
            <a:noFill/>
          </a:ln>
        </p:spPr>
        <p:txBody>
          <a:bodyPr wrap="square" anchor="ctr"/>
          <a:lstStyle/>
          <a:p>
            <a:pPr algn="l">
              <a:lnSpc>
                <a:spcPct val="104000"/>
              </a:lnSpc>
              <a:spcAft>
                <a:spcPts val="350"/>
              </a:spcAft>
            </a:pPr>
            <a:r>
              <a:rPr lang="en-US" sz="2700" b="0">
                <a:solidFill>
                  <a:srgbClr val="FFFFFF"/>
                </a:solidFill>
                <a:latin typeface="Arial"/>
              </a:rPr>
              <a:t>Tacrolimus vs Mycophenolate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5A1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5A123A"/>
                </a:solidFill>
                <a:latin typeface="Arial"/>
              </a:rPr>
              <a:t>5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4AB8739-A924-F221-CD2E-AB81AF40C2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986319"/>
              </p:ext>
            </p:extLst>
          </p:nvPr>
        </p:nvGraphicFramePr>
        <p:xfrm>
          <a:off x="1380564" y="1770821"/>
          <a:ext cx="9341223" cy="50871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3741">
                  <a:extLst>
                    <a:ext uri="{9D8B030D-6E8A-4147-A177-3AD203B41FA5}">
                      <a16:colId xmlns:a16="http://schemas.microsoft.com/office/drawing/2014/main" val="2654012575"/>
                    </a:ext>
                  </a:extLst>
                </a:gridCol>
                <a:gridCol w="3113741">
                  <a:extLst>
                    <a:ext uri="{9D8B030D-6E8A-4147-A177-3AD203B41FA5}">
                      <a16:colId xmlns:a16="http://schemas.microsoft.com/office/drawing/2014/main" val="3471168495"/>
                    </a:ext>
                  </a:extLst>
                </a:gridCol>
                <a:gridCol w="3113741">
                  <a:extLst>
                    <a:ext uri="{9D8B030D-6E8A-4147-A177-3AD203B41FA5}">
                      <a16:colId xmlns:a16="http://schemas.microsoft.com/office/drawing/2014/main" val="306430521"/>
                    </a:ext>
                  </a:extLst>
                </a:gridCol>
              </a:tblGrid>
              <a:tr h="33790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200" dirty="0"/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Tacrolimus (TAC)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Mycophenolate Mofetil (MMF)</a:t>
                      </a:r>
                    </a:p>
                  </a:txBody>
                  <a:tcPr marL="58737" marR="58737" marT="29369" marB="29369" anchor="ctr"/>
                </a:tc>
                <a:extLst>
                  <a:ext uri="{0D108BD9-81ED-4DB2-BD59-A6C34878D82A}">
                    <a16:rowId xmlns:a16="http://schemas.microsoft.com/office/drawing/2014/main" val="2055020876"/>
                  </a:ext>
                </a:extLst>
              </a:tr>
              <a:tr h="3379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Drug class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Calcineurin inhibitor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Antimetabolite</a:t>
                      </a:r>
                    </a:p>
                  </a:txBody>
                  <a:tcPr marL="58737" marR="58737" marT="29369" marB="29369" anchor="ctr"/>
                </a:tc>
                <a:extLst>
                  <a:ext uri="{0D108BD9-81ED-4DB2-BD59-A6C34878D82A}">
                    <a16:rowId xmlns:a16="http://schemas.microsoft.com/office/drawing/2014/main" val="2065410189"/>
                  </a:ext>
                </a:extLst>
              </a:tr>
              <a:tr h="8494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Mechanism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↓ Calcineurin → ↓ IL-2 → ↓ T-cell activation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IMPDH inhibition → ↓ purine synthesis → ↓ lymphocyte proliferation</a:t>
                      </a:r>
                    </a:p>
                  </a:txBody>
                  <a:tcPr marL="58737" marR="58737" marT="29369" marB="29369" anchor="ctr"/>
                </a:tc>
                <a:extLst>
                  <a:ext uri="{0D108BD9-81ED-4DB2-BD59-A6C34878D82A}">
                    <a16:rowId xmlns:a16="http://schemas.microsoft.com/office/drawing/2014/main" val="4184246886"/>
                  </a:ext>
                </a:extLst>
              </a:tr>
              <a:tr h="3379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Main target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T cells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T &amp; B cells</a:t>
                      </a:r>
                    </a:p>
                  </a:txBody>
                  <a:tcPr marL="58737" marR="58737" marT="29369" marB="29369" anchor="ctr"/>
                </a:tc>
                <a:extLst>
                  <a:ext uri="{0D108BD9-81ED-4DB2-BD59-A6C34878D82A}">
                    <a16:rowId xmlns:a16="http://schemas.microsoft.com/office/drawing/2014/main" val="3100469532"/>
                  </a:ext>
                </a:extLst>
              </a:tr>
              <a:tr h="5936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Drug monitoring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Required – trough levels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Generally not required; MPA-AUC can be used</a:t>
                      </a:r>
                    </a:p>
                  </a:txBody>
                  <a:tcPr marL="58737" marR="58737" marT="29369" marB="29369" anchor="ctr"/>
                </a:tc>
                <a:extLst>
                  <a:ext uri="{0D108BD9-81ED-4DB2-BD59-A6C34878D82A}">
                    <a16:rowId xmlns:a16="http://schemas.microsoft.com/office/drawing/2014/main" val="1782471005"/>
                  </a:ext>
                </a:extLst>
              </a:tr>
              <a:tr h="13609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Key adverse effects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Nephrotoxicity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Hypertension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Tremor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Hyperglycemia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Hyperkalemia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GI toxicity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Leukopenia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Infections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Hepatotoxicity</a:t>
                      </a:r>
                    </a:p>
                  </a:txBody>
                  <a:tcPr marL="58737" marR="58737" marT="29369" marB="29369" anchor="ctr"/>
                </a:tc>
                <a:extLst>
                  <a:ext uri="{0D108BD9-81ED-4DB2-BD59-A6C34878D82A}">
                    <a16:rowId xmlns:a16="http://schemas.microsoft.com/office/drawing/2014/main" val="120725783"/>
                  </a:ext>
                </a:extLst>
              </a:tr>
              <a:tr h="3379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Renal effects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⚠️ Potential nephrotoxicity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✅ Not directly nephrotoxic</a:t>
                      </a:r>
                    </a:p>
                  </a:txBody>
                  <a:tcPr marL="58737" marR="58737" marT="29369" marB="29369" anchor="ctr"/>
                </a:tc>
                <a:extLst>
                  <a:ext uri="{0D108BD9-81ED-4DB2-BD59-A6C34878D82A}">
                    <a16:rowId xmlns:a16="http://schemas.microsoft.com/office/drawing/2014/main" val="846348212"/>
                  </a:ext>
                </a:extLst>
              </a:tr>
              <a:tr h="5936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Other considerations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Monitor BP, creatinine/eGFR, electrolytes, glucose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Monitor CBC, liver enzymes</a:t>
                      </a:r>
                    </a:p>
                  </a:txBody>
                  <a:tcPr marL="58737" marR="58737" marT="29369" marB="29369" anchor="ctr"/>
                </a:tc>
                <a:extLst>
                  <a:ext uri="{0D108BD9-81ED-4DB2-BD59-A6C34878D82A}">
                    <a16:rowId xmlns:a16="http://schemas.microsoft.com/office/drawing/2014/main" val="1027367868"/>
                  </a:ext>
                </a:extLst>
              </a:tr>
              <a:tr h="3379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Major long-term concern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CNI-associated kidney injury</a:t>
                      </a:r>
                    </a:p>
                  </a:txBody>
                  <a:tcPr marL="58737" marR="58737" marT="29369" marB="2936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GI &amp; bone marrow toxicity</a:t>
                      </a:r>
                    </a:p>
                  </a:txBody>
                  <a:tcPr marL="58737" marR="58737" marT="29369" marB="29369" anchor="ctr"/>
                </a:tc>
                <a:extLst>
                  <a:ext uri="{0D108BD9-81ED-4DB2-BD59-A6C34878D82A}">
                    <a16:rowId xmlns:a16="http://schemas.microsoft.com/office/drawing/2014/main" val="3782779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978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B34E89-69D3-2E89-CE95-463F3FC42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3" y="1991032"/>
            <a:ext cx="11360486" cy="37313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7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8C92BE7-D29D-D8D6-DF24-739E8477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Article of the Day — STAMP Trial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819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2D75A09-6A00-E525-940A-1B110642B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Objectives &amp; Hypothesis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69B9F-07B6-18DF-B3DE-65F8A7C089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wrap="square" anchor="t"/>
          <a:lstStyle/>
          <a:p>
            <a:r>
              <a:rPr lang="en-US" b="1" u="sng" dirty="0">
                <a:solidFill>
                  <a:schemeClr val="tx1"/>
                </a:solidFill>
              </a:rPr>
              <a:t>Study Objective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To compare the efficacy and safety of tacrolimus (TAC) vs mycophenolate mofetil (MMF) as steroid-sparing therapies in children with frequently relapsing or steroid-dependent nephrotic syndrome (FRNS/SDNS).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Specifically, to determine whether TAC provides better relapse prevention/relapse-free survival while reducing steroid exposure, without unacceptable adverse effects</a:t>
            </a:r>
            <a:r>
              <a:rPr lang="en-US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4000"/>
              </a:lnSpc>
              <a:spcAft>
                <a:spcPts val="350"/>
              </a:spcAft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65DCC55-0DCB-9EDE-7961-BB441AFE26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t"/>
          <a:lstStyle/>
          <a:p>
            <a:r>
              <a:rPr lang="en-US" b="1" u="sng" dirty="0">
                <a:solidFill>
                  <a:schemeClr val="tx1"/>
                </a:solidFill>
              </a:rPr>
              <a:t>Hypothesis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Primary hypothesis: 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Tacrolimus would be superior to MMF in maintaining remission, resulting in a higher 1-year relapse-free survival.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Secondary hypothesis: 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TAC would reduce relapse frequency and steroid requirements compared with MMF, with a comparable safety profile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04452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A89066-4B04-0210-00C6-28FE6AA6E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779" y="0"/>
            <a:ext cx="5492483" cy="67808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A03A0A-C030-A3AB-B6EB-ED9065ACC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2500" b="0">
                <a:solidFill>
                  <a:srgbClr val="FFFFFF"/>
                </a:solidFill>
                <a:latin typeface="Arial"/>
              </a:rPr>
              <a:t>Study Design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637665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64A8BD-DFC3-839A-BDAB-C45927463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918" y="0"/>
            <a:ext cx="4641273" cy="670220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51125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0203F4-C2B4-D0AB-E56A-56DAABAEF3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943100"/>
            <a:ext cx="5074920" cy="4434840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104000"/>
              </a:lnSpc>
              <a:spcAft>
                <a:spcPts val="350"/>
              </a:spcAft>
              <a:buNone/>
            </a:pPr>
            <a:r>
              <a:rPr lang="en-US" sz="2400" b="1" dirty="0">
                <a:solidFill>
                  <a:srgbClr val="2F6F73"/>
                </a:solidFill>
                <a:latin typeface="Arial"/>
              </a:rPr>
              <a:t>Inclusion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Steroid-sensitive nephrotic syndrome with frequent relapse (FRNS) or steroid dependence 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(SDNS); 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Age: 2-18 years old; 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Normal renal function: eGFR≥90mL/min/1.73m2; 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At the time of enrollment, urinary protein &lt;1+ or urinary protein/creatinine &lt;0.2g/g (&lt; 20  mg/mmol) in the morning for 3 consecutive days or more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No use of tacrolimus, mycophenolate mofetil, cyclosporine A, rituximab or cyclophosphamide within 2 years before enrollment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E412DC-2EDA-77AD-BBDE-A1ECFE5B2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5080" y="1943100"/>
            <a:ext cx="5074920" cy="4434840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104000"/>
              </a:lnSpc>
              <a:spcAft>
                <a:spcPts val="350"/>
              </a:spcAft>
              <a:buNone/>
            </a:pPr>
            <a:r>
              <a:rPr lang="en-US" sz="2400" b="1" dirty="0">
                <a:solidFill>
                  <a:srgbClr val="D36B5D"/>
                </a:solidFill>
                <a:latin typeface="Arial"/>
              </a:rPr>
              <a:t>Exclusion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Steroid-resistant nephrotic syndrome (SRNS); </a:t>
            </a:r>
            <a:endParaRPr lang="en-US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Family history of nephrotic syndrome, chronic glomerulonephritis or uremia; </a:t>
            </a:r>
            <a:endParaRPr lang="en-US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Cytopenias 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Chronic infection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Secondary nephrotic syndrome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Hematological, Endocrine system, Autoimmune diseases or primary immunodeficiency or tumors</a:t>
            </a:r>
            <a:endParaRPr lang="en-US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Those who </a:t>
            </a:r>
            <a:r>
              <a:rPr lang="en-US" sz="1550">
                <a:solidFill>
                  <a:schemeClr val="tx1"/>
                </a:solidFill>
                <a:latin typeface="Arial"/>
              </a:rPr>
              <a:t>were </a:t>
            </a:r>
            <a:r>
              <a:rPr lang="en-US" sz="1550" dirty="0">
                <a:solidFill>
                  <a:schemeClr val="tx1"/>
                </a:solidFill>
                <a:latin typeface="Arial"/>
              </a:rPr>
              <a:t>known</a:t>
            </a:r>
            <a:r>
              <a:rPr lang="en-US" sz="1550">
                <a:solidFill>
                  <a:schemeClr val="tx1"/>
                </a:solidFill>
                <a:latin typeface="Arial"/>
              </a:rPr>
              <a:t> to</a:t>
            </a:r>
            <a:r>
              <a:rPr lang="en-US" sz="1550" dirty="0">
                <a:solidFill>
                  <a:schemeClr val="tx1"/>
                </a:solidFill>
                <a:latin typeface="Arial"/>
              </a:rPr>
              <a:t> be sensitized to tacrolimus, mycophenolate mofetil, glucocorticoids </a:t>
            </a:r>
            <a:endParaRPr lang="en-US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Those who have participated in other clinical trials within three months before enrollment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4000"/>
              </a:lnSpc>
              <a:spcAft>
                <a:spcPts val="350"/>
              </a:spcAft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>
            <a:off x="6053328" y="1874519"/>
            <a:ext cx="22860" cy="4315968"/>
          </a:xfrm>
          <a:prstGeom prst="rect">
            <a:avLst/>
          </a:prstGeom>
          <a:solidFill>
            <a:srgbClr val="D8D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B5C1511-3B9D-556F-4DDA-A93061B57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Eligibility Criteria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904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8D248-102A-13F3-C41F-7F4821155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2164"/>
            <a:ext cx="11029615" cy="4468636"/>
          </a:xfrm>
        </p:spPr>
        <p:txBody>
          <a:bodyPr wrap="square" anchor="t">
            <a:normAutofit/>
          </a:bodyPr>
          <a:lstStyle/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Eligible children randomized 1:1 to:</a:t>
            </a: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Tacrolimus (TAC) + prednisolone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Mycophenolate mofetil (MMF) + prednisolone</a:t>
            </a:r>
            <a:endParaRPr lang="en-US" sz="2400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Treatment duration: 12 months</a:t>
            </a:r>
            <a:endParaRPr lang="en-US" sz="2800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Computer-generated randomization</a:t>
            </a:r>
            <a:endParaRPr lang="en-US" sz="2800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Allocation concealed using sequentially numbered, opaque, sealed envelopes</a:t>
            </a:r>
            <a:endParaRPr lang="en-US" sz="2800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Envelopes opened after enrollment to reveal treatment assignment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Open-label: patients and study staff were not blinded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2000" dirty="0">
                <a:solidFill>
                  <a:schemeClr val="tx1"/>
                </a:solidFill>
                <a:latin typeface="Arial"/>
              </a:rPr>
              <a:t>Randomization codes were not reused once assigned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12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5E19EAB3-0A36-A15E-2E16-580CC8F8BDA6}"/>
              </a:ext>
            </a:extLst>
          </p:cNvPr>
          <p:cNvSpPr txBox="1">
            <a:spLocks/>
          </p:cNvSpPr>
          <p:nvPr/>
        </p:nvSpPr>
        <p:spPr>
          <a:xfrm>
            <a:off x="581193" y="729658"/>
            <a:ext cx="11029616" cy="9883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solidFill>
                  <a:srgbClr val="FFFFFF"/>
                </a:solidFill>
                <a:latin typeface="Arial"/>
              </a:rPr>
              <a:t>Randomization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714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63B6B-BB13-9168-EBA7-6489C9A7F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87565"/>
            <a:ext cx="11234290" cy="4632487"/>
          </a:xfrm>
        </p:spPr>
        <p:txBody>
          <a:bodyPr wrap="square">
            <a:normAutofit/>
          </a:bodyPr>
          <a:lstStyle/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Tacrolimus (TAC): 0.025–0.050 mg/kg BID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Target trough: 5–10 ng/mL for 6 months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Then maintained at &lt;5 ng/mL</a:t>
            </a:r>
            <a:endParaRPr lang="en-US" sz="2000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Mycophenolate mofetil (MMF): 10–15 mg/kg BID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Target MPA-AUC: 30–50 μg·h/mL for 6 months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Then ≤40 μg·h/mL</a:t>
            </a:r>
            <a:endParaRPr lang="en-US" sz="2000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Monthly pre-dose blood samples for drug concentration monitoring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1-year follow-up: Weeks 1, 4, 8 → every 8 weeks through week 40 → final visit at week 52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Outcomes monitored: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Relapses &amp; corticosteroid dose, Adverse events, TAC levels &amp; MPA-AUC, Kidney/liver function &amp; lipids, Urine/proteinuria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Arial"/>
              </a:rPr>
              <a:t>Medication adherence: Daily medication &amp; proteinuria diaries; medication counts performed at visits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13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3935673-7C71-DD1F-2C78-FAC09B47E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Intervention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858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B1A0D6F9-4280-C72E-B683-2D3A4952E3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320571"/>
              </p:ext>
            </p:extLst>
          </p:nvPr>
        </p:nvGraphicFramePr>
        <p:xfrm>
          <a:off x="581192" y="2180496"/>
          <a:ext cx="11029616" cy="4264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14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B4CBE31-CA25-66F7-4980-1B7CE3899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87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24DC6-6307-AB95-9126-FB79955F0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>
            <a:normAutofit/>
          </a:bodyPr>
          <a:lstStyle/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Sample Size</a:t>
            </a:r>
            <a:endParaRPr lang="en-US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Expected 1-year relapse-free survival:</a:t>
            </a: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sz="1430" dirty="0">
                <a:solidFill>
                  <a:schemeClr val="tx1"/>
                </a:solidFill>
                <a:latin typeface="Arial"/>
              </a:rPr>
              <a:t>MMF 56% vs TAC 70%</a:t>
            </a:r>
            <a:endParaRPr lang="en-US" dirty="0">
              <a:solidFill>
                <a:schemeClr val="tx1"/>
              </a:solidFill>
            </a:endParaRP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80% power; α = .05; 1:1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Required: 229; planned: 270 (15% attrition, 135/group)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550" dirty="0">
                <a:solidFill>
                  <a:schemeClr val="tx1"/>
                </a:solidFill>
                <a:latin typeface="Arial"/>
              </a:rPr>
              <a:t>Statistical Analysis</a:t>
            </a: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sz="1150" dirty="0">
                <a:solidFill>
                  <a:schemeClr val="tx1"/>
                </a:solidFill>
                <a:latin typeface="Arial"/>
              </a:rPr>
              <a:t>ITT primary; per-protocol sensitivity</a:t>
            </a: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sz="1350" dirty="0">
                <a:solidFill>
                  <a:schemeClr val="tx1"/>
                </a:solidFill>
                <a:latin typeface="Arial"/>
              </a:rPr>
              <a:t>Kaplan-Meier + log-rank for relapse-free survival</a:t>
            </a: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sz="1350" dirty="0">
                <a:solidFill>
                  <a:schemeClr val="tx1"/>
                </a:solidFill>
                <a:latin typeface="Arial"/>
              </a:rPr>
              <a:t>Cox regression for HRs (95% CI)</a:t>
            </a: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sz="1350" dirty="0">
                <a:solidFill>
                  <a:schemeClr val="tx1"/>
                </a:solidFill>
                <a:latin typeface="Arial"/>
              </a:rPr>
              <a:t>Mixed-effects models for repeated eGFR and annual slope</a:t>
            </a: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sz="1350" dirty="0">
                <a:solidFill>
                  <a:schemeClr val="tx1"/>
                </a:solidFill>
                <a:latin typeface="Arial"/>
              </a:rPr>
              <a:t>Baseline tests: t test, Wilcoxon, χ², or Fisher exact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15</a:t>
            </a:r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C2532399-604E-EC0B-AAAE-9C7265978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Statistical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10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DDD7C0-47F5-AFD0-F85E-375901CBA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524" y="-7191"/>
            <a:ext cx="6528760" cy="68723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B3E440-39F0-125B-BD83-A4F6B6B4E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2500" b="0">
                <a:solidFill>
                  <a:srgbClr val="FFFFFF"/>
                </a:solidFill>
                <a:latin typeface="Arial"/>
              </a:rPr>
              <a:t>Outcomes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2F6F73"/>
                </a:solidFill>
                <a:latin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834117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3F3781-3434-4E18-0D0E-3FBBF8AFD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29B83-8957-B3D4-0B84-E41FDCB9D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8519" y="485678"/>
            <a:ext cx="6752900" cy="5888772"/>
          </a:xfrm>
        </p:spPr>
        <p:txBody>
          <a:bodyPr anchor="t"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292 patients assessed from 12 centers (Nov 2019–May 2022)</a:t>
            </a:r>
          </a:p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270 patients randomized 1:1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TAC: n=135 vs MMF: n=135</a:t>
            </a:r>
          </a:p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Median age: 6.9 years (IQR 4.3–10.0)</a:t>
            </a:r>
          </a:p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25.9% female</a:t>
            </a:r>
          </a:p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243 patients completed the 1-year trial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27 total dropouts: TAC: 6 and MMF: 21</a:t>
            </a:r>
          </a:p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Main reasons for dropout: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</a:rPr>
              <a:t>Active withdrawal, Unable to reach target drug concentration, Adverse events, Loss to follow-up</a:t>
            </a:r>
          </a:p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Baseline characteristics were similar between groups</a:t>
            </a:r>
          </a:p>
          <a:p>
            <a:pPr lvl="0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Medication diaries and pill counts indicated good adherence in both </a:t>
            </a:r>
            <a:r>
              <a:rPr lang="en-US">
                <a:solidFill>
                  <a:schemeClr val="tx1"/>
                </a:solidFill>
              </a:rPr>
              <a:t>groups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19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0287-58EA-A8E2-9F2A-58E223779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EFF"/>
                </a:solidFill>
              </a:rPr>
              <a:t>Results: Primary Outcomes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4DBCFFC1-AE50-27AC-81C8-20286BBAC6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964634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332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D911889F-2501-BADD-E52B-AD4446F2888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83444268"/>
              </p:ext>
            </p:extLst>
          </p:nvPr>
        </p:nvGraphicFramePr>
        <p:xfrm>
          <a:off x="581193" y="2228003"/>
          <a:ext cx="11139752" cy="3633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4A3EB33-9373-7066-72FC-6C5C72BDF9CB}"/>
              </a:ext>
            </a:extLst>
          </p:cNvPr>
          <p:cNvSpPr txBox="1"/>
          <p:nvPr/>
        </p:nvSpPr>
        <p:spPr>
          <a:xfrm>
            <a:off x="581193" y="5861050"/>
            <a:ext cx="11029616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 dirty="0">
                <a:latin typeface="Arial"/>
              </a:rPr>
              <a:t>TAC provided superior relapse prevention and reduced steroid exposure, with similar short-term safety to MMF, but its greater eGFR decline raises questions about long-term renal safety.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7A31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7A3156"/>
                </a:solidFill>
                <a:latin typeface="Arial"/>
              </a:rPr>
              <a:t>20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E8EA518-6E5D-A994-B6DC-832ADDBA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Results: Secondary 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648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50D7E-97C3-0200-7D24-31A3A6FBC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Safety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9F640-C8A2-73A5-8AEB-41A06CFFA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2659" y="485678"/>
            <a:ext cx="6788760" cy="6123438"/>
          </a:xfrm>
        </p:spPr>
        <p:txBody>
          <a:bodyPr anchor="t"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Overall adverse events (AEs): </a:t>
            </a:r>
            <a:r>
              <a:rPr lang="en-US" sz="1600" u="sng" dirty="0">
                <a:solidFill>
                  <a:schemeClr val="accent2"/>
                </a:solidFill>
                <a:latin typeface="+mj-lt"/>
              </a:rPr>
              <a:t>similar between groups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+mj-lt"/>
              </a:rPr>
              <a:t>TAC: 94.8% vs MMF: 92.6% (</a:t>
            </a:r>
            <a:r>
              <a:rPr lang="en-US" i="1" dirty="0">
                <a:solidFill>
                  <a:schemeClr val="tx1"/>
                </a:solidFill>
                <a:latin typeface="+mj-lt"/>
              </a:rPr>
              <a:t>P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 = .62)</a:t>
            </a:r>
          </a:p>
          <a:p>
            <a:pPr lvl="0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Serious adverse events (SAEs): </a:t>
            </a:r>
            <a:r>
              <a:rPr lang="en-US" sz="1600" u="sng" dirty="0">
                <a:solidFill>
                  <a:schemeClr val="accent2"/>
                </a:solidFill>
                <a:latin typeface="+mj-lt"/>
              </a:rPr>
              <a:t>similar between groups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+mj-lt"/>
              </a:rPr>
              <a:t>TAC: 8.9% vs MMF: 10.4% (</a:t>
            </a:r>
            <a:r>
              <a:rPr lang="en-US" i="1" dirty="0">
                <a:solidFill>
                  <a:schemeClr val="tx1"/>
                </a:solidFill>
                <a:latin typeface="+mj-lt"/>
              </a:rPr>
              <a:t>P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 = .84)</a:t>
            </a:r>
          </a:p>
          <a:p>
            <a:pPr lvl="0">
              <a:lnSpc>
                <a:spcPct val="90000"/>
              </a:lnSpc>
            </a:pPr>
            <a:r>
              <a:rPr lang="en-US" sz="1600" u="sng" dirty="0">
                <a:solidFill>
                  <a:schemeClr val="accent2"/>
                </a:solidFill>
                <a:latin typeface="+mj-lt"/>
              </a:rPr>
              <a:t>Infections were the most common SAE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+mj-lt"/>
              </a:rPr>
              <a:t>TAC: 66.7% of SAEs vs MMF: 71.4% of SAEs</a:t>
            </a:r>
          </a:p>
          <a:p>
            <a:pPr lvl="0">
              <a:lnSpc>
                <a:spcPct val="104000"/>
              </a:lnSpc>
              <a:spcAft>
                <a:spcPts val="350"/>
              </a:spcAft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Steroid exposure</a:t>
            </a:r>
          </a:p>
          <a:p>
            <a:pPr lvl="1">
              <a:lnSpc>
                <a:spcPct val="104000"/>
              </a:lnSpc>
              <a:spcAft>
                <a:spcPts val="350"/>
              </a:spcAft>
            </a:pPr>
            <a:r>
              <a:rPr lang="en-US" dirty="0">
                <a:solidFill>
                  <a:schemeClr val="tx1"/>
                </a:solidFill>
                <a:latin typeface="+mj-lt"/>
              </a:rPr>
              <a:t>Lower with TAC: 0.22 vs 0.34 mg/kg/day</a:t>
            </a:r>
          </a:p>
          <a:p>
            <a:pPr lvl="0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AE-related treatment withdrawal: 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+mj-lt"/>
              </a:rPr>
              <a:t>0.74% in each group</a:t>
            </a:r>
          </a:p>
          <a:p>
            <a:pPr lvl="0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Acute kidney disease: 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+mj-lt"/>
              </a:rPr>
              <a:t>1 patient in each group</a:t>
            </a:r>
          </a:p>
          <a:p>
            <a:pPr lvl="0">
              <a:lnSpc>
                <a:spcPct val="90000"/>
              </a:lnSpc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At 1 year, serum creatinine and eGFR remained within normal ranges in both groups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+mj-lt"/>
              </a:rPr>
              <a:t>TAC: 158.4 mL/min/1.73 m² vs MMF: 163.4 mL/min/1.73m²</a:t>
            </a:r>
          </a:p>
          <a:p>
            <a:pPr lvl="0">
              <a:lnSpc>
                <a:spcPct val="90000"/>
              </a:lnSpc>
            </a:pPr>
            <a:r>
              <a:rPr lang="en-US" sz="1600" u="sng" dirty="0">
                <a:solidFill>
                  <a:schemeClr val="accent2"/>
                </a:solidFill>
                <a:latin typeface="+mj-lt"/>
              </a:rPr>
              <a:t>Overall: Similar safety profiles, but greater decline in eGFR slope with TAC despite preserved overall kidney function.</a:t>
            </a:r>
          </a:p>
          <a:p>
            <a:pPr>
              <a:lnSpc>
                <a:spcPct val="90000"/>
              </a:lnSpc>
            </a:pP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3936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4C2FD0-9066-ADC1-6BBB-C47BE5741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478" y="1918010"/>
            <a:ext cx="9257176" cy="49399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7A31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7A3156"/>
                </a:solidFill>
                <a:latin typeface="Arial"/>
              </a:rPr>
              <a:t>22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64AA7F2-954C-028A-E2AD-DF49CEA9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One-Year Relapse-Free Survival — ITT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103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278CF2-653B-5514-A2F5-CA250322E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626" y="1862254"/>
            <a:ext cx="9311598" cy="49957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7A31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7A3156"/>
                </a:solidFill>
                <a:latin typeface="Arial"/>
              </a:rPr>
              <a:t>23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6B15A01-5D36-1B68-F287-0F09B5F4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One-Year Relapse-Free Survival — Per 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733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A7882-7965-53AB-41A4-35F6E7A58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20" y="2171700"/>
            <a:ext cx="10991088" cy="4370832"/>
          </a:xfrm>
        </p:spPr>
        <p:txBody>
          <a:bodyPr wrap="square" anchor="t">
            <a:normAutofit fontScale="92500"/>
          </a:bodyPr>
          <a:lstStyle/>
          <a:p>
            <a:pPr>
              <a:lnSpc>
                <a:spcPct val="104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Arial"/>
              </a:rPr>
              <a:t>First large, multicenter RCT directly comparing TAC with MMF in pediatric FRNS/SDNS</a:t>
            </a:r>
          </a:p>
          <a:p>
            <a:pPr>
              <a:lnSpc>
                <a:spcPct val="104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Arial"/>
              </a:rPr>
              <a:t>TAC improved 1-year relapse-free survival and reduced relapse and steroid exposure</a:t>
            </a:r>
          </a:p>
          <a:p>
            <a:pPr>
              <a:lnSpc>
                <a:spcPct val="104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Arial"/>
              </a:rPr>
              <a:t>The benefit persisted after TAC was stopped or sustained remission was achieved</a:t>
            </a:r>
          </a:p>
          <a:p>
            <a:pPr>
              <a:lnSpc>
                <a:spcPct val="104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Arial"/>
              </a:rPr>
              <a:t>The greater eGFR decline keeps long-term nephrotoxicity central to treatment choice</a:t>
            </a:r>
          </a:p>
          <a:p>
            <a:pPr>
              <a:lnSpc>
                <a:spcPct val="104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Arial"/>
              </a:rPr>
              <a:t>TAC may be preferred when relapse control and steroid reduction outweigh kidney-safety concerns</a:t>
            </a:r>
          </a:p>
          <a:p>
            <a:pPr>
              <a:lnSpc>
                <a:spcPct val="104000"/>
              </a:lnSpc>
              <a:spcAft>
                <a:spcPts val="1200"/>
              </a:spcAft>
            </a:pPr>
            <a:endParaRPr lang="en-US" sz="2400" dirty="0">
              <a:solidFill>
                <a:srgbClr val="263238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4C6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4C6670"/>
                </a:solidFill>
                <a:latin typeface="Arial"/>
              </a:rPr>
              <a:t>24</a:t>
            </a:r>
          </a:p>
        </p:txBody>
      </p:sp>
      <p:sp>
        <p:nvSpPr>
          <p:cNvPr id="14" name="Title 8">
            <a:extLst>
              <a:ext uri="{FF2B5EF4-FFF2-40B4-BE49-F238E27FC236}">
                <a16:creationId xmlns:a16="http://schemas.microsoft.com/office/drawing/2014/main" id="{FE1D36D1-411E-C339-CCE1-302D7DD7B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71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5F811ABB-518E-06FF-8771-57A5E71F23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5833" y="2301522"/>
          <a:ext cx="11029615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4C6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4C6670"/>
                </a:solidFill>
                <a:latin typeface="Arial"/>
              </a:rPr>
              <a:t>25</a:t>
            </a:r>
          </a:p>
        </p:txBody>
      </p:sp>
      <p:sp>
        <p:nvSpPr>
          <p:cNvPr id="7" name="Title 8">
            <a:extLst>
              <a:ext uri="{FF2B5EF4-FFF2-40B4-BE49-F238E27FC236}">
                <a16:creationId xmlns:a16="http://schemas.microsoft.com/office/drawing/2014/main" id="{9FC43B85-C0EC-D02D-1FE4-B3224E122313}"/>
              </a:ext>
            </a:extLst>
          </p:cNvPr>
          <p:cNvSpPr txBox="1">
            <a:spLocks/>
          </p:cNvSpPr>
          <p:nvPr/>
        </p:nvSpPr>
        <p:spPr>
          <a:xfrm>
            <a:off x="581192" y="702156"/>
            <a:ext cx="11029616" cy="1013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solidFill>
                  <a:srgbClr val="FFFFFF"/>
                </a:solidFill>
                <a:latin typeface="Arial"/>
              </a:rPr>
              <a:t>Adverse 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756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6A550-960F-3223-B874-3E2B113AC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Limitations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55905" y="322730"/>
            <a:ext cx="6076938" cy="62394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400" dirty="0"/>
              <a:t> </a:t>
            </a:r>
            <a:r>
              <a:rPr lang="en-US" sz="2400" u="sng" dirty="0"/>
              <a:t>Short follow-up: </a:t>
            </a:r>
          </a:p>
          <a:p>
            <a:pPr lvl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400" dirty="0"/>
              <a:t>Treatment limited to 12 months, preventing assessment of long-term safety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400" dirty="0"/>
              <a:t> </a:t>
            </a:r>
            <a:r>
              <a:rPr lang="en-US" sz="2400" u="sng" dirty="0"/>
              <a:t>No post-treatment data: </a:t>
            </a:r>
          </a:p>
          <a:p>
            <a:pPr lvl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400" dirty="0"/>
              <a:t>Relapse outcomes after drug discontinuation were not evaluated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400" dirty="0"/>
              <a:t> </a:t>
            </a:r>
            <a:r>
              <a:rPr lang="en-US" sz="2400" u="sng" dirty="0"/>
              <a:t>Limited generalizability: </a:t>
            </a:r>
          </a:p>
          <a:p>
            <a:pPr lvl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400" dirty="0"/>
              <a:t>All participants were from China → need validation in diverse populations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400" dirty="0"/>
              <a:t> </a:t>
            </a:r>
            <a:r>
              <a:rPr lang="en-US" sz="2400" u="sng" dirty="0"/>
              <a:t>Limited kidney pathology data: </a:t>
            </a:r>
          </a:p>
          <a:p>
            <a:pPr lvl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400" dirty="0"/>
              <a:t>Particularly lacking post-1-year pathology after TAC exposure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 sz="2400" dirty="0"/>
              <a:t> </a:t>
            </a:r>
            <a:r>
              <a:rPr lang="en-US" sz="2400" u="sng" dirty="0"/>
              <a:t>Quality of life not assessed: </a:t>
            </a:r>
          </a:p>
          <a:p>
            <a:pPr lvl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400" dirty="0"/>
              <a:t>Impact of TAC vs MMF on patient quality of life was not systematically evaluated</a:t>
            </a:r>
          </a:p>
        </p:txBody>
      </p:sp>
    </p:spTree>
    <p:extLst>
      <p:ext uri="{BB962C8B-B14F-4D97-AF65-F5344CB8AC3E}">
        <p14:creationId xmlns:p14="http://schemas.microsoft.com/office/powerpoint/2010/main" val="3145361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067D8818-B526-F213-E396-067CB01CD8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192" y="2180496"/>
          <a:ext cx="11029615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4C6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4C6670"/>
                </a:solidFill>
                <a:latin typeface="Arial"/>
              </a:rPr>
              <a:t>27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E807239-4DEB-3FBF-193D-0252193B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Critical Appraisal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516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5F28DDD-9641-43BA-944D-79B068705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rgbClr val="FFF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BDD12862-F489-198F-21F2-AFAC25D2E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Questions for discussion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AA2954-062E-4B72-A97B-0B066FB15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CA29A6-E0B1-40CD-ADF7-7B8E932A3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D5F866-AD72-475A-B6C6-54E4577D4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2BAD4C-6EA9-4F10-92D4-A1C8C53DA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8"/>
            <a:ext cx="7498616" cy="56769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3E4A7E42-C890-0438-0DC7-3893389428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3460147"/>
              </p:ext>
            </p:extLst>
          </p:nvPr>
        </p:nvGraphicFramePr>
        <p:xfrm>
          <a:off x="4598438" y="1037967"/>
          <a:ext cx="7012370" cy="4709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8177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723420A-D0FC-6EE3-BF8C-6D6D4C196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2493616"/>
            <a:ext cx="4800600" cy="3584448"/>
          </a:xfrm>
        </p:spPr>
        <p:txBody>
          <a:bodyPr wrap="square"/>
          <a:lstStyle/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Open-Label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All centers were in China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Limited follow-up for long-term toxicity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Generalizability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Long-term CNI effects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Treatment strategy may differ from local practice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BCE901B1-5737-7B5F-BDB7-C249E8C2C30C}"/>
              </a:ext>
            </a:extLst>
          </p:cNvPr>
          <p:cNvSpPr txBox="1">
            <a:spLocks/>
          </p:cNvSpPr>
          <p:nvPr/>
        </p:nvSpPr>
        <p:spPr>
          <a:xfrm>
            <a:off x="822960" y="2493616"/>
            <a:ext cx="4983480" cy="358444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Randomized trial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Multicenter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Direct head-to-head comparison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Clinically relevant outcome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1700">
                <a:solidFill>
                  <a:schemeClr val="tx1"/>
                </a:solidFill>
                <a:latin typeface="Arial"/>
              </a:rPr>
              <a:t>Patient important outcomes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4C6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4C6670"/>
                </a:solidFill>
                <a:latin typeface="Arial"/>
              </a:rPr>
              <a:t>31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1883664"/>
            <a:ext cx="498348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lang="en-US" sz="2800" b="1">
                <a:solidFill>
                  <a:srgbClr val="2F6F73"/>
                </a:solidFill>
                <a:latin typeface="Arial"/>
              </a:rPr>
              <a:t>STRENGTHS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1883664"/>
            <a:ext cx="48006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lang="en-US" sz="3200" b="1">
                <a:solidFill>
                  <a:srgbClr val="D36B5D"/>
                </a:solidFill>
                <a:latin typeface="Arial"/>
              </a:rPr>
              <a:t>LIMITATIONS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53328" y="1883664"/>
            <a:ext cx="22860" cy="4005072"/>
          </a:xfrm>
          <a:prstGeom prst="rect">
            <a:avLst/>
          </a:prstGeom>
          <a:solidFill>
            <a:srgbClr val="D8DF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0E1ECDD4-D12D-0DCB-483B-9723282D3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Arial"/>
              </a:rPr>
              <a:t>Strengths and Limitations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234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7CCA-72E9-5FC3-EAB9-D10F4E18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723901"/>
            <a:ext cx="10993549" cy="1428750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2700" b="0">
                <a:latin typeface="Arial"/>
              </a:rPr>
              <a:t>What about rituximab?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DFA29C-71FC-ED8D-E1C5-6DFF72952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7824" y="3337934"/>
            <a:ext cx="3039922" cy="2515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7122C8-91FB-1232-1948-7FBAC160E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968" y="3123833"/>
            <a:ext cx="6635656" cy="2936278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4C6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1" name="TextBox 40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4C6670"/>
                </a:solidFill>
                <a:latin typeface="Arial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454400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>
            <a:extLst>
              <a:ext uri="{FF2B5EF4-FFF2-40B4-BE49-F238E27FC236}">
                <a16:creationId xmlns:a16="http://schemas.microsoft.com/office/drawing/2014/main" id="{05F66D80-EA23-5EA0-043B-2DB45247ADB2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0549" y="599724"/>
            <a:ext cx="9204109" cy="520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5A1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5A123A"/>
                </a:solidFill>
                <a:latin typeface="Arial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724147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64FE2-CF19-500B-4EA2-CF88AC6850A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5A123A"/>
          </a:solidFill>
          <a:ln>
            <a:noFill/>
          </a:ln>
        </p:spPr>
        <p:txBody>
          <a:bodyPr wrap="square" anchor="ctr"/>
          <a:lstStyle/>
          <a:p>
            <a:pPr algn="l">
              <a:lnSpc>
                <a:spcPct val="104000"/>
              </a:lnSpc>
              <a:spcAft>
                <a:spcPts val="350"/>
              </a:spcAft>
            </a:pPr>
            <a:r>
              <a:rPr lang="en-US" sz="2700" b="0">
                <a:solidFill>
                  <a:srgbClr val="FFFFFF"/>
                </a:solidFill>
                <a:latin typeface="Arial"/>
              </a:rPr>
              <a:t>What Would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138B-2EEB-F23A-2B2E-8930D58E2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802" y="2107244"/>
            <a:ext cx="6400800" cy="4651247"/>
          </a:xfrm>
        </p:spPr>
        <p:txBody>
          <a:bodyPr wrap="square" anchor="t">
            <a:normAutofit/>
          </a:bodyPr>
          <a:lstStyle/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2400">
                <a:solidFill>
                  <a:schemeClr val="tx1"/>
                </a:solidFill>
                <a:latin typeface="Arial"/>
              </a:rPr>
              <a:t>A 6-year-old boy achieved remission after 2 weeks of prednisone, then relapsed four months later and had three relapses within six months.</a:t>
            </a:r>
          </a:p>
          <a:p>
            <a:pPr>
              <a:lnSpc>
                <a:spcPct val="104000"/>
              </a:lnSpc>
              <a:spcAft>
                <a:spcPts val="350"/>
              </a:spcAft>
            </a:pPr>
            <a:endParaRPr lang="en-US" sz="2400">
              <a:solidFill>
                <a:schemeClr val="tx1"/>
              </a:solidFill>
              <a:latin typeface="Arial"/>
            </a:endParaRPr>
          </a:p>
          <a:p>
            <a:pPr>
              <a:lnSpc>
                <a:spcPct val="104000"/>
              </a:lnSpc>
              <a:spcAft>
                <a:spcPts val="350"/>
              </a:spcAft>
            </a:pPr>
            <a:r>
              <a:rPr lang="en-US" sz="2400">
                <a:solidFill>
                  <a:schemeClr val="tx1"/>
                </a:solidFill>
                <a:latin typeface="Arial"/>
              </a:rPr>
              <a:t>The family wants a steroid-sparing option. Which strategy best balances relapse prevention and long-term safety?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565392"/>
            <a:ext cx="10991088" cy="13716"/>
          </a:xfrm>
          <a:prstGeom prst="rect">
            <a:avLst/>
          </a:prstGeom>
          <a:solidFill>
            <a:srgbClr val="5A1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3504" y="6601968"/>
            <a:ext cx="5029200" cy="1645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l"/>
            <a:r>
              <a:rPr lang="en-US" sz="850" b="0">
                <a:solidFill>
                  <a:srgbClr val="68767D"/>
                </a:solidFill>
                <a:latin typeface="Arial"/>
              </a:rPr>
              <a:t>STAMP Trial  •  Pediatric Nephrotic Syndrome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83680"/>
            <a:ext cx="411480" cy="1828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r"/>
            <a:r>
              <a:rPr lang="en-US" sz="900" b="1">
                <a:solidFill>
                  <a:srgbClr val="5A123A"/>
                </a:solidFill>
                <a:latin typeface="Arial"/>
              </a:rPr>
              <a:t>33</a:t>
            </a:r>
          </a:p>
        </p:txBody>
      </p:sp>
      <p:sp>
        <p:nvSpPr>
          <p:cNvPr id="7" name="Rectangle 6"/>
          <p:cNvSpPr/>
          <p:nvPr/>
        </p:nvSpPr>
        <p:spPr>
          <a:xfrm>
            <a:off x="7424927" y="1874519"/>
            <a:ext cx="22860" cy="4160520"/>
          </a:xfrm>
          <a:prstGeom prst="rect">
            <a:avLst/>
          </a:prstGeom>
          <a:solidFill>
            <a:srgbClr val="D36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7754112" y="2107244"/>
            <a:ext cx="3429000" cy="3553967"/>
          </a:xfrm>
          <a:prstGeom prst="rect">
            <a:avLst/>
          </a:prstGeom>
          <a:noFill/>
        </p:spPr>
        <p:txBody>
          <a:bodyPr wrap="square" lIns="18288" tIns="0" rIns="18288" bIns="0">
            <a:noAutofit/>
          </a:bodyPr>
          <a:lstStyle/>
          <a:p>
            <a:pPr>
              <a:spcAft>
                <a:spcPts val="1600"/>
              </a:spcAft>
            </a:pPr>
            <a:r>
              <a:rPr lang="en-US" sz="2000" b="1">
                <a:solidFill>
                  <a:srgbClr val="D36B5D"/>
                </a:solidFill>
                <a:latin typeface="Arial"/>
              </a:rPr>
              <a:t>A  </a:t>
            </a:r>
            <a:r>
              <a:rPr lang="en-US" sz="2000" b="0">
                <a:solidFill>
                  <a:srgbClr val="263238"/>
                </a:solidFill>
                <a:latin typeface="Arial"/>
              </a:rPr>
              <a:t>No additional therapy</a:t>
            </a:r>
          </a:p>
          <a:p>
            <a:pPr>
              <a:spcAft>
                <a:spcPts val="1600"/>
              </a:spcAft>
            </a:pPr>
            <a:r>
              <a:rPr lang="en-US" sz="2000" b="1">
                <a:solidFill>
                  <a:srgbClr val="D36B5D"/>
                </a:solidFill>
                <a:latin typeface="Arial"/>
              </a:rPr>
              <a:t>B  </a:t>
            </a:r>
            <a:r>
              <a:rPr lang="en-US" sz="2000" b="0">
                <a:solidFill>
                  <a:srgbClr val="263238"/>
                </a:solidFill>
                <a:latin typeface="Arial"/>
              </a:rPr>
              <a:t>Mycophenolate mofetil</a:t>
            </a:r>
          </a:p>
          <a:p>
            <a:pPr>
              <a:spcAft>
                <a:spcPts val="1600"/>
              </a:spcAft>
            </a:pPr>
            <a:r>
              <a:rPr lang="en-US" sz="2000" b="1">
                <a:solidFill>
                  <a:srgbClr val="D36B5D"/>
                </a:solidFill>
                <a:latin typeface="Arial"/>
              </a:rPr>
              <a:t>C  </a:t>
            </a:r>
            <a:r>
              <a:rPr lang="en-US" sz="2000" b="0">
                <a:solidFill>
                  <a:srgbClr val="263238"/>
                </a:solidFill>
                <a:latin typeface="Arial"/>
              </a:rPr>
              <a:t>Tacrolimus</a:t>
            </a:r>
          </a:p>
          <a:p>
            <a:pPr>
              <a:spcAft>
                <a:spcPts val="1600"/>
              </a:spcAft>
            </a:pPr>
            <a:r>
              <a:rPr lang="en-US" sz="2000" b="1">
                <a:solidFill>
                  <a:srgbClr val="D36B5D"/>
                </a:solidFill>
                <a:latin typeface="Arial"/>
              </a:rPr>
              <a:t>D  </a:t>
            </a:r>
            <a:r>
              <a:rPr lang="en-US" sz="2000" b="0">
                <a:solidFill>
                  <a:srgbClr val="263238"/>
                </a:solidFill>
                <a:latin typeface="Arial"/>
              </a:rPr>
              <a:t>Rituximab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54112" y="5559552"/>
            <a:ext cx="342900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lang="en-US" sz="1500" b="1">
                <a:solidFill>
                  <a:srgbClr val="5A123A"/>
                </a:solidFill>
                <a:latin typeface="Arial"/>
              </a:rPr>
              <a:t>Revisit your initial choice.</a:t>
            </a:r>
          </a:p>
        </p:txBody>
      </p:sp>
    </p:spTree>
    <p:extLst>
      <p:ext uri="{BB962C8B-B14F-4D97-AF65-F5344CB8AC3E}">
        <p14:creationId xmlns:p14="http://schemas.microsoft.com/office/powerpoint/2010/main" val="2145017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itorial kidney and branching nephron illustration"/>
          <p:cNvPicPr>
            <a:picLocks noChangeAspect="1"/>
          </p:cNvPicPr>
          <p:nvPr/>
        </p:nvPicPr>
        <p:blipFill>
          <a:blip r:embed="rId2"/>
          <a:srcRect t="26653" b="26653"/>
          <a:stretch>
            <a:fillRect/>
          </a:stretch>
        </p:blipFill>
        <p:spPr>
          <a:xfrm>
            <a:off x="412377" y="566928"/>
            <a:ext cx="11331388" cy="42519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4360" y="5047488"/>
            <a:ext cx="10991088" cy="32004"/>
          </a:xfrm>
          <a:prstGeom prst="rect">
            <a:avLst/>
          </a:prstGeom>
          <a:solidFill>
            <a:srgbClr val="5A1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5303520"/>
            <a:ext cx="10625328" cy="60350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/>
            <a:r>
              <a:rPr lang="en-US" sz="3400" b="1">
                <a:solidFill>
                  <a:srgbClr val="5A123A"/>
                </a:solidFill>
                <a:latin typeface="Arial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059429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Arial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24838dd-df4f-4d57-aaaa-7d70f0f44039}" enabled="0" method="" siteId="{024838dd-df4f-4d57-aaaa-7d70f0f4403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674</TotalTime>
  <Words>2276</Words>
  <Application>Microsoft Office PowerPoint</Application>
  <PresentationFormat>Widescreen</PresentationFormat>
  <Paragraphs>334</Paragraphs>
  <Slides>31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Wingdings 2</vt:lpstr>
      <vt:lpstr>Dividend</vt:lpstr>
      <vt:lpstr>PowerPoint Presentation</vt:lpstr>
      <vt:lpstr>Clinical Case</vt:lpstr>
      <vt:lpstr>Background: Pediatric Nephrotic Syndrome</vt:lpstr>
      <vt:lpstr>PowerPoint Presentation</vt:lpstr>
      <vt:lpstr>Tacrolimus vs Mycophenolate</vt:lpstr>
      <vt:lpstr>Article of the Day — STAMP Trial</vt:lpstr>
      <vt:lpstr>Objectives &amp; Hypothesis</vt:lpstr>
      <vt:lpstr>Study Design</vt:lpstr>
      <vt:lpstr>PowerPoint Presentation</vt:lpstr>
      <vt:lpstr>Eligibility Criteria</vt:lpstr>
      <vt:lpstr>PowerPoint Presentation</vt:lpstr>
      <vt:lpstr>Intervention</vt:lpstr>
      <vt:lpstr>Outcomes</vt:lpstr>
      <vt:lpstr>Statistical analysis</vt:lpstr>
      <vt:lpstr>Outcomes</vt:lpstr>
      <vt:lpstr>Results</vt:lpstr>
      <vt:lpstr>Results: Primary Outcomes</vt:lpstr>
      <vt:lpstr>Results: Secondary Outcomes</vt:lpstr>
      <vt:lpstr>Safety</vt:lpstr>
      <vt:lpstr>One-Year Relapse-Free Survival — ITT</vt:lpstr>
      <vt:lpstr>One-Year Relapse-Free Survival — Per Protocol</vt:lpstr>
      <vt:lpstr>Discussion</vt:lpstr>
      <vt:lpstr>PowerPoint Presentation</vt:lpstr>
      <vt:lpstr>Limitations</vt:lpstr>
      <vt:lpstr>Critical Appraisal</vt:lpstr>
      <vt:lpstr>Questions for discussion</vt:lpstr>
      <vt:lpstr>Strengths and Limitations</vt:lpstr>
      <vt:lpstr>What about rituximab?</vt:lpstr>
      <vt:lpstr>PowerPoint Presentation</vt:lpstr>
      <vt:lpstr>What Would You Do?</vt:lpstr>
      <vt:lpstr>PowerPoint Presentation</vt:lpstr>
    </vt:vector>
  </TitlesOfParts>
  <Company>Nemours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Solomon, Sonia</dc:creator>
  <cp:lastModifiedBy>Solomon, Sonia</cp:lastModifiedBy>
  <cp:revision>11</cp:revision>
  <dcterms:created xsi:type="dcterms:W3CDTF">2026-09-13T17:24:06Z</dcterms:created>
  <dcterms:modified xsi:type="dcterms:W3CDTF">2026-09-14T14:22:29Z</dcterms:modified>
</cp:coreProperties>
</file>