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313" r:id="rId3"/>
    <p:sldId id="315" r:id="rId4"/>
    <p:sldId id="314" r:id="rId5"/>
    <p:sldId id="317" r:id="rId6"/>
    <p:sldId id="343" r:id="rId7"/>
    <p:sldId id="318" r:id="rId8"/>
    <p:sldId id="342" r:id="rId9"/>
    <p:sldId id="319" r:id="rId10"/>
    <p:sldId id="348" r:id="rId11"/>
    <p:sldId id="346" r:id="rId12"/>
    <p:sldId id="347" r:id="rId13"/>
    <p:sldId id="349" r:id="rId14"/>
    <p:sldId id="345" r:id="rId15"/>
    <p:sldId id="331" r:id="rId16"/>
    <p:sldId id="320" r:id="rId17"/>
    <p:sldId id="321" r:id="rId18"/>
    <p:sldId id="340" r:id="rId19"/>
    <p:sldId id="351" r:id="rId20"/>
    <p:sldId id="322" r:id="rId21"/>
    <p:sldId id="350" r:id="rId22"/>
    <p:sldId id="326" r:id="rId23"/>
    <p:sldId id="338" r:id="rId24"/>
    <p:sldId id="327" r:id="rId25"/>
    <p:sldId id="324" r:id="rId26"/>
    <p:sldId id="325" r:id="rId27"/>
    <p:sldId id="333" r:id="rId28"/>
    <p:sldId id="329" r:id="rId29"/>
    <p:sldId id="336" r:id="rId30"/>
    <p:sldId id="337" r:id="rId31"/>
    <p:sldId id="330" r:id="rId32"/>
    <p:sldId id="352" r:id="rId33"/>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t, Karen" initials="KK" lastIdx="0" clrIdx="0">
    <p:extLst>
      <p:ext uri="{19B8F6BF-5375-455C-9EA6-DF929625EA0E}">
        <p15:presenceInfo xmlns:p15="http://schemas.microsoft.com/office/powerpoint/2012/main" userId="S::kkent@nemours.org::87b0bf88-1944-4c31-befd-20eed10bd4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668"/>
  </p:normalViewPr>
  <p:slideViewPr>
    <p:cSldViewPr snapToGrid="0">
      <p:cViewPr varScale="1">
        <p:scale>
          <a:sx n="119" d="100"/>
          <a:sy n="119" d="100"/>
        </p:scale>
        <p:origin x="2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DF89A-ECDF-C645-8104-2718AADE391C}" type="datetimeFigureOut">
              <a:rPr lang="en-US" smtClean="0"/>
              <a:t>6/7/26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5F683-F49F-9640-8726-BC9A01DFCF50}" type="slidenum">
              <a:rPr lang="en-US" smtClean="0"/>
              <a:t>‹#›</a:t>
            </a:fld>
            <a:endParaRPr lang="en-US"/>
          </a:p>
        </p:txBody>
      </p:sp>
    </p:spTree>
    <p:extLst>
      <p:ext uri="{BB962C8B-B14F-4D97-AF65-F5344CB8AC3E}">
        <p14:creationId xmlns:p14="http://schemas.microsoft.com/office/powerpoint/2010/main" val="42444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5F683-F49F-9640-8726-BC9A01DFCF50}" type="slidenum">
              <a:rPr lang="en-US" smtClean="0"/>
              <a:t>4</a:t>
            </a:fld>
            <a:endParaRPr lang="en-US"/>
          </a:p>
        </p:txBody>
      </p:sp>
    </p:spTree>
    <p:extLst>
      <p:ext uri="{BB962C8B-B14F-4D97-AF65-F5344CB8AC3E}">
        <p14:creationId xmlns:p14="http://schemas.microsoft.com/office/powerpoint/2010/main" val="6149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CBT combined with deep breathing, imagery, distraction and positive coping self statement </a:t>
            </a:r>
          </a:p>
          <a:p>
            <a:r>
              <a:rPr lang="en-US"/>
              <a:t>Be specific about the procedure, what will occur, why and check for understanding and need for repetition</a:t>
            </a:r>
          </a:p>
          <a:p>
            <a:r>
              <a:rPr lang="en-US"/>
              <a:t>Describe sight, sounds, smell and feeling what child might experience</a:t>
            </a:r>
          </a:p>
          <a:p>
            <a:r>
              <a:rPr lang="en-US"/>
              <a:t>Offer choice and sense of control by deciding what toys they can bring or which finger </a:t>
            </a:r>
            <a:r>
              <a:rPr lang="en-US" err="1"/>
              <a:t>thay</a:t>
            </a:r>
            <a:r>
              <a:rPr lang="en-US"/>
              <a:t> want pulse oximeter</a:t>
            </a:r>
          </a:p>
          <a:p>
            <a:r>
              <a:rPr lang="en-US"/>
              <a:t>Parental information on what has worked in past</a:t>
            </a:r>
          </a:p>
          <a:p>
            <a:r>
              <a:rPr lang="en-US"/>
              <a:t>Use stuffed animal to localize the pain and interventions</a:t>
            </a:r>
          </a:p>
          <a:p>
            <a:endParaRPr lang="en-US"/>
          </a:p>
        </p:txBody>
      </p:sp>
      <p:sp>
        <p:nvSpPr>
          <p:cNvPr id="4" name="Slide Number Placeholder 3"/>
          <p:cNvSpPr>
            <a:spLocks noGrp="1"/>
          </p:cNvSpPr>
          <p:nvPr>
            <p:ph type="sldNum" sz="quarter" idx="5"/>
          </p:nvPr>
        </p:nvSpPr>
        <p:spPr/>
        <p:txBody>
          <a:bodyPr/>
          <a:lstStyle/>
          <a:p>
            <a:fld id="{3965F683-F49F-9640-8726-BC9A01DFCF50}" type="slidenum">
              <a:rPr lang="en-US" smtClean="0"/>
              <a:t>17</a:t>
            </a:fld>
            <a:endParaRPr lang="en-US"/>
          </a:p>
        </p:txBody>
      </p:sp>
    </p:spTree>
    <p:extLst>
      <p:ext uri="{BB962C8B-B14F-4D97-AF65-F5344CB8AC3E}">
        <p14:creationId xmlns:p14="http://schemas.microsoft.com/office/powerpoint/2010/main" val="2284515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5F683-F49F-9640-8726-BC9A01DFCF50}" type="slidenum">
              <a:rPr lang="en-US" smtClean="0"/>
              <a:t>20</a:t>
            </a:fld>
            <a:endParaRPr lang="en-US"/>
          </a:p>
        </p:txBody>
      </p:sp>
    </p:spTree>
    <p:extLst>
      <p:ext uri="{BB962C8B-B14F-4D97-AF65-F5344CB8AC3E}">
        <p14:creationId xmlns:p14="http://schemas.microsoft.com/office/powerpoint/2010/main" val="1767038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Option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1760636"/>
            <a:ext cx="5107446" cy="2150964"/>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1" y="4179051"/>
            <a:ext cx="5107447" cy="888250"/>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361402"/>
            <a:ext cx="2096022" cy="176588"/>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7" y="5482972"/>
            <a:ext cx="1195611" cy="997717"/>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a:blip r:embed="rId4">
            <a:extLst>
              <a:ext uri="{28A0092B-C50C-407E-A947-70E740481C1C}">
                <a14:useLocalDpi xmlns:a14="http://schemas.microsoft.com/office/drawing/2010/main"/>
              </a:ext>
            </a:extLst>
          </a:blip>
          <a:srcRect t="-4948" r="-2832"/>
          <a:stretch>
            <a:fillRect/>
          </a:stretch>
        </p:blipFill>
        <p:spPr>
          <a:xfrm>
            <a:off x="0" y="782199"/>
            <a:ext cx="6268598" cy="6075802"/>
          </a:xfrm>
          <a:prstGeom prst="rect">
            <a:avLst/>
          </a:prstGeom>
        </p:spPr>
      </p:pic>
    </p:spTree>
    <p:extLst>
      <p:ext uri="{BB962C8B-B14F-4D97-AF65-F5344CB8AC3E}">
        <p14:creationId xmlns:p14="http://schemas.microsoft.com/office/powerpoint/2010/main" val="3871416653"/>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407921"/>
            <a:ext cx="4904872" cy="358408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userDrawn="1"/>
        </p:nvSpPr>
        <p:spPr>
          <a:xfrm>
            <a:off x="838200" y="2229853"/>
            <a:ext cx="5257800" cy="4026568"/>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2839126"/>
            <a:ext cx="4347662" cy="589874"/>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4475747"/>
            <a:ext cx="4347662" cy="589874"/>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443324"/>
            <a:ext cx="4347662" cy="589874"/>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065908"/>
            <a:ext cx="4347662" cy="589874"/>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3475259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199" y="2448561"/>
            <a:ext cx="10515599" cy="3661782"/>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3399450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199" y="2346960"/>
            <a:ext cx="10515599" cy="3763383"/>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55E50488-9E1D-E545-B6CF-10348096863F}"/>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681889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ctr">
              <a:defRPr sz="4400"/>
            </a:lvl1pPr>
          </a:lstStyle>
          <a:p>
            <a:r>
              <a:rPr lang="en-US"/>
              <a:t>Click to edit Master title style</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519363"/>
            <a:ext cx="2738438" cy="2743200"/>
          </a:xfrm>
        </p:spPr>
        <p:txBody>
          <a:bodyPr/>
          <a:lstStyle>
            <a:lvl1pPr marL="0" indent="0" algn="ctr">
              <a:buFontTx/>
              <a:buNone/>
              <a:defRPr/>
            </a:lvl1pPr>
          </a:lstStyle>
          <a:p>
            <a:endParaRPr lang="en-US"/>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519363"/>
            <a:ext cx="2738438" cy="2743200"/>
          </a:xfrm>
        </p:spPr>
        <p:txBody>
          <a:bodyPr/>
          <a:lstStyle>
            <a:lvl1pPr marL="0" indent="0" algn="ctr">
              <a:buFontTx/>
              <a:buNone/>
              <a:defRPr/>
            </a:lvl1pPr>
          </a:lstStyle>
          <a:p>
            <a:endParaRPr lang="en-US"/>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519363"/>
            <a:ext cx="2738438" cy="2743200"/>
          </a:xfrm>
        </p:spPr>
        <p:txBody>
          <a:bodyPr/>
          <a:lstStyle>
            <a:lvl1pPr marL="0" indent="0" algn="ctr">
              <a:buFontTx/>
              <a:buNone/>
              <a:defRPr/>
            </a:lvl1pPr>
          </a:lstStyle>
          <a:p>
            <a:endParaRPr lang="en-US"/>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5323887"/>
            <a:ext cx="2738438" cy="483355"/>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5323887"/>
            <a:ext cx="2738438" cy="483355"/>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5323887"/>
            <a:ext cx="2738438" cy="483355"/>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5868566"/>
            <a:ext cx="2738438" cy="483355"/>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5868566"/>
            <a:ext cx="2738438" cy="483355"/>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5868566"/>
            <a:ext cx="2738438" cy="483355"/>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userDrawn="1"/>
        </p:nvCxnSpPr>
        <p:spPr>
          <a:xfrm flipH="1">
            <a:off x="4138863" y="2519363"/>
            <a:ext cx="0" cy="2743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userDrawn="1"/>
        </p:nvCxnSpPr>
        <p:spPr>
          <a:xfrm flipH="1">
            <a:off x="8045116" y="2519363"/>
            <a:ext cx="0" cy="2743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8278749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87600"/>
            <a:ext cx="10515600" cy="388793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89205760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261872"/>
            <a:ext cx="6898106" cy="657681"/>
          </a:xfrm>
        </p:spPr>
        <p:txBody>
          <a:bodyPr anchor="t" anchorCtr="0">
            <a:noAutofit/>
          </a:bodyPr>
          <a:lstStyle>
            <a:lvl1pPr>
              <a:defRPr sz="4400"/>
            </a:lvl1pPr>
          </a:lstStyle>
          <a:p>
            <a:r>
              <a:rPr lang="en-US"/>
              <a:t>Click to edit master text</a:t>
            </a:r>
          </a:p>
        </p:txBody>
      </p:sp>
      <p:sp>
        <p:nvSpPr>
          <p:cNvPr id="5" name="Footer Placeholder 4"/>
          <p:cNvSpPr>
            <a:spLocks noGrp="1"/>
          </p:cNvSpPr>
          <p:nvPr>
            <p:ph type="ftr" sz="quarter" idx="11"/>
          </p:nvPr>
        </p:nvSpPr>
        <p:spPr>
          <a:xfrm>
            <a:off x="1280160" y="216726"/>
            <a:ext cx="4114800" cy="365125"/>
          </a:xfrm>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a:xfrm>
            <a:off x="800100" y="216726"/>
            <a:ext cx="480060" cy="365125"/>
          </a:xfrm>
        </p:spPr>
        <p:txBody>
          <a:bodyPr/>
          <a:lstStyle>
            <a:lvl1pPr algn="l">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326640"/>
            <a:ext cx="6898106" cy="194767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0" y="613775"/>
            <a:ext cx="4114800" cy="624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8" y="1261872"/>
            <a:ext cx="3232977" cy="3200400"/>
          </a:xfrm>
          <a:prstGeom prst="ellipse">
            <a:avLst/>
          </a:prstGeom>
          <a:solidFill>
            <a:srgbClr val="FFFFFF"/>
          </a:solidFill>
          <a:ln w="63500">
            <a:noFill/>
          </a:ln>
        </p:spPr>
        <p:txBody>
          <a:bodyPr/>
          <a:lstStyle>
            <a:lvl1pPr marL="0" indent="0" algn="ctr">
              <a:buFontTx/>
              <a:buNone/>
              <a:defRPr/>
            </a:lvl1pPr>
          </a:lstStyle>
          <a:p>
            <a:endParaRPr lang="en-US"/>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4739497"/>
            <a:ext cx="2514600" cy="1504728"/>
          </a:xfrm>
        </p:spPr>
        <p:txBody>
          <a:bodyPr>
            <a:normAutofit/>
          </a:bodyPr>
          <a:lstStyle>
            <a:lvl1pPr marL="0" indent="0" algn="ctr">
              <a:buFontTx/>
              <a:buNone/>
              <a:defRPr sz="1400" b="0" i="0">
                <a:latin typeface="Montserrat Medium" pitchFamily="2" charset="77"/>
              </a:defRPr>
            </a:lvl1pPr>
          </a:lstStyle>
          <a:p>
            <a:pPr lvl="0"/>
            <a:r>
              <a:rPr lang="en-US"/>
              <a:t>Click to edit</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6291263"/>
            <a:ext cx="6901156"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15352960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hoto Sidebar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0" y="1261872"/>
            <a:ext cx="6297487" cy="657681"/>
          </a:xfrm>
        </p:spPr>
        <p:txBody>
          <a:bodyPr anchor="t" anchorCtr="0">
            <a:noAutofit/>
          </a:bodyPr>
          <a:lstStyle>
            <a:lvl1pPr>
              <a:defRPr sz="4400"/>
            </a:lvl1pPr>
          </a:lstStyle>
          <a:p>
            <a:r>
              <a:rPr lang="en-US"/>
              <a:t>Click to edit master text</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0" y="2306321"/>
            <a:ext cx="5787189" cy="383779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8077200" y="613775"/>
            <a:ext cx="4114800" cy="624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351921" y="1261871"/>
            <a:ext cx="3930650" cy="2286000"/>
          </a:xfrm>
          <a:solidFill>
            <a:srgbClr val="FFFFFF"/>
          </a:solidFill>
        </p:spPr>
        <p:txBody>
          <a:bodyPr/>
          <a:lstStyle>
            <a:lvl1pPr marL="0" indent="0" algn="ctr">
              <a:buFontTx/>
              <a:buNone/>
              <a:defRPr/>
            </a:lvl1pPr>
          </a:lstStyle>
          <a:p>
            <a:endParaRPr lang="en-US"/>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350668" y="3958225"/>
            <a:ext cx="3930650" cy="2286000"/>
          </a:xfrm>
          <a:solidFill>
            <a:srgbClr val="FFFFFF"/>
          </a:solidFill>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617BB095-467A-C84E-A1B3-25FA5BC541DD}"/>
              </a:ext>
            </a:extLst>
          </p:cNvPr>
          <p:cNvSpPr>
            <a:spLocks noGrp="1"/>
          </p:cNvSpPr>
          <p:nvPr>
            <p:ph type="body" sz="quarter" idx="15" hasCustomPrompt="1"/>
          </p:nvPr>
        </p:nvSpPr>
        <p:spPr>
          <a:xfrm>
            <a:off x="838200" y="6244225"/>
            <a:ext cx="5787189" cy="30262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3761995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1" y="1969441"/>
            <a:ext cx="3909471" cy="4548009"/>
          </a:xfrm>
          <a:prstGeom prst="ellipse">
            <a:avLst/>
          </a:prstGeom>
          <a:solidFill>
            <a:srgbClr val="FFFFFF"/>
          </a:solidFill>
        </p:spPr>
        <p:txBody>
          <a:bodyPr/>
          <a:lstStyle>
            <a:lvl1pPr marL="0" indent="0">
              <a:buFontTx/>
              <a:buNone/>
              <a:defRPr/>
            </a:lvl1pPr>
          </a:lstStyle>
          <a:p>
            <a:endParaRPr lang="en-US"/>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405933"/>
            <a:ext cx="6453852" cy="380435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261872"/>
            <a:ext cx="10515600" cy="657681"/>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3" y="5387371"/>
            <a:ext cx="2903537" cy="417513"/>
          </a:xfrm>
        </p:spPr>
        <p:txBody>
          <a:bodyPr/>
          <a:lstStyle>
            <a:lvl1pPr marL="0" indent="0">
              <a:buFontTx/>
              <a:buNone/>
              <a:defRPr/>
            </a:lvl1pPr>
          </a:lstStyle>
          <a:p>
            <a:endParaRPr lang="en-US"/>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58658820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357120"/>
            <a:ext cx="7328026" cy="191719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261872"/>
            <a:ext cx="7328027" cy="657681"/>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14363"/>
            <a:ext cx="3581400" cy="6243637"/>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6291263"/>
            <a:ext cx="7328026"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7737484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8" y="2346960"/>
            <a:ext cx="5638179" cy="39123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8" y="1261872"/>
            <a:ext cx="5638179" cy="657681"/>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14363"/>
            <a:ext cx="6096000" cy="6243637"/>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7" y="6291263"/>
            <a:ext cx="5638179"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80767521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Option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E85138-489F-1F68-0552-4060DF2103B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5" y="1760636"/>
            <a:ext cx="9142203" cy="1489460"/>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1" y="4397080"/>
            <a:ext cx="9142203" cy="888250"/>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2"/>
          <a:stretch>
            <a:fillRect/>
          </a:stretch>
        </p:blipFill>
        <p:spPr>
          <a:xfrm>
            <a:off x="10342617" y="5482972"/>
            <a:ext cx="1195611" cy="997717"/>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1" y="3423755"/>
            <a:ext cx="9127847" cy="368300"/>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6286220"/>
            <a:ext cx="3411538" cy="388938"/>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1161" y="1364303"/>
            <a:ext cx="2093976" cy="170785"/>
          </a:xfrm>
          <a:prstGeom prst="rect">
            <a:avLst/>
          </a:prstGeom>
        </p:spPr>
      </p:pic>
    </p:spTree>
    <p:extLst>
      <p:ext uri="{BB962C8B-B14F-4D97-AF65-F5344CB8AC3E}">
        <p14:creationId xmlns:p14="http://schemas.microsoft.com/office/powerpoint/2010/main" val="1021968184"/>
      </p:ext>
    </p:extLst>
  </p:cSld>
  <p:clrMapOvr>
    <a:overrideClrMapping bg1="dk1" tx1="lt1" bg2="dk2" tx2="lt2" accent1="accent1" accent2="accent2" accent3="accent3" accent4="accent4" accent5="accent5" accent6="accent6" hlink="hlink" folHlink="folHlink"/>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hoto, Icons, Cap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618547"/>
            <a:ext cx="5161166" cy="810453"/>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0" y="1261872"/>
            <a:ext cx="11538127" cy="657681"/>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261936"/>
            <a:ext cx="4114180" cy="4116807"/>
          </a:xfrm>
          <a:solidFill>
            <a:srgbClr val="FFFFFF"/>
          </a:solidFill>
        </p:spPr>
        <p:txBody>
          <a:bodyPr/>
          <a:lstStyle>
            <a:lvl1pPr marL="0" indent="0" algn="ctr">
              <a:buFontTx/>
              <a:buNone/>
              <a:defRPr/>
            </a:lvl1pPr>
          </a:lstStyle>
          <a:p>
            <a:endParaRPr lang="en-US"/>
          </a:p>
        </p:txBody>
      </p:sp>
      <p:sp>
        <p:nvSpPr>
          <p:cNvPr id="2" name="Oval 1">
            <a:extLst>
              <a:ext uri="{FF2B5EF4-FFF2-40B4-BE49-F238E27FC236}">
                <a16:creationId xmlns:a16="http://schemas.microsoft.com/office/drawing/2014/main" id="{7B581A29-A5EF-C842-B954-26B798023BDC}"/>
              </a:ext>
            </a:extLst>
          </p:cNvPr>
          <p:cNvSpPr/>
          <p:nvPr userDrawn="1"/>
        </p:nvSpPr>
        <p:spPr>
          <a:xfrm>
            <a:off x="4842170" y="2374231"/>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1B667AB-11D0-6F4C-B60F-9888E85DF899}"/>
              </a:ext>
            </a:extLst>
          </p:cNvPr>
          <p:cNvSpPr/>
          <p:nvPr userDrawn="1"/>
        </p:nvSpPr>
        <p:spPr>
          <a:xfrm>
            <a:off x="4842170" y="3835566"/>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5763D52-407B-3143-AACB-0B5BFA6F68F9}"/>
              </a:ext>
            </a:extLst>
          </p:cNvPr>
          <p:cNvSpPr/>
          <p:nvPr userDrawn="1"/>
        </p:nvSpPr>
        <p:spPr>
          <a:xfrm>
            <a:off x="4842170" y="5296901"/>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105275"/>
            <a:ext cx="5186692" cy="768350"/>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0" y="5549900"/>
            <a:ext cx="5161165" cy="787400"/>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19" y="6465539"/>
            <a:ext cx="10867405"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5632101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rcular Photo and Bullete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838200" y="2367280"/>
            <a:ext cx="7159906" cy="390825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8207616" y="1934629"/>
            <a:ext cx="4227130" cy="4536036"/>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8413831" y="2441535"/>
            <a:ext cx="3834004" cy="3834004"/>
          </a:xfrm>
          <a:prstGeom prst="ellipse">
            <a:avLst/>
          </a:prstGeom>
          <a:solidFill>
            <a:srgbClr val="FFFFFF"/>
          </a:solidFill>
        </p:spPr>
        <p:txBody>
          <a:bodyPr/>
          <a:lstStyle>
            <a:lvl1pPr marL="0" indent="0" algn="ctr">
              <a:buFontTx/>
              <a:buNone/>
              <a:defRPr/>
            </a:lvl1pPr>
          </a:lstStyle>
          <a:p>
            <a:endParaRPr lang="en-US"/>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8076846" y="2210765"/>
            <a:ext cx="4507974" cy="4064774"/>
          </a:xfrm>
          <a:prstGeom prst="rect">
            <a:avLst/>
          </a:prstGeom>
        </p:spPr>
      </p:pic>
      <p:sp>
        <p:nvSpPr>
          <p:cNvPr id="13" name="Text Placeholder 6">
            <a:extLst>
              <a:ext uri="{FF2B5EF4-FFF2-40B4-BE49-F238E27FC236}">
                <a16:creationId xmlns:a16="http://schemas.microsoft.com/office/drawing/2014/main" id="{15180E06-1F4B-5B46-8B9D-1B1BC8430D69}"/>
              </a:ext>
            </a:extLst>
          </p:cNvPr>
          <p:cNvSpPr>
            <a:spLocks noGrp="1"/>
          </p:cNvSpPr>
          <p:nvPr>
            <p:ph type="body" sz="quarter" idx="13" hasCustomPrompt="1"/>
          </p:nvPr>
        </p:nvSpPr>
        <p:spPr>
          <a:xfrm>
            <a:off x="838200" y="6275539"/>
            <a:ext cx="7159906" cy="271311"/>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36877825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419350"/>
            <a:ext cx="10515600" cy="3738563"/>
          </a:xfrm>
          <a:solidFill>
            <a:srgbClr val="FFFFFF"/>
          </a:solidFill>
          <a:ln w="6350">
            <a:solidFill>
              <a:schemeClr val="tx1"/>
            </a:solidFill>
          </a:ln>
        </p:spPr>
        <p:txBody>
          <a:bodyPr/>
          <a:lstStyle>
            <a:lvl1pPr marL="0" indent="0" algn="ctr">
              <a:buFontTx/>
              <a:buNone/>
              <a:defRPr/>
            </a:lvl1pPr>
          </a:lstStyle>
          <a:p>
            <a:endParaRPr lang="en-US"/>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71875131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userDrawn="1"/>
        </p:nvCxnSpPr>
        <p:spPr>
          <a:xfrm flipH="1">
            <a:off x="10056353" y="3503815"/>
            <a:ext cx="0" cy="25298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userDrawn="1"/>
        </p:nvCxnSpPr>
        <p:spPr>
          <a:xfrm flipH="1">
            <a:off x="7424325" y="3134226"/>
            <a:ext cx="0" cy="289945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userDrawn="1"/>
        </p:nvCxnSpPr>
        <p:spPr>
          <a:xfrm flipH="1">
            <a:off x="4758531" y="3134226"/>
            <a:ext cx="0" cy="289945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userDrawn="1"/>
        </p:nvCxnSpPr>
        <p:spPr>
          <a:xfrm flipH="1">
            <a:off x="2085474" y="3592048"/>
            <a:ext cx="0" cy="25298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417386"/>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405355"/>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405354"/>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405353"/>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4484390"/>
            <a:ext cx="2468880"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4472359"/>
            <a:ext cx="2468880"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4472358"/>
            <a:ext cx="2468880"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4472357"/>
            <a:ext cx="2468880"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5524768"/>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5512737"/>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5512736"/>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5512735"/>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userDrawn="1"/>
        </p:nvCxnSpPr>
        <p:spPr>
          <a:xfrm rot="5400000" flipH="1" flipV="1">
            <a:off x="3933317" y="1273551"/>
            <a:ext cx="283159"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userDrawn="1"/>
        </p:nvCxnSpPr>
        <p:spPr>
          <a:xfrm rot="16200000" flipV="1">
            <a:off x="7866941" y="1192598"/>
            <a:ext cx="271127"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userDrawn="1"/>
        </p:nvCxnSpPr>
        <p:spPr>
          <a:xfrm flipH="1">
            <a:off x="6070454" y="2848082"/>
            <a:ext cx="0" cy="28614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280543"/>
            <a:ext cx="2674938"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0227851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2805129"/>
            <a:ext cx="4114800" cy="2743200"/>
          </a:xfrm>
          <a:solidFill>
            <a:srgbClr val="FFFFFF"/>
          </a:solidFill>
        </p:spPr>
        <p:txBody>
          <a:bodyPr/>
          <a:lstStyle>
            <a:lvl1pPr marL="0" indent="0" algn="ctr">
              <a:buFontTx/>
              <a:buNone/>
              <a:defRPr/>
            </a:lvl1pPr>
          </a:lstStyle>
          <a:p>
            <a:endParaRPr lang="en-US"/>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2805129"/>
            <a:ext cx="4114800" cy="2743200"/>
          </a:xfrm>
          <a:solidFill>
            <a:srgbClr val="FFFFFF"/>
          </a:solidFill>
        </p:spPr>
        <p:txBody>
          <a:bodyPr/>
          <a:lstStyle>
            <a:lvl1pPr marL="0" indent="0" algn="ctr">
              <a:buFontTx/>
              <a:buNone/>
              <a:defRPr/>
            </a:lvl1pPr>
          </a:lstStyle>
          <a:p>
            <a:endParaRPr lang="en-US"/>
          </a:p>
        </p:txBody>
      </p:sp>
      <p:sp>
        <p:nvSpPr>
          <p:cNvPr id="10" name="Rectangle 9">
            <a:extLst>
              <a:ext uri="{FF2B5EF4-FFF2-40B4-BE49-F238E27FC236}">
                <a16:creationId xmlns:a16="http://schemas.microsoft.com/office/drawing/2014/main" id="{53BC2C22-4CC4-094A-84CA-7C7485477B0F}"/>
              </a:ext>
            </a:extLst>
          </p:cNvPr>
          <p:cNvSpPr/>
          <p:nvPr userDrawn="1"/>
        </p:nvSpPr>
        <p:spPr>
          <a:xfrm>
            <a:off x="4034590" y="2805129"/>
            <a:ext cx="4114800" cy="274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5" y="3962400"/>
            <a:ext cx="3641725" cy="1395413"/>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87272953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3649664"/>
            <a:ext cx="12192000" cy="3208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051163"/>
            <a:ext cx="5669280" cy="2183251"/>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162205"/>
            <a:ext cx="5669280" cy="2183251"/>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676537"/>
            <a:ext cx="4056647" cy="2260600"/>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635912"/>
            <a:ext cx="6033034" cy="2162631"/>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1" y="1051163"/>
            <a:ext cx="4567989" cy="2377837"/>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085535"/>
            <a:ext cx="4567989" cy="2377837"/>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6473934"/>
            <a:ext cx="566928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534851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Paragraph Split With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379494"/>
            <a:ext cx="12192000" cy="2478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3" y="2240828"/>
            <a:ext cx="6920565" cy="184492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4" y="4636783"/>
            <a:ext cx="6920565" cy="1527711"/>
          </a:xfrm>
        </p:spPr>
        <p:txBody>
          <a:bodyPr/>
          <a:lstStyle>
            <a:lvl1pPr marL="0" indent="0">
              <a:buFontTx/>
              <a:buNone/>
              <a:defRPr>
                <a:solidFill>
                  <a:srgbClr val="FFFFFF"/>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CB1FD91C-2E7A-DB43-952B-48F33A14ED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13774"/>
            <a:ext cx="4953000" cy="2106743"/>
          </a:xfrm>
          <a:prstGeom prst="rect">
            <a:avLst/>
          </a:prstGeom>
        </p:spPr>
      </p:pic>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2" y="1261873"/>
            <a:ext cx="6920567" cy="773802"/>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6291263"/>
            <a:ext cx="6920568" cy="255587"/>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8" name="Picture 7" descr="A picture containing person, standing, young&#10;&#10;Description automatically generated">
            <a:extLst>
              <a:ext uri="{FF2B5EF4-FFF2-40B4-BE49-F238E27FC236}">
                <a16:creationId xmlns:a16="http://schemas.microsoft.com/office/drawing/2014/main" id="{BAB7D5A1-7EF1-BEDB-2FEE-B685414C64C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425" y="0"/>
            <a:ext cx="4350380" cy="6858000"/>
          </a:xfrm>
          <a:prstGeom prst="rect">
            <a:avLst/>
          </a:prstGeom>
        </p:spPr>
      </p:pic>
    </p:spTree>
    <p:extLst>
      <p:ext uri="{BB962C8B-B14F-4D97-AF65-F5344CB8AC3E}">
        <p14:creationId xmlns:p14="http://schemas.microsoft.com/office/powerpoint/2010/main" val="417720317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3649664"/>
            <a:ext cx="12192000" cy="3208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051163"/>
            <a:ext cx="5669280" cy="2183251"/>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162205"/>
            <a:ext cx="5669280" cy="2049921"/>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676537"/>
            <a:ext cx="4056647" cy="2260600"/>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635912"/>
            <a:ext cx="6033034" cy="2162631"/>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934596"/>
            <a:ext cx="4572000" cy="2376488"/>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093435"/>
            <a:ext cx="4572000" cy="2376488"/>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6291263"/>
            <a:ext cx="566928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92364657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userDrawn="1"/>
        </p:nvSpPr>
        <p:spPr>
          <a:xfrm>
            <a:off x="1102887" y="2471765"/>
            <a:ext cx="2286000" cy="3657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CEE4E996-04B4-2343-918B-0260CF977509}"/>
              </a:ext>
            </a:extLst>
          </p:cNvPr>
          <p:cNvSpPr/>
          <p:nvPr userDrawn="1"/>
        </p:nvSpPr>
        <p:spPr>
          <a:xfrm>
            <a:off x="3581400" y="2471765"/>
            <a:ext cx="2286000" cy="3657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FBED393C-536B-754D-B868-6D4E3205A4A7}"/>
              </a:ext>
            </a:extLst>
          </p:cNvPr>
          <p:cNvSpPr/>
          <p:nvPr userDrawn="1"/>
        </p:nvSpPr>
        <p:spPr>
          <a:xfrm>
            <a:off x="6108028" y="2471765"/>
            <a:ext cx="2286000" cy="3657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63B1CE32-353A-BE45-9EFB-BEFB10891E4F}"/>
              </a:ext>
            </a:extLst>
          </p:cNvPr>
          <p:cNvSpPr/>
          <p:nvPr userDrawn="1"/>
        </p:nvSpPr>
        <p:spPr>
          <a:xfrm>
            <a:off x="8610599" y="2471765"/>
            <a:ext cx="2286000" cy="3657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3958203"/>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3" y="2714597"/>
            <a:ext cx="1090613" cy="1031875"/>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1" y="2700059"/>
            <a:ext cx="1090613" cy="1031875"/>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2" y="2714597"/>
            <a:ext cx="1090613" cy="1031875"/>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3" y="2714597"/>
            <a:ext cx="1090613" cy="1031875"/>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44821738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261872"/>
            <a:ext cx="10515600" cy="657681"/>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199" y="2387601"/>
            <a:ext cx="5257801" cy="3735404"/>
          </a:xfrm>
        </p:spPr>
        <p:txBody>
          <a:bodyPr anchor="t" anchorCtr="0">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097403"/>
            <a:ext cx="4122516" cy="5643921"/>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6180880" y="2387601"/>
            <a:ext cx="5172920" cy="3735403"/>
          </a:xfrm>
          <a:solidFill>
            <a:srgbClr val="FFFFFF"/>
          </a:solidFill>
          <a:ln w="6350">
            <a:solidFill>
              <a:schemeClr val="tx1"/>
            </a:solidFill>
          </a:ln>
        </p:spPr>
        <p:txBody>
          <a:bodyPr/>
          <a:lstStyle>
            <a:lvl1pPr marL="0" indent="0" algn="ctr">
              <a:buFontTx/>
              <a:buNone/>
              <a:defRPr/>
            </a:lvl1pPr>
          </a:lstStyle>
          <a:p>
            <a:endParaRPr lang="en-US"/>
          </a:p>
        </p:txBody>
      </p:sp>
      <p:sp>
        <p:nvSpPr>
          <p:cNvPr id="11" name="Text Placeholder 6">
            <a:extLst>
              <a:ext uri="{FF2B5EF4-FFF2-40B4-BE49-F238E27FC236}">
                <a16:creationId xmlns:a16="http://schemas.microsoft.com/office/drawing/2014/main" id="{BCB4298A-BA00-F54E-BFDF-8A63B62D0969}"/>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145046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Option 3">
    <p:bg>
      <p:bgPr>
        <a:solidFill>
          <a:schemeClr val="bg1"/>
        </a:solidFill>
        <a:effectLst/>
      </p:bgPr>
    </p:bg>
    <p:spTree>
      <p:nvGrpSpPr>
        <p:cNvPr id="1" name=""/>
        <p:cNvGrpSpPr/>
        <p:nvPr/>
      </p:nvGrpSpPr>
      <p:grpSpPr>
        <a:xfrm>
          <a:off x="0" y="0"/>
          <a:ext cx="0" cy="0"/>
          <a:chOff x="0" y="0"/>
          <a:chExt cx="0" cy="0"/>
        </a:xfrm>
      </p:grpSpPr>
      <p:pic>
        <p:nvPicPr>
          <p:cNvPr id="9" name="Picture 8" descr="A person with the arms crossed&#10;&#10;Description automatically generated with medium confidence">
            <a:extLst>
              <a:ext uri="{FF2B5EF4-FFF2-40B4-BE49-F238E27FC236}">
                <a16:creationId xmlns:a16="http://schemas.microsoft.com/office/drawing/2014/main" id="{8E945FA0-D580-CEA8-F3B1-C92AE2C187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245"/>
            <a:ext cx="12192000" cy="68580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245"/>
            <a:ext cx="12216459"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5" y="1440681"/>
            <a:ext cx="9142203" cy="1489460"/>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1" y="4077125"/>
            <a:ext cx="9142203" cy="888250"/>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7" y="5482972"/>
            <a:ext cx="1195611" cy="997717"/>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1" y="3103800"/>
            <a:ext cx="9127847" cy="368300"/>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6286220"/>
            <a:ext cx="3411538" cy="388938"/>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2663411362"/>
      </p:ext>
    </p:extLst>
  </p:cSld>
  <p:clrMapOvr>
    <a:overrideClrMapping bg1="dk1" tx1="lt1" bg2="dk2" tx2="lt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orizont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261872"/>
            <a:ext cx="10515600" cy="657681"/>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199" y="2377441"/>
            <a:ext cx="5257801" cy="3745564"/>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097403"/>
            <a:ext cx="4122516" cy="5643921"/>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6221413" y="2377424"/>
            <a:ext cx="5132387" cy="3745564"/>
          </a:xfr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CD275319-660D-EA4F-B58A-AE7715344F28}"/>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88654865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ell Phon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7" y="1261872"/>
            <a:ext cx="6855917" cy="657681"/>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199" y="2367281"/>
            <a:ext cx="6855917" cy="3755724"/>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097403"/>
            <a:ext cx="4122516" cy="5643921"/>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410233" y="896112"/>
            <a:ext cx="2940520" cy="5620434"/>
          </a:xfrm>
          <a:prstGeom prst="roundRect">
            <a:avLst>
              <a:gd name="adj" fmla="val 20035"/>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8335272" y="685706"/>
            <a:ext cx="3090442" cy="5955568"/>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C669E9F-BB38-3F42-86E9-8195F80F0827}"/>
              </a:ext>
            </a:extLst>
          </p:cNvPr>
          <p:cNvSpPr>
            <a:spLocks noGrp="1"/>
          </p:cNvSpPr>
          <p:nvPr>
            <p:ph type="body" sz="quarter" idx="14" hasCustomPrompt="1"/>
          </p:nvPr>
        </p:nvSpPr>
        <p:spPr>
          <a:xfrm>
            <a:off x="838200" y="6287785"/>
            <a:ext cx="6855916" cy="2590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4716398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7" y="1261872"/>
            <a:ext cx="6855917" cy="657681"/>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199" y="2377441"/>
            <a:ext cx="6855917" cy="3745564"/>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097403"/>
            <a:ext cx="4122516" cy="5643921"/>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202724"/>
            <a:ext cx="3308202" cy="4992130"/>
          </a:xfrm>
          <a:prstGeom prst="roundRect">
            <a:avLst>
              <a:gd name="adj" fmla="val 8678"/>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815066"/>
            <a:ext cx="3845490" cy="5826208"/>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6291263"/>
            <a:ext cx="6855916" cy="320862"/>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25304808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7" y="1261872"/>
            <a:ext cx="6855917" cy="657681"/>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7" y="2546295"/>
            <a:ext cx="5000263" cy="3275771"/>
          </a:xfrm>
          <a:prstGeom prst="roundRect">
            <a:avLst>
              <a:gd name="adj" fmla="val 3378"/>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1" y="613775"/>
            <a:ext cx="4379089" cy="6244225"/>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5" y="1261873"/>
            <a:ext cx="3309395" cy="48611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336422"/>
            <a:ext cx="6648418" cy="3858430"/>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0" y="6291263"/>
            <a:ext cx="6233933" cy="320458"/>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927274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7" y="1261872"/>
            <a:ext cx="6855917" cy="657681"/>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546295"/>
            <a:ext cx="4795778" cy="2761880"/>
          </a:xfrm>
          <a:prstGeom prst="roundRect">
            <a:avLst>
              <a:gd name="adj" fmla="val 0"/>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1" y="613775"/>
            <a:ext cx="4379089" cy="6244225"/>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5" y="1261873"/>
            <a:ext cx="3309395" cy="48611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5" y="2336421"/>
            <a:ext cx="5509549" cy="4304841"/>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5" y="6291263"/>
            <a:ext cx="3309395"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1838224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0" y="2731424"/>
            <a:ext cx="2403475" cy="2403475"/>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2" y="2731424"/>
            <a:ext cx="2403475" cy="2403475"/>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4" y="2731424"/>
            <a:ext cx="2403475" cy="2403475"/>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5" y="2731424"/>
            <a:ext cx="2403475" cy="2403475"/>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5503181"/>
            <a:ext cx="10515600" cy="692136"/>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12848410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0"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2"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4"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5"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5503181"/>
            <a:ext cx="10515600" cy="788082"/>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91411152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0" y="2731424"/>
            <a:ext cx="2403475" cy="2403475"/>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2" y="2731424"/>
            <a:ext cx="2403475" cy="2403475"/>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4" y="2731424"/>
            <a:ext cx="2403475" cy="2403475"/>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5" y="2731424"/>
            <a:ext cx="2403475" cy="2403475"/>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5503181"/>
            <a:ext cx="10515600" cy="788082"/>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CD0D71A6-EBC0-C349-9FB5-0984AE839FA6}"/>
              </a:ext>
            </a:extLst>
          </p:cNvPr>
          <p:cNvSpPr>
            <a:spLocks noGrp="1"/>
          </p:cNvSpPr>
          <p:nvPr>
            <p:ph type="body" sz="quarter" idx="16"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59646999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36801"/>
            <a:ext cx="5181600" cy="3840162"/>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p:cNvSpPr>
            <a:spLocks noGrp="1"/>
          </p:cNvSpPr>
          <p:nvPr>
            <p:ph sz="half" idx="2"/>
          </p:nvPr>
        </p:nvSpPr>
        <p:spPr>
          <a:xfrm>
            <a:off x="6172200" y="2336800"/>
            <a:ext cx="5181600" cy="3840163"/>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1271016"/>
            <a:ext cx="10515600" cy="65768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28792027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61872"/>
            <a:ext cx="10515600" cy="701132"/>
          </a:xfrm>
        </p:spPr>
        <p:txBody>
          <a:bodyPr anchor="t" anchorCtr="0"/>
          <a:lstStyle/>
          <a:p>
            <a:r>
              <a:rPr lang="en-US"/>
              <a:t>Click to edit Master title style</a:t>
            </a:r>
          </a:p>
        </p:txBody>
      </p:sp>
      <p:sp>
        <p:nvSpPr>
          <p:cNvPr id="3" name="Text Placeholder 2"/>
          <p:cNvSpPr>
            <a:spLocks noGrp="1"/>
          </p:cNvSpPr>
          <p:nvPr>
            <p:ph type="body" idx="1"/>
          </p:nvPr>
        </p:nvSpPr>
        <p:spPr>
          <a:xfrm>
            <a:off x="839788" y="2417522"/>
            <a:ext cx="5157787" cy="539163"/>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3144576"/>
            <a:ext cx="5157787" cy="2980265"/>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417522"/>
            <a:ext cx="5183188" cy="539164"/>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44576"/>
            <a:ext cx="5183188" cy="2980265"/>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Slide Number Placeholder 8"/>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9744143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Option 4">
    <p:bg>
      <p:bgRef idx="1001">
        <a:schemeClr val="bg1"/>
      </p:bgRef>
    </p:bg>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3CE1DBCF-B51D-4952-BCBD-691E8ABCA3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73384"/>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12230" y="0"/>
            <a:ext cx="12216459" cy="6863245"/>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5" y="1482161"/>
            <a:ext cx="9142203" cy="1489460"/>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1" y="4118605"/>
            <a:ext cx="9142203" cy="888250"/>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7" y="5482972"/>
            <a:ext cx="1195611" cy="997717"/>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1" y="3145280"/>
            <a:ext cx="9127847" cy="368300"/>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6286220"/>
            <a:ext cx="3411538" cy="388938"/>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3285329099"/>
      </p:ext>
    </p:extLst>
  </p:cSld>
  <p:clrMapOvr>
    <a:overrideClrMapping bg1="dk1" tx1="lt1" bg2="dk2" tx2="lt2" accent1="accent1" accent2="accent2" accent3="accent3" accent4="accent4" accent5="accent5" accent6="accent6" hlink="hlink" folHlink="folHlink"/>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hotos and Tit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lide Number Placeholder 4"/>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839788" y="1261872"/>
            <a:ext cx="10515600" cy="701132"/>
          </a:xfrm>
        </p:spPr>
        <p:txBody>
          <a:bodyPr anchor="t" anchorCtr="0"/>
          <a:lstStyle/>
          <a:p>
            <a:r>
              <a:rPr lang="en-US"/>
              <a:t>Click to edit Master title style</a:t>
            </a:r>
          </a:p>
        </p:txBody>
      </p: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a:blip r:embed="rId2">
            <a:extLst>
              <a:ext uri="{28A0092B-C50C-407E-A947-70E740481C1C}">
                <a14:useLocalDpi xmlns:a14="http://schemas.microsoft.com/office/drawing/2010/main"/>
              </a:ext>
            </a:extLst>
          </a:blip>
          <a:srcRect l="1364" t="-3952" r="34410" b="46015"/>
          <a:stretch>
            <a:fillRect/>
          </a:stretch>
        </p:blipFill>
        <p:spPr>
          <a:xfrm rot="16200000">
            <a:off x="8278900" y="2944900"/>
            <a:ext cx="6244224" cy="1581976"/>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838200" y="2413000"/>
            <a:ext cx="5029200" cy="388620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0" name="Picture Placeholder 2">
            <a:extLst>
              <a:ext uri="{FF2B5EF4-FFF2-40B4-BE49-F238E27FC236}">
                <a16:creationId xmlns:a16="http://schemas.microsoft.com/office/drawing/2014/main" id="{2E487045-188D-864B-B3DD-30821E177BC7}"/>
              </a:ext>
            </a:extLst>
          </p:cNvPr>
          <p:cNvSpPr>
            <a:spLocks noGrp="1"/>
          </p:cNvSpPr>
          <p:nvPr>
            <p:ph type="pic" sz="quarter" idx="14"/>
          </p:nvPr>
        </p:nvSpPr>
        <p:spPr>
          <a:xfrm>
            <a:off x="6324600" y="2413000"/>
            <a:ext cx="5029200" cy="388620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70360C69-FA8C-5F43-BBCF-36788CDB19A0}"/>
              </a:ext>
            </a:extLst>
          </p:cNvPr>
          <p:cNvSpPr>
            <a:spLocks noGrp="1"/>
          </p:cNvSpPr>
          <p:nvPr>
            <p:ph type="body" sz="quarter" idx="15"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44898159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350923011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13775"/>
            <a:ext cx="12192001" cy="6276149"/>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14" name="Rectangle 13">
            <a:extLst>
              <a:ext uri="{FF2B5EF4-FFF2-40B4-BE49-F238E27FC236}">
                <a16:creationId xmlns:a16="http://schemas.microsoft.com/office/drawing/2014/main" id="{603037C0-3AF5-C247-8922-F73E8847476D}"/>
              </a:ext>
            </a:extLst>
          </p:cNvPr>
          <p:cNvSpPr/>
          <p:nvPr userDrawn="1"/>
        </p:nvSpPr>
        <p:spPr>
          <a:xfrm>
            <a:off x="838201" y="4796589"/>
            <a:ext cx="10515600" cy="1524000"/>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4996037"/>
            <a:ext cx="10515600" cy="1645237"/>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79329200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13775"/>
            <a:ext cx="12192000" cy="6244225"/>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4796589"/>
            <a:ext cx="10515600" cy="1524000"/>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4989095"/>
            <a:ext cx="10515600" cy="1652179"/>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73651735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Full Page Photo and Callout">
    <p:spTree>
      <p:nvGrpSpPr>
        <p:cNvPr id="1" name=""/>
        <p:cNvGrpSpPr/>
        <p:nvPr/>
      </p:nvGrpSpPr>
      <p:grpSpPr>
        <a:xfrm>
          <a:off x="0" y="0"/>
          <a:ext cx="0" cy="0"/>
          <a:chOff x="0" y="0"/>
          <a:chExt cx="0" cy="0"/>
        </a:xfrm>
      </p:grpSpPr>
      <p:pic>
        <p:nvPicPr>
          <p:cNvPr id="7" name="Picture 6" descr="A picture containing person, athletic game, sport&#10;&#10;Description automatically generated">
            <a:extLst>
              <a:ext uri="{FF2B5EF4-FFF2-40B4-BE49-F238E27FC236}">
                <a16:creationId xmlns:a16="http://schemas.microsoft.com/office/drawing/2014/main" id="{D94FEF66-10C7-698D-A8DB-B8488D854F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13775"/>
            <a:ext cx="12192001" cy="6244225"/>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4796589"/>
            <a:ext cx="10515600" cy="1524000"/>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4989095"/>
            <a:ext cx="10515600" cy="1652179"/>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207035559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pic>
        <p:nvPicPr>
          <p:cNvPr id="3" name="Picture 2" descr="A picture containing person, young, child, indoor&#10;&#10;Description automatically generated">
            <a:extLst>
              <a:ext uri="{FF2B5EF4-FFF2-40B4-BE49-F238E27FC236}">
                <a16:creationId xmlns:a16="http://schemas.microsoft.com/office/drawing/2014/main" id="{D3B8BF1D-C6AE-E037-025D-517B2E8B5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825218"/>
            <a:ext cx="5207564" cy="5207564"/>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4" y="2117558"/>
            <a:ext cx="4346575" cy="2646947"/>
          </a:xfrm>
        </p:spPr>
        <p:txBody>
          <a:bodyPr>
            <a:normAutofit/>
          </a:bodyPr>
          <a:lstStyle>
            <a:lvl1pPr marL="0" indent="0">
              <a:lnSpc>
                <a:spcPts val="2800"/>
              </a:lnSpc>
              <a:buFontTx/>
              <a:buNone/>
              <a:defRPr sz="2400">
                <a:solidFill>
                  <a:srgbClr val="FFFFFF"/>
                </a:solidFill>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39" y="1037902"/>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38" y="4875731"/>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Tree>
    <p:extLst>
      <p:ext uri="{BB962C8B-B14F-4D97-AF65-F5344CB8AC3E}">
        <p14:creationId xmlns:p14="http://schemas.microsoft.com/office/powerpoint/2010/main" val="307996137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and Quote Option 2">
    <p:spTree>
      <p:nvGrpSpPr>
        <p:cNvPr id="1" name=""/>
        <p:cNvGrpSpPr/>
        <p:nvPr/>
      </p:nvGrpSpPr>
      <p:grpSpPr>
        <a:xfrm>
          <a:off x="0" y="0"/>
          <a:ext cx="0" cy="0"/>
          <a:chOff x="0" y="0"/>
          <a:chExt cx="0" cy="0"/>
        </a:xfrm>
      </p:grpSpPr>
      <p:pic>
        <p:nvPicPr>
          <p:cNvPr id="3" name="Picture 2" descr="A picture containing person, ground, outdoor&#10;&#10;Description automatically generated">
            <a:extLst>
              <a:ext uri="{FF2B5EF4-FFF2-40B4-BE49-F238E27FC236}">
                <a16:creationId xmlns:a16="http://schemas.microsoft.com/office/drawing/2014/main" id="{8689E5E6-6C50-0A8D-1E92-FC0E9D7C1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825218"/>
            <a:ext cx="5207564" cy="5207564"/>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4" y="2117558"/>
            <a:ext cx="4346575" cy="2646947"/>
          </a:xfrm>
        </p:spPr>
        <p:txBody>
          <a:bodyPr>
            <a:normAutofit/>
          </a:bodyPr>
          <a:lstStyle>
            <a:lvl1pPr marL="0" indent="0">
              <a:lnSpc>
                <a:spcPts val="2800"/>
              </a:lnSpc>
              <a:buFontTx/>
              <a:buNone/>
              <a:defRPr sz="2400">
                <a:solidFill>
                  <a:srgbClr val="FFFFFF"/>
                </a:solidFill>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39" y="1037902"/>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38" y="4875731"/>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Tree>
    <p:extLst>
      <p:ext uri="{BB962C8B-B14F-4D97-AF65-F5344CB8AC3E}">
        <p14:creationId xmlns:p14="http://schemas.microsoft.com/office/powerpoint/2010/main" val="1856035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Page Option 1">
    <p:spTree>
      <p:nvGrpSpPr>
        <p:cNvPr id="1" name=""/>
        <p:cNvGrpSpPr/>
        <p:nvPr/>
      </p:nvGrpSpPr>
      <p:grpSpPr>
        <a:xfrm>
          <a:off x="0" y="0"/>
          <a:ext cx="0" cy="0"/>
          <a:chOff x="0" y="0"/>
          <a:chExt cx="0" cy="0"/>
        </a:xfrm>
      </p:grpSpPr>
      <p:pic>
        <p:nvPicPr>
          <p:cNvPr id="4" name="Picture 3" descr="A picture containing person, slide, crowd&#10;&#10;Description automatically generated">
            <a:extLst>
              <a:ext uri="{FF2B5EF4-FFF2-40B4-BE49-F238E27FC236}">
                <a16:creationId xmlns:a16="http://schemas.microsoft.com/office/drawing/2014/main" id="{2A7744E8-9F40-1CBA-90A4-8E173FA5D5B1}"/>
              </a:ext>
            </a:extLst>
          </p:cNvPr>
          <p:cNvPicPr>
            <a:picLocks noChangeAspect="1"/>
          </p:cNvPicPr>
          <p:nvPr userDrawn="1"/>
        </p:nvPicPr>
        <p:blipFill>
          <a:blip r:embed="rId2">
            <a:extLst>
              <a:ext uri="{28A0092B-C50C-407E-A947-70E740481C1C}">
                <a14:useLocalDpi xmlns:a14="http://schemas.microsoft.com/office/drawing/2010/main"/>
              </a:ext>
            </a:extLst>
          </a:blip>
          <a:srcRect r="-10"/>
          <a:stretch>
            <a:fillRect/>
          </a:stretch>
        </p:blipFill>
        <p:spPr>
          <a:xfrm>
            <a:off x="1250" y="0"/>
            <a:ext cx="12190750" cy="68580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125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838200" y="4731214"/>
            <a:ext cx="10515600" cy="1018671"/>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838200" y="4375483"/>
            <a:ext cx="2096022" cy="176588"/>
          </a:xfrm>
          <a:prstGeom prst="rect">
            <a:avLst/>
          </a:prstGeom>
        </p:spPr>
      </p:pic>
    </p:spTree>
    <p:extLst>
      <p:ext uri="{BB962C8B-B14F-4D97-AF65-F5344CB8AC3E}">
        <p14:creationId xmlns:p14="http://schemas.microsoft.com/office/powerpoint/2010/main" val="211136375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Page Option 2">
    <p:spTree>
      <p:nvGrpSpPr>
        <p:cNvPr id="1" name=""/>
        <p:cNvGrpSpPr/>
        <p:nvPr/>
      </p:nvGrpSpPr>
      <p:grpSpPr>
        <a:xfrm>
          <a:off x="0" y="0"/>
          <a:ext cx="0" cy="0"/>
          <a:chOff x="0" y="0"/>
          <a:chExt cx="0" cy="0"/>
        </a:xfrm>
      </p:grpSpPr>
      <p:pic>
        <p:nvPicPr>
          <p:cNvPr id="4" name="Picture 3" descr="A picture containing person, outdoor, person&#10;&#10;Description automatically generated">
            <a:extLst>
              <a:ext uri="{FF2B5EF4-FFF2-40B4-BE49-F238E27FC236}">
                <a16:creationId xmlns:a16="http://schemas.microsoft.com/office/drawing/2014/main" id="{3DBF6E97-4391-F09A-B084-9DA895A7FB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12230" y="0"/>
            <a:ext cx="12216459"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838200" y="4375483"/>
            <a:ext cx="2096022" cy="176588"/>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838200" y="4731214"/>
            <a:ext cx="8755918" cy="1018671"/>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117097113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Page Option 3">
    <p:spTree>
      <p:nvGrpSpPr>
        <p:cNvPr id="1" name=""/>
        <p:cNvGrpSpPr/>
        <p:nvPr/>
      </p:nvGrpSpPr>
      <p:grpSpPr>
        <a:xfrm>
          <a:off x="0" y="0"/>
          <a:ext cx="0" cy="0"/>
          <a:chOff x="0" y="0"/>
          <a:chExt cx="0" cy="0"/>
        </a:xfrm>
      </p:grpSpPr>
      <p:pic>
        <p:nvPicPr>
          <p:cNvPr id="4" name="Picture 3" descr="A picture containing person, outdoor, young&#10;&#10;Description automatically generated">
            <a:extLst>
              <a:ext uri="{FF2B5EF4-FFF2-40B4-BE49-F238E27FC236}">
                <a16:creationId xmlns:a16="http://schemas.microsoft.com/office/drawing/2014/main" id="{9E79B8AC-CCC5-75A7-12FC-C6B1919D53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7" name="Rectangle 6">
            <a:extLst>
              <a:ext uri="{FF2B5EF4-FFF2-40B4-BE49-F238E27FC236}">
                <a16:creationId xmlns:a16="http://schemas.microsoft.com/office/drawing/2014/main" id="{2340B194-B660-9144-A40C-CE5B574831AB}"/>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838200" y="4731213"/>
            <a:ext cx="8803341" cy="1018671"/>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838200" y="4375483"/>
            <a:ext cx="2096022" cy="176588"/>
          </a:xfrm>
          <a:prstGeom prst="rect">
            <a:avLst/>
          </a:prstGeom>
        </p:spPr>
      </p:pic>
    </p:spTree>
    <p:extLst>
      <p:ext uri="{BB962C8B-B14F-4D97-AF65-F5344CB8AC3E}">
        <p14:creationId xmlns:p14="http://schemas.microsoft.com/office/powerpoint/2010/main" val="178280343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Option 5">
    <p:bg>
      <p:bgRef idx="1001">
        <a:schemeClr val="bg1"/>
      </p:bgRef>
    </p:bg>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129E4BBE-4986-C0ED-92FB-5F70E6AFA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16459" cy="68580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246"/>
            <a:ext cx="12216459" cy="6863245"/>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5" y="1380763"/>
            <a:ext cx="9142203" cy="1489460"/>
          </a:xfrm>
        </p:spPr>
        <p:txBody>
          <a:bodyPr wrap="none" lIns="0" tIns="0" rIns="0" bIns="0" anchor="t" anchorCtr="0">
            <a:noAutofit/>
          </a:bodyPr>
          <a:lstStyle>
            <a:lvl1pPr algn="l">
              <a:defRPr sz="5000">
                <a:solidFill>
                  <a:schemeClr val="bg2"/>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1" y="4017207"/>
            <a:ext cx="9142203" cy="888250"/>
          </a:xfrm>
        </p:spPr>
        <p:txBody>
          <a:bodyPr lIns="0" tIns="0" rIns="0" bIns="0" anchor="t" anchorCtr="0">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5482972"/>
            <a:ext cx="1194870" cy="997717"/>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1" y="3043882"/>
            <a:ext cx="9127847" cy="368300"/>
          </a:xfrm>
        </p:spPr>
        <p:txBody>
          <a:bodyPr>
            <a:normAutofit/>
          </a:bodyPr>
          <a:lstStyle>
            <a:lvl1pPr marL="0" indent="0">
              <a:buFontTx/>
              <a:buNone/>
              <a:defRPr sz="2800"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6286220"/>
            <a:ext cx="3411538" cy="388938"/>
          </a:xfrm>
        </p:spPr>
        <p:txBody>
          <a:bodyPr>
            <a:normAutofit/>
          </a:bodyPr>
          <a:lstStyle>
            <a:lvl1pPr marL="0" indent="0">
              <a:buFontTx/>
              <a:buNone/>
              <a:defRPr sz="1200" b="0" i="0">
                <a:solidFill>
                  <a:schemeClr val="bg2"/>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61533245"/>
      </p:ext>
    </p:extLst>
  </p:cSld>
  <p:clrMapOvr>
    <a:overrideClrMapping bg1="dk1" tx1="lt1" bg2="dk2" tx2="lt2" accent1="accent1" accent2="accent2" accent3="accent3" accent4="accent4" accent5="accent5" accent6="accent6" hlink="hlink" folHlink="folHlink"/>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Page Option 4">
    <p:spTree>
      <p:nvGrpSpPr>
        <p:cNvPr id="1" name=""/>
        <p:cNvGrpSpPr/>
        <p:nvPr/>
      </p:nvGrpSpPr>
      <p:grpSpPr>
        <a:xfrm>
          <a:off x="0" y="0"/>
          <a:ext cx="0" cy="0"/>
          <a:chOff x="0" y="0"/>
          <a:chExt cx="0" cy="0"/>
        </a:xfrm>
      </p:grpSpPr>
      <p:pic>
        <p:nvPicPr>
          <p:cNvPr id="4" name="Picture 3" descr="A picture containing person, outdoor, crowd&#10;&#10;Description automatically generated">
            <a:extLst>
              <a:ext uri="{FF2B5EF4-FFF2-40B4-BE49-F238E27FC236}">
                <a16:creationId xmlns:a16="http://schemas.microsoft.com/office/drawing/2014/main" id="{3C7BC5CB-6C2C-51B8-717C-D171EF167C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199" y="4731212"/>
            <a:ext cx="9435353" cy="1018671"/>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838200" y="4375483"/>
            <a:ext cx="2096022" cy="176588"/>
          </a:xfrm>
          <a:prstGeom prst="rect">
            <a:avLst/>
          </a:prstGeom>
        </p:spPr>
      </p:pic>
    </p:spTree>
    <p:extLst>
      <p:ext uri="{BB962C8B-B14F-4D97-AF65-F5344CB8AC3E}">
        <p14:creationId xmlns:p14="http://schemas.microsoft.com/office/powerpoint/2010/main" val="392617001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Page Option 5">
    <p:spTree>
      <p:nvGrpSpPr>
        <p:cNvPr id="1" name=""/>
        <p:cNvGrpSpPr/>
        <p:nvPr/>
      </p:nvGrpSpPr>
      <p:grpSpPr>
        <a:xfrm>
          <a:off x="0" y="0"/>
          <a:ext cx="0" cy="0"/>
          <a:chOff x="0" y="0"/>
          <a:chExt cx="0" cy="0"/>
        </a:xfrm>
      </p:grpSpPr>
      <p:pic>
        <p:nvPicPr>
          <p:cNvPr id="9" name="Picture 8" descr="A person and person laughing&#10;&#10;Description automatically generated with low confidence">
            <a:extLst>
              <a:ext uri="{FF2B5EF4-FFF2-40B4-BE49-F238E27FC236}">
                <a16:creationId xmlns:a16="http://schemas.microsoft.com/office/drawing/2014/main" id="{53D3CE11-5C43-2FB2-9AF1-840FE098AA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496305"/>
            <a:ext cx="4365812" cy="1018671"/>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838200" y="2128800"/>
            <a:ext cx="2096022" cy="176588"/>
          </a:xfrm>
          <a:prstGeom prst="rect">
            <a:avLst/>
          </a:prstGeom>
        </p:spPr>
      </p:pic>
    </p:spTree>
    <p:extLst>
      <p:ext uri="{BB962C8B-B14F-4D97-AF65-F5344CB8AC3E}">
        <p14:creationId xmlns:p14="http://schemas.microsoft.com/office/powerpoint/2010/main" val="298860373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Page Option 6">
    <p:spTree>
      <p:nvGrpSpPr>
        <p:cNvPr id="1" name=""/>
        <p:cNvGrpSpPr/>
        <p:nvPr/>
      </p:nvGrpSpPr>
      <p:grpSpPr>
        <a:xfrm>
          <a:off x="0" y="0"/>
          <a:ext cx="0" cy="0"/>
          <a:chOff x="0" y="0"/>
          <a:chExt cx="0" cy="0"/>
        </a:xfrm>
      </p:grpSpPr>
      <p:pic>
        <p:nvPicPr>
          <p:cNvPr id="4" name="Picture 3" descr="A person smiling for the camera&#10;&#10;Description automatically generated with low confidence">
            <a:extLst>
              <a:ext uri="{FF2B5EF4-FFF2-40B4-BE49-F238E27FC236}">
                <a16:creationId xmlns:a16="http://schemas.microsoft.com/office/drawing/2014/main" id="{5C7389C0-6F6B-B598-5E5F-C09978FEF2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838200" y="2128800"/>
            <a:ext cx="2096022" cy="176588"/>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199" y="2484529"/>
            <a:ext cx="4621307" cy="1018671"/>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426060319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2853018"/>
            <a:ext cx="12192000" cy="2912782"/>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a:stretch>
            <a:fillRect/>
          </a:stretch>
        </p:blipFill>
        <p:spPr>
          <a:xfrm>
            <a:off x="5200650" y="2425700"/>
            <a:ext cx="1790700" cy="146050"/>
          </a:xfrm>
          <a:prstGeom prst="rect">
            <a:avLst/>
          </a:prstGeom>
        </p:spPr>
      </p:pic>
    </p:spTree>
    <p:extLst>
      <p:ext uri="{BB962C8B-B14F-4D97-AF65-F5344CB8AC3E}">
        <p14:creationId xmlns:p14="http://schemas.microsoft.com/office/powerpoint/2010/main" val="93381431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379494"/>
            <a:ext cx="12192000" cy="2478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hasCustomPrompt="1"/>
          </p:nvPr>
        </p:nvSpPr>
        <p:spPr>
          <a:xfrm>
            <a:off x="838201" y="2240828"/>
            <a:ext cx="6920565" cy="1844929"/>
          </a:xfrm>
        </p:spPr>
        <p:txBody>
          <a:bodyPr/>
          <a:lstStyle>
            <a:lvl1pPr marL="0" indent="0">
              <a:buFontTx/>
              <a:buNone/>
              <a:defRPr/>
            </a:lvl1pPr>
          </a:lstStyle>
          <a:p>
            <a:pPr lvl="0"/>
            <a:r>
              <a:rPr lang="en-US"/>
              <a:t>LinkedIn information can be placed here </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hasCustomPrompt="1"/>
          </p:nvPr>
        </p:nvSpPr>
        <p:spPr>
          <a:xfrm>
            <a:off x="838202" y="4636783"/>
            <a:ext cx="6920565" cy="1927479"/>
          </a:xfrm>
        </p:spPr>
        <p:txBody>
          <a:bodyPr/>
          <a:lstStyle>
            <a:lvl1pPr marL="0" indent="0">
              <a:buFontTx/>
              <a:buNone/>
              <a:defRPr>
                <a:solidFill>
                  <a:srgbClr val="FFFFFF"/>
                </a:solidFill>
              </a:defRPr>
            </a:lvl1pPr>
          </a:lstStyle>
          <a:p>
            <a:pPr lvl="0"/>
            <a:r>
              <a:rPr lang="en-US"/>
              <a:t>Follow us @Nemours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0" y="1261873"/>
            <a:ext cx="6920567" cy="773802"/>
          </a:xfrm>
        </p:spPr>
        <p:txBody>
          <a:bodyPr anchor="t" anchorCtr="0"/>
          <a:lstStyle>
            <a:lvl1pPr algn="l">
              <a:defRPr/>
            </a:lvl1pPr>
          </a:lstStyle>
          <a:p>
            <a:r>
              <a:rPr lang="en-US"/>
              <a:t>Click to edit title style</a:t>
            </a:r>
          </a:p>
        </p:txBody>
      </p:sp>
      <p:pic>
        <p:nvPicPr>
          <p:cNvPr id="8" name="Picture 7">
            <a:extLst>
              <a:ext uri="{FF2B5EF4-FFF2-40B4-BE49-F238E27FC236}">
                <a16:creationId xmlns:a16="http://schemas.microsoft.com/office/drawing/2014/main" id="{CB638375-826B-E043-96F5-88E398B07190}"/>
              </a:ext>
            </a:extLst>
          </p:cNvPr>
          <p:cNvPicPr>
            <a:picLocks noChangeAspect="1"/>
          </p:cNvPicPr>
          <p:nvPr userDrawn="1"/>
        </p:nvPicPr>
        <p:blipFill>
          <a:blip r:embed="rId2"/>
          <a:stretch>
            <a:fillRect/>
          </a:stretch>
        </p:blipFill>
        <p:spPr>
          <a:xfrm>
            <a:off x="756396" y="5409627"/>
            <a:ext cx="469900" cy="457200"/>
          </a:xfrm>
          <a:prstGeom prst="rect">
            <a:avLst/>
          </a:prstGeom>
        </p:spPr>
      </p:pic>
      <p:pic>
        <p:nvPicPr>
          <p:cNvPr id="11" name="Picture 10">
            <a:extLst>
              <a:ext uri="{FF2B5EF4-FFF2-40B4-BE49-F238E27FC236}">
                <a16:creationId xmlns:a16="http://schemas.microsoft.com/office/drawing/2014/main" id="{30BC22A2-0D0F-1C44-9348-3D3C36A8EE61}"/>
              </a:ext>
            </a:extLst>
          </p:cNvPr>
          <p:cNvPicPr>
            <a:picLocks noChangeAspect="1"/>
          </p:cNvPicPr>
          <p:nvPr userDrawn="1"/>
        </p:nvPicPr>
        <p:blipFill>
          <a:blip r:embed="rId3"/>
          <a:stretch>
            <a:fillRect/>
          </a:stretch>
        </p:blipFill>
        <p:spPr>
          <a:xfrm>
            <a:off x="2209986" y="5409627"/>
            <a:ext cx="469900" cy="457200"/>
          </a:xfrm>
          <a:prstGeom prst="rect">
            <a:avLst/>
          </a:prstGeom>
        </p:spPr>
      </p:pic>
      <p:pic>
        <p:nvPicPr>
          <p:cNvPr id="18" name="Picture 17">
            <a:extLst>
              <a:ext uri="{FF2B5EF4-FFF2-40B4-BE49-F238E27FC236}">
                <a16:creationId xmlns:a16="http://schemas.microsoft.com/office/drawing/2014/main" id="{C22525E6-D64D-5443-A119-335CE522547A}"/>
              </a:ext>
            </a:extLst>
          </p:cNvPr>
          <p:cNvPicPr>
            <a:picLocks noChangeAspect="1"/>
          </p:cNvPicPr>
          <p:nvPr userDrawn="1"/>
        </p:nvPicPr>
        <p:blipFill>
          <a:blip r:embed="rId4"/>
          <a:stretch>
            <a:fillRect/>
          </a:stretch>
        </p:blipFill>
        <p:spPr>
          <a:xfrm>
            <a:off x="2936781" y="5409627"/>
            <a:ext cx="469900" cy="457200"/>
          </a:xfrm>
          <a:prstGeom prst="rect">
            <a:avLst/>
          </a:prstGeom>
        </p:spPr>
      </p:pic>
      <p:pic>
        <p:nvPicPr>
          <p:cNvPr id="20" name="Picture 19">
            <a:extLst>
              <a:ext uri="{FF2B5EF4-FFF2-40B4-BE49-F238E27FC236}">
                <a16:creationId xmlns:a16="http://schemas.microsoft.com/office/drawing/2014/main" id="{D831BCB4-FCA8-E84E-B717-77ABE02CC025}"/>
              </a:ext>
            </a:extLst>
          </p:cNvPr>
          <p:cNvPicPr>
            <a:picLocks noChangeAspect="1"/>
          </p:cNvPicPr>
          <p:nvPr userDrawn="1"/>
        </p:nvPicPr>
        <p:blipFill>
          <a:blip r:embed="rId5"/>
          <a:stretch>
            <a:fillRect/>
          </a:stretch>
        </p:blipFill>
        <p:spPr>
          <a:xfrm>
            <a:off x="3663576" y="5409627"/>
            <a:ext cx="469900" cy="457200"/>
          </a:xfrm>
          <a:prstGeom prst="rect">
            <a:avLst/>
          </a:prstGeom>
        </p:spPr>
      </p:pic>
      <p:pic>
        <p:nvPicPr>
          <p:cNvPr id="28" name="Picture 27">
            <a:extLst>
              <a:ext uri="{FF2B5EF4-FFF2-40B4-BE49-F238E27FC236}">
                <a16:creationId xmlns:a16="http://schemas.microsoft.com/office/drawing/2014/main" id="{81E9BF10-E7BF-FE48-A9BC-67B406469EF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936876" y="613774"/>
            <a:ext cx="6255124" cy="2635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308809" y="-1"/>
            <a:ext cx="5883192" cy="6858001"/>
          </a:xfrm>
          <a:prstGeom prst="rect">
            <a:avLst/>
          </a:prstGeom>
        </p:spPr>
      </p:pic>
      <p:pic>
        <p:nvPicPr>
          <p:cNvPr id="2" name="Picture 1" descr="A white x on a black background&#10;&#10;Description automatically generated">
            <a:extLst>
              <a:ext uri="{FF2B5EF4-FFF2-40B4-BE49-F238E27FC236}">
                <a16:creationId xmlns:a16="http://schemas.microsoft.com/office/drawing/2014/main" id="{3CE334C6-9730-9885-A839-48A0E25D2BC5}"/>
              </a:ext>
            </a:extLst>
          </p:cNvPr>
          <p:cNvPicPr>
            <a:picLocks noChangeAspect="1"/>
          </p:cNvPicPr>
          <p:nvPr userDrawn="1"/>
        </p:nvPicPr>
        <p:blipFill>
          <a:blip r:embed="rId8"/>
          <a:stretch>
            <a:fillRect/>
          </a:stretch>
        </p:blipFill>
        <p:spPr>
          <a:xfrm>
            <a:off x="1504140" y="5530161"/>
            <a:ext cx="304801" cy="304801"/>
          </a:xfrm>
          <a:prstGeom prst="rect">
            <a:avLst/>
          </a:prstGeom>
        </p:spPr>
      </p:pic>
    </p:spTree>
    <p:extLst>
      <p:ext uri="{BB962C8B-B14F-4D97-AF65-F5344CB8AC3E}">
        <p14:creationId xmlns:p14="http://schemas.microsoft.com/office/powerpoint/2010/main" val="20366816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Option 6">
    <p:bg>
      <p:bgRef idx="1001">
        <a:schemeClr val="bg1"/>
      </p:bgRef>
    </p:bg>
    <p:spTree>
      <p:nvGrpSpPr>
        <p:cNvPr id="1" name=""/>
        <p:cNvGrpSpPr/>
        <p:nvPr/>
      </p:nvGrpSpPr>
      <p:grpSpPr>
        <a:xfrm>
          <a:off x="0" y="0"/>
          <a:ext cx="0" cy="0"/>
          <a:chOff x="0" y="0"/>
          <a:chExt cx="0" cy="0"/>
        </a:xfrm>
      </p:grpSpPr>
      <p:pic>
        <p:nvPicPr>
          <p:cNvPr id="3" name="Picture 2" descr="A picture containing person, indoor, child, sitting&#10;&#10;Description automatically generated">
            <a:extLst>
              <a:ext uri="{FF2B5EF4-FFF2-40B4-BE49-F238E27FC236}">
                <a16:creationId xmlns:a16="http://schemas.microsoft.com/office/drawing/2014/main" id="{F33ED477-3D66-AF8A-036E-D041C8B506B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5" y="4876800"/>
            <a:ext cx="9142203" cy="786064"/>
          </a:xfrm>
        </p:spPr>
        <p:txBody>
          <a:bodyPr wrap="none" lIns="0" tIns="0" rIns="0" bIns="0" anchor="t" anchorCtr="0">
            <a:noAutofit/>
          </a:bodyPr>
          <a:lstStyle>
            <a:lvl1pPr algn="l">
              <a:defRPr sz="5000">
                <a:solidFill>
                  <a:schemeClr val="bg2"/>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4" y="6300518"/>
            <a:ext cx="9142203" cy="421124"/>
          </a:xfrm>
        </p:spPr>
        <p:txBody>
          <a:bodyPr lIns="0" tIns="0" rIns="0" bIns="0" anchor="t" anchorCtr="0">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5482972"/>
            <a:ext cx="1194870" cy="997717"/>
          </a:xfrm>
          <a:prstGeom prst="rect">
            <a:avLst/>
          </a:prstGeom>
        </p:spPr>
      </p:pic>
      <p:sp>
        <p:nvSpPr>
          <p:cNvPr id="13" name="Text Placeholder 2">
            <a:extLst>
              <a:ext uri="{FF2B5EF4-FFF2-40B4-BE49-F238E27FC236}">
                <a16:creationId xmlns:a16="http://schemas.microsoft.com/office/drawing/2014/main" id="{02818DB4-7C55-DB49-B3D9-4038D03E2358}"/>
              </a:ext>
            </a:extLst>
          </p:cNvPr>
          <p:cNvSpPr>
            <a:spLocks noGrp="1"/>
          </p:cNvSpPr>
          <p:nvPr>
            <p:ph type="body" sz="quarter" idx="10" hasCustomPrompt="1"/>
          </p:nvPr>
        </p:nvSpPr>
        <p:spPr>
          <a:xfrm>
            <a:off x="831160" y="5745643"/>
            <a:ext cx="9127847" cy="368300"/>
          </a:xfrm>
        </p:spPr>
        <p:txBody>
          <a:bodyPr>
            <a:normAutofit/>
          </a:bodyPr>
          <a:lstStyle>
            <a:lvl1pPr marL="0" indent="0">
              <a:buFontTx/>
              <a:buNone/>
              <a:defRPr sz="2800"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2069923407"/>
      </p:ext>
    </p:extLst>
  </p:cSld>
  <p:clrMapOvr>
    <a:overrideClrMapping bg1="dk1" tx1="lt1" bg2="dk2" tx2="lt2" accent1="accent1" accent2="accent2" accent3="accent3" accent4="accent4" accent5="accent5" accent6="accent6" hlink="hlink" folHlink="folHlink"/>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Option 7">
    <p:bg>
      <p:bgRef idx="1001">
        <a:schemeClr val="bg1"/>
      </p:bgRef>
    </p:bg>
    <p:spTree>
      <p:nvGrpSpPr>
        <p:cNvPr id="1" name=""/>
        <p:cNvGrpSpPr/>
        <p:nvPr/>
      </p:nvGrpSpPr>
      <p:grpSpPr>
        <a:xfrm>
          <a:off x="0" y="0"/>
          <a:ext cx="0" cy="0"/>
          <a:chOff x="0" y="0"/>
          <a:chExt cx="0" cy="0"/>
        </a:xfrm>
      </p:grpSpPr>
      <p:pic>
        <p:nvPicPr>
          <p:cNvPr id="4" name="Picture 3" descr="A picture containing person, window, indoor, posing&#10;&#10;Description automatically generated">
            <a:extLst>
              <a:ext uri="{FF2B5EF4-FFF2-40B4-BE49-F238E27FC236}">
                <a16:creationId xmlns:a16="http://schemas.microsoft.com/office/drawing/2014/main" id="{1F5576CD-5596-80B9-1AF8-39D585ACB0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631763"/>
            <a:ext cx="5207564" cy="5207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654584"/>
            <a:ext cx="4719962" cy="1667573"/>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3526219"/>
            <a:ext cx="4719962" cy="806930"/>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4790340"/>
            <a:ext cx="2743200" cy="666204"/>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296376"/>
            <a:ext cx="2093972" cy="170785"/>
          </a:xfrm>
          <a:prstGeom prst="rect">
            <a:avLst/>
          </a:prstGeom>
        </p:spPr>
      </p:pic>
    </p:spTree>
    <p:extLst>
      <p:ext uri="{BB962C8B-B14F-4D97-AF65-F5344CB8AC3E}">
        <p14:creationId xmlns:p14="http://schemas.microsoft.com/office/powerpoint/2010/main" val="303797648"/>
      </p:ext>
    </p:extLst>
  </p:cSld>
  <p:clrMapOvr>
    <a:overrideClrMapping bg1="dk1" tx1="lt1" bg2="dk2" tx2="lt2" accent1="accent1" accent2="accent2" accent3="accent3" accent4="accent4" accent5="accent5" accent6="accent6" hlink="hlink" folHlink="folHlink"/>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Option 8">
    <p:bg>
      <p:bgRef idx="1001">
        <a:schemeClr val="bg1"/>
      </p:bgRef>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A824938B-A01B-536D-462B-C3915DAAA9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631763"/>
            <a:ext cx="5207564" cy="520756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654584"/>
            <a:ext cx="4719962" cy="1667573"/>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3526219"/>
            <a:ext cx="4719962" cy="806930"/>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4790340"/>
            <a:ext cx="2743200" cy="666204"/>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296376"/>
            <a:ext cx="2093972" cy="170785"/>
          </a:xfrm>
          <a:prstGeom prst="rect">
            <a:avLst/>
          </a:prstGeom>
        </p:spPr>
      </p:pic>
    </p:spTree>
    <p:extLst>
      <p:ext uri="{BB962C8B-B14F-4D97-AF65-F5344CB8AC3E}">
        <p14:creationId xmlns:p14="http://schemas.microsoft.com/office/powerpoint/2010/main" val="367278154"/>
      </p:ext>
    </p:extLst>
  </p:cSld>
  <p:clrMapOvr>
    <a:overrideClrMapping bg1="dk1" tx1="lt1" bg2="dk2" tx2="lt2" accent1="accent1" accent2="accent2" accent3="accent3" accent4="accent4" accent5="accent5" accent6="accent6" hlink="hlink" folHlink="folHlink"/>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199" y="2336801"/>
            <a:ext cx="10515599" cy="365520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409622480"/>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3E0D0F-87A6-47C4-670E-3DAD4D7EEAE9}"/>
              </a:ext>
            </a:extLst>
          </p:cNvPr>
          <p:cNvSpPr/>
          <p:nvPr userDrawn="1"/>
        </p:nvSpPr>
        <p:spPr>
          <a:xfrm>
            <a:off x="0" y="0"/>
            <a:ext cx="12192000" cy="613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1261872"/>
            <a:ext cx="10515600" cy="1018671"/>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2677394"/>
            <a:ext cx="10515600" cy="359814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8200" y="216726"/>
            <a:ext cx="553720" cy="365125"/>
          </a:xfrm>
          <a:prstGeom prst="rect">
            <a:avLst/>
          </a:prstGeom>
        </p:spPr>
        <p:txBody>
          <a:bodyPr vert="horz" lIns="91440" tIns="45720" rIns="91440" bIns="45720" rtlCol="0" anchor="ctr"/>
          <a:lstStyle>
            <a:lvl1pPr algn="l">
              <a:defRPr sz="1200" b="0" i="0">
                <a:solidFill>
                  <a:srgbClr val="FFFFFF"/>
                </a:solidFill>
                <a:latin typeface="Montserrat" pitchFamily="2" charset="77"/>
              </a:defRPr>
            </a:lvl1pPr>
          </a:lstStyle>
          <a:p>
            <a:fld id="{F9409A12-05AC-024F-A1E2-9D51551D4400}" type="slidenum">
              <a:rPr lang="en-US" smtClean="0"/>
              <a:t>‹#›</a:t>
            </a:fld>
            <a:endParaRPr lang="en-US"/>
          </a:p>
        </p:txBody>
      </p:sp>
      <p:sp>
        <p:nvSpPr>
          <p:cNvPr id="5" name="Footer Placeholder 4"/>
          <p:cNvSpPr>
            <a:spLocks noGrp="1"/>
          </p:cNvSpPr>
          <p:nvPr>
            <p:ph type="ftr" sz="quarter" idx="3"/>
          </p:nvPr>
        </p:nvSpPr>
        <p:spPr>
          <a:xfrm>
            <a:off x="1391920" y="216726"/>
            <a:ext cx="4114800" cy="365125"/>
          </a:xfrm>
          <a:prstGeom prst="rect">
            <a:avLst/>
          </a:prstGeom>
        </p:spPr>
        <p:txBody>
          <a:bodyPr vert="horz" lIns="91440" tIns="45720" rIns="91440" bIns="45720" rtlCol="0" anchor="ctr"/>
          <a:lstStyle>
            <a:lvl1pPr algn="l">
              <a:defRPr sz="1200">
                <a:solidFill>
                  <a:srgbClr val="FFFFFF"/>
                </a:solidFill>
              </a:defRPr>
            </a:lvl1pPr>
          </a:lstStyle>
          <a:p>
            <a:r>
              <a:rPr lang="en-US">
                <a:latin typeface="Montserrat" pitchFamily="2" charset="77"/>
              </a:rPr>
              <a:t>CLICK TO EDIT PRESENTATION TITLE</a:t>
            </a:r>
            <a:endParaRPr lang="en-US"/>
          </a:p>
        </p:txBody>
      </p:sp>
      <p:pic>
        <p:nvPicPr>
          <p:cNvPr id="7" name="Picture 6">
            <a:extLst>
              <a:ext uri="{FF2B5EF4-FFF2-40B4-BE49-F238E27FC236}">
                <a16:creationId xmlns:a16="http://schemas.microsoft.com/office/drawing/2014/main" id="{9CF5D39A-44A7-CE4B-A2C8-851E4038E125}"/>
              </a:ext>
            </a:extLst>
          </p:cNvPr>
          <p:cNvPicPr>
            <a:picLocks noChangeAspect="1"/>
          </p:cNvPicPr>
          <p:nvPr userDrawn="1"/>
        </p:nvPicPr>
        <p:blipFill>
          <a:blip r:embed="rId56"/>
          <a:stretch>
            <a:fillRect/>
          </a:stretch>
        </p:blipFill>
        <p:spPr>
          <a:xfrm>
            <a:off x="10073640" y="216817"/>
            <a:ext cx="1280160" cy="310896"/>
          </a:xfrm>
          <a:prstGeom prst="rect">
            <a:avLst/>
          </a:prstGeom>
        </p:spPr>
      </p:pic>
    </p:spTree>
    <p:extLst>
      <p:ext uri="{BB962C8B-B14F-4D97-AF65-F5344CB8AC3E}">
        <p14:creationId xmlns:p14="http://schemas.microsoft.com/office/powerpoint/2010/main" val="653562458"/>
      </p:ext>
    </p:extLst>
  </p:cSld>
  <p:clrMap bg1="lt1" tx1="dk1" bg2="lt2" tx2="dk2" accent1="accent1" accent2="accent2" accent3="accent3" accent4="accent4" accent5="accent5" accent6="accent6" hlink="hlink" folHlink="folHlink"/>
  <p:sldLayoutIdLst>
    <p:sldLayoutId id="2147483672" r:id="rId1"/>
    <p:sldLayoutId id="2147483692" r:id="rId2"/>
    <p:sldLayoutId id="2147483693" r:id="rId3"/>
    <p:sldLayoutId id="2147483694" r:id="rId4"/>
    <p:sldLayoutId id="2147483695" r:id="rId5"/>
    <p:sldLayoutId id="2147483696" r:id="rId6"/>
    <p:sldLayoutId id="2147483697" r:id="rId7"/>
    <p:sldLayoutId id="2147483698" r:id="rId8"/>
    <p:sldLayoutId id="2147483661" r:id="rId9"/>
    <p:sldLayoutId id="2147483701" r:id="rId10"/>
    <p:sldLayoutId id="2147483689" r:id="rId11"/>
    <p:sldLayoutId id="2147483714" r:id="rId12"/>
    <p:sldLayoutId id="2147483711" r:id="rId13"/>
    <p:sldLayoutId id="2147483662" r:id="rId14"/>
    <p:sldLayoutId id="2147483705" r:id="rId15"/>
    <p:sldLayoutId id="2147483706" r:id="rId16"/>
    <p:sldLayoutId id="2147483673" r:id="rId17"/>
    <p:sldLayoutId id="2147483688" r:id="rId18"/>
    <p:sldLayoutId id="2147483690" r:id="rId19"/>
    <p:sldLayoutId id="2147483713" r:id="rId20"/>
    <p:sldLayoutId id="2147483675" r:id="rId21"/>
    <p:sldLayoutId id="2147483674" r:id="rId22"/>
    <p:sldLayoutId id="2147483715" r:id="rId23"/>
    <p:sldLayoutId id="2147483702" r:id="rId24"/>
    <p:sldLayoutId id="2147483700" r:id="rId25"/>
    <p:sldLayoutId id="2147483712" r:id="rId26"/>
    <p:sldLayoutId id="2147483704" r:id="rId27"/>
    <p:sldLayoutId id="2147483699" r:id="rId28"/>
    <p:sldLayoutId id="2147483677" r:id="rId29"/>
    <p:sldLayoutId id="2147483687" r:id="rId30"/>
    <p:sldLayoutId id="2147483716" r:id="rId31"/>
    <p:sldLayoutId id="2147483717" r:id="rId32"/>
    <p:sldLayoutId id="2147483718" r:id="rId33"/>
    <p:sldLayoutId id="2147483719" r:id="rId34"/>
    <p:sldLayoutId id="2147483676" r:id="rId35"/>
    <p:sldLayoutId id="2147483685" r:id="rId36"/>
    <p:sldLayoutId id="2147483686" r:id="rId37"/>
    <p:sldLayoutId id="2147483664" r:id="rId38"/>
    <p:sldLayoutId id="2147483665" r:id="rId39"/>
    <p:sldLayoutId id="2147483666" r:id="rId40"/>
    <p:sldLayoutId id="2147483667" r:id="rId41"/>
    <p:sldLayoutId id="2147483707" r:id="rId42"/>
    <p:sldLayoutId id="2147483709" r:id="rId43"/>
    <p:sldLayoutId id="2147483710" r:id="rId44"/>
    <p:sldLayoutId id="2147483678" r:id="rId45"/>
    <p:sldLayoutId id="2147483708" r:id="rId46"/>
    <p:sldLayoutId id="2147483703" r:id="rId47"/>
    <p:sldLayoutId id="2147483679" r:id="rId48"/>
    <p:sldLayoutId id="2147483680" r:id="rId49"/>
    <p:sldLayoutId id="2147483681" r:id="rId50"/>
    <p:sldLayoutId id="2147483683" r:id="rId51"/>
    <p:sldLayoutId id="2147483682" r:id="rId52"/>
    <p:sldLayoutId id="2147483691" r:id="rId53"/>
    <p:sldLayoutId id="2147483720" r:id="rId54"/>
  </p:sldLayoutIdLst>
  <p:transition/>
  <p:hf hdr="0" dt="0"/>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Montserrat" pitchFamily="2" charset="77"/>
          <a:ea typeface="+mn-ea"/>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Montserrat" pitchFamily="2" charset="77"/>
          <a:ea typeface="+mn-ea"/>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Montserrat" pitchFamily="2" charset="77"/>
          <a:ea typeface="+mn-ea"/>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Montserrat" pitchFamily="2" charset="77"/>
          <a:ea typeface="+mn-ea"/>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16/S1470-2045(23)00012-8" TargetMode="External"/><Relationship Id="rId2" Type="http://schemas.openxmlformats.org/officeDocument/2006/relationships/hyperlink" Target="https://doi.org/10.1097/MPH.0000000000002430" TargetMode="External"/><Relationship Id="rId1" Type="http://schemas.openxmlformats.org/officeDocument/2006/relationships/slideLayout" Target="../slideLayouts/slideLayout9.xml"/><Relationship Id="rId5" Type="http://schemas.openxmlformats.org/officeDocument/2006/relationships/hyperlink" Target="https://bookshelf.health.elsevier.com/books/9780323825627" TargetMode="External"/><Relationship Id="rId4" Type="http://schemas.openxmlformats.org/officeDocument/2006/relationships/hyperlink" Target="https://doi.org/10.1016/j.biopha.2021.112503"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2C3F2-279E-5C45-9007-C5081C16476A}"/>
              </a:ext>
            </a:extLst>
          </p:cNvPr>
          <p:cNvSpPr>
            <a:spLocks noGrp="1"/>
          </p:cNvSpPr>
          <p:nvPr>
            <p:ph type="ctrTitle"/>
          </p:nvPr>
        </p:nvSpPr>
        <p:spPr>
          <a:xfrm>
            <a:off x="5629543" y="1759222"/>
            <a:ext cx="6562458" cy="1396573"/>
          </a:xfrm>
        </p:spPr>
        <p:txBody>
          <a:bodyPr/>
          <a:lstStyle/>
          <a:p>
            <a:r>
              <a:rPr lang="en-US" sz="2800"/>
              <a:t>The Pediatric Oncology Patient in the OR: </a:t>
            </a:r>
            <a:br>
              <a:rPr lang="en-US" sz="2800"/>
            </a:br>
            <a:r>
              <a:rPr lang="en-US" sz="2800"/>
              <a:t>A Comprehensive Guide to Perioperative </a:t>
            </a:r>
            <a:br>
              <a:rPr lang="en-US" sz="2800"/>
            </a:br>
            <a:r>
              <a:rPr lang="en-US" sz="2800"/>
              <a:t>Management and Concerns</a:t>
            </a:r>
          </a:p>
        </p:txBody>
      </p:sp>
      <p:sp>
        <p:nvSpPr>
          <p:cNvPr id="3" name="Subtitle 2">
            <a:extLst>
              <a:ext uri="{FF2B5EF4-FFF2-40B4-BE49-F238E27FC236}">
                <a16:creationId xmlns:a16="http://schemas.microsoft.com/office/drawing/2014/main" id="{C9009A81-3777-AA45-B61F-4A6D1F1E8D93}"/>
              </a:ext>
            </a:extLst>
          </p:cNvPr>
          <p:cNvSpPr>
            <a:spLocks noGrp="1"/>
          </p:cNvSpPr>
          <p:nvPr>
            <p:ph type="subTitle" idx="1"/>
          </p:nvPr>
        </p:nvSpPr>
        <p:spPr>
          <a:xfrm>
            <a:off x="7250090" y="3242836"/>
            <a:ext cx="2050027" cy="372327"/>
          </a:xfrm>
        </p:spPr>
        <p:txBody>
          <a:bodyPr>
            <a:normAutofit fontScale="85000" lnSpcReduction="10000"/>
          </a:bodyPr>
          <a:lstStyle/>
          <a:p>
            <a:r>
              <a:rPr lang="en-US"/>
              <a:t>Jaimin Pandya, MD</a:t>
            </a:r>
          </a:p>
          <a:p>
            <a:endParaRPr lang="en-US"/>
          </a:p>
        </p:txBody>
      </p:sp>
    </p:spTree>
    <p:extLst>
      <p:ext uri="{BB962C8B-B14F-4D97-AF65-F5344CB8AC3E}">
        <p14:creationId xmlns:p14="http://schemas.microsoft.com/office/powerpoint/2010/main" val="112867067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C0E2609-78EA-A3FC-9526-87F60FE22AE5}"/>
              </a:ext>
            </a:extLst>
          </p:cNvPr>
          <p:cNvSpPr>
            <a:spLocks noGrp="1"/>
          </p:cNvSpPr>
          <p:nvPr>
            <p:ph type="sldNum" sz="quarter" idx="12"/>
          </p:nvPr>
        </p:nvSpPr>
        <p:spPr/>
        <p:txBody>
          <a:bodyPr/>
          <a:lstStyle/>
          <a:p>
            <a:fld id="{F9409A12-05AC-024F-A1E2-9D51551D4400}" type="slidenum">
              <a:rPr lang="en-US" smtClean="0"/>
              <a:t>10</a:t>
            </a:fld>
            <a:endParaRPr lang="en-US"/>
          </a:p>
        </p:txBody>
      </p:sp>
      <p:pic>
        <p:nvPicPr>
          <p:cNvPr id="8" name="Picture 7">
            <a:extLst>
              <a:ext uri="{FF2B5EF4-FFF2-40B4-BE49-F238E27FC236}">
                <a16:creationId xmlns:a16="http://schemas.microsoft.com/office/drawing/2014/main" id="{E35F3732-A3F8-A776-90F0-0ACCB38382E7}"/>
              </a:ext>
            </a:extLst>
          </p:cNvPr>
          <p:cNvPicPr>
            <a:picLocks noChangeAspect="1"/>
          </p:cNvPicPr>
          <p:nvPr/>
        </p:nvPicPr>
        <p:blipFill>
          <a:blip r:embed="rId2"/>
          <a:stretch>
            <a:fillRect/>
          </a:stretch>
        </p:blipFill>
        <p:spPr>
          <a:xfrm>
            <a:off x="440436" y="714889"/>
            <a:ext cx="11311128" cy="6031040"/>
          </a:xfrm>
          <a:prstGeom prst="rect">
            <a:avLst/>
          </a:prstGeom>
        </p:spPr>
      </p:pic>
    </p:spTree>
    <p:extLst>
      <p:ext uri="{BB962C8B-B14F-4D97-AF65-F5344CB8AC3E}">
        <p14:creationId xmlns:p14="http://schemas.microsoft.com/office/powerpoint/2010/main" val="19153848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98974E-8207-463D-00E7-0C11537D900C}"/>
              </a:ext>
            </a:extLst>
          </p:cNvPr>
          <p:cNvSpPr>
            <a:spLocks noGrp="1"/>
          </p:cNvSpPr>
          <p:nvPr>
            <p:ph type="sldNum" sz="quarter" idx="12"/>
          </p:nvPr>
        </p:nvSpPr>
        <p:spPr/>
        <p:txBody>
          <a:bodyPr/>
          <a:lstStyle/>
          <a:p>
            <a:fld id="{F9409A12-05AC-024F-A1E2-9D51551D4400}" type="slidenum">
              <a:rPr lang="en-US" smtClean="0"/>
              <a:t>11</a:t>
            </a:fld>
            <a:endParaRPr lang="en-US"/>
          </a:p>
        </p:txBody>
      </p:sp>
      <p:pic>
        <p:nvPicPr>
          <p:cNvPr id="8" name="Picture 7">
            <a:extLst>
              <a:ext uri="{FF2B5EF4-FFF2-40B4-BE49-F238E27FC236}">
                <a16:creationId xmlns:a16="http://schemas.microsoft.com/office/drawing/2014/main" id="{B913E6FC-9A60-5564-C3B8-DC2E723418B4}"/>
              </a:ext>
            </a:extLst>
          </p:cNvPr>
          <p:cNvPicPr>
            <a:picLocks noChangeAspect="1"/>
          </p:cNvPicPr>
          <p:nvPr/>
        </p:nvPicPr>
        <p:blipFill>
          <a:blip r:embed="rId2"/>
          <a:stretch>
            <a:fillRect/>
          </a:stretch>
        </p:blipFill>
        <p:spPr>
          <a:xfrm>
            <a:off x="509016" y="744097"/>
            <a:ext cx="11173968" cy="5961186"/>
          </a:xfrm>
          <a:prstGeom prst="rect">
            <a:avLst/>
          </a:prstGeom>
        </p:spPr>
      </p:pic>
    </p:spTree>
    <p:extLst>
      <p:ext uri="{BB962C8B-B14F-4D97-AF65-F5344CB8AC3E}">
        <p14:creationId xmlns:p14="http://schemas.microsoft.com/office/powerpoint/2010/main" val="206702057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B26C9DE-F993-318A-1C05-87AB6A00C380}"/>
              </a:ext>
            </a:extLst>
          </p:cNvPr>
          <p:cNvSpPr>
            <a:spLocks noGrp="1"/>
          </p:cNvSpPr>
          <p:nvPr>
            <p:ph type="ftr" sz="quarter" idx="11"/>
          </p:nvPr>
        </p:nvSpPr>
        <p:spPr/>
        <p:txBody>
          <a:bodyPr/>
          <a:lstStyle/>
          <a:p>
            <a:r>
              <a:rPr lang="en-US" b="0" i="0">
                <a:latin typeface="Montserrat" pitchFamily="2" charset="77"/>
              </a:rPr>
              <a:t>CLICK TO EDIT PRESENTATION TITLE</a:t>
            </a:r>
            <a:endParaRPr lang="en-US"/>
          </a:p>
        </p:txBody>
      </p:sp>
      <p:sp>
        <p:nvSpPr>
          <p:cNvPr id="5" name="Slide Number Placeholder 4">
            <a:extLst>
              <a:ext uri="{FF2B5EF4-FFF2-40B4-BE49-F238E27FC236}">
                <a16:creationId xmlns:a16="http://schemas.microsoft.com/office/drawing/2014/main" id="{FF7DBB5E-B2E9-1F08-DDF0-249CF1A9F97B}"/>
              </a:ext>
            </a:extLst>
          </p:cNvPr>
          <p:cNvSpPr>
            <a:spLocks noGrp="1"/>
          </p:cNvSpPr>
          <p:nvPr>
            <p:ph type="sldNum" sz="quarter" idx="12"/>
          </p:nvPr>
        </p:nvSpPr>
        <p:spPr/>
        <p:txBody>
          <a:bodyPr/>
          <a:lstStyle/>
          <a:p>
            <a:fld id="{F9409A12-05AC-024F-A1E2-9D51551D4400}" type="slidenum">
              <a:rPr lang="en-US" smtClean="0"/>
              <a:t>12</a:t>
            </a:fld>
            <a:endParaRPr lang="en-US"/>
          </a:p>
        </p:txBody>
      </p:sp>
      <p:pic>
        <p:nvPicPr>
          <p:cNvPr id="8" name="Picture 7">
            <a:extLst>
              <a:ext uri="{FF2B5EF4-FFF2-40B4-BE49-F238E27FC236}">
                <a16:creationId xmlns:a16="http://schemas.microsoft.com/office/drawing/2014/main" id="{A844193F-8025-6882-4141-B9C6CB6C525C}"/>
              </a:ext>
            </a:extLst>
          </p:cNvPr>
          <p:cNvPicPr>
            <a:picLocks noChangeAspect="1"/>
          </p:cNvPicPr>
          <p:nvPr/>
        </p:nvPicPr>
        <p:blipFill>
          <a:blip r:embed="rId2"/>
          <a:stretch>
            <a:fillRect/>
          </a:stretch>
        </p:blipFill>
        <p:spPr>
          <a:xfrm>
            <a:off x="502920" y="650978"/>
            <a:ext cx="11192256" cy="5990296"/>
          </a:xfrm>
          <a:prstGeom prst="rect">
            <a:avLst/>
          </a:prstGeom>
        </p:spPr>
      </p:pic>
    </p:spTree>
    <p:extLst>
      <p:ext uri="{BB962C8B-B14F-4D97-AF65-F5344CB8AC3E}">
        <p14:creationId xmlns:p14="http://schemas.microsoft.com/office/powerpoint/2010/main" val="29757707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CD9700-E629-4DB7-A702-8B6E8A463DE0}"/>
              </a:ext>
            </a:extLst>
          </p:cNvPr>
          <p:cNvSpPr>
            <a:spLocks noGrp="1"/>
          </p:cNvSpPr>
          <p:nvPr>
            <p:ph type="ftr" sz="quarter" idx="11"/>
          </p:nvPr>
        </p:nvSpPr>
        <p:spPr/>
        <p:txBody>
          <a:bodyPr/>
          <a:lstStyle/>
          <a:p>
            <a:r>
              <a:rPr lang="en-US" b="0" i="0">
                <a:latin typeface="Montserrat" pitchFamily="2" charset="77"/>
              </a:rPr>
              <a:t>CLICK TO EDIT PRESENTATION TITLE</a:t>
            </a:r>
            <a:endParaRPr lang="en-US"/>
          </a:p>
        </p:txBody>
      </p:sp>
      <p:sp>
        <p:nvSpPr>
          <p:cNvPr id="5" name="Slide Number Placeholder 4">
            <a:extLst>
              <a:ext uri="{FF2B5EF4-FFF2-40B4-BE49-F238E27FC236}">
                <a16:creationId xmlns:a16="http://schemas.microsoft.com/office/drawing/2014/main" id="{82FAD48B-9C86-B509-F120-01004A3103CF}"/>
              </a:ext>
            </a:extLst>
          </p:cNvPr>
          <p:cNvSpPr>
            <a:spLocks noGrp="1"/>
          </p:cNvSpPr>
          <p:nvPr>
            <p:ph type="sldNum" sz="quarter" idx="12"/>
          </p:nvPr>
        </p:nvSpPr>
        <p:spPr/>
        <p:txBody>
          <a:bodyPr/>
          <a:lstStyle/>
          <a:p>
            <a:fld id="{F9409A12-05AC-024F-A1E2-9D51551D4400}" type="slidenum">
              <a:rPr lang="en-US" smtClean="0"/>
              <a:t>13</a:t>
            </a:fld>
            <a:endParaRPr lang="en-US"/>
          </a:p>
        </p:txBody>
      </p:sp>
      <p:pic>
        <p:nvPicPr>
          <p:cNvPr id="8" name="Picture 7">
            <a:extLst>
              <a:ext uri="{FF2B5EF4-FFF2-40B4-BE49-F238E27FC236}">
                <a16:creationId xmlns:a16="http://schemas.microsoft.com/office/drawing/2014/main" id="{74F5C4CF-4DAA-A580-3D22-2E9035DE7EFB}"/>
              </a:ext>
            </a:extLst>
          </p:cNvPr>
          <p:cNvPicPr>
            <a:picLocks noChangeAspect="1"/>
          </p:cNvPicPr>
          <p:nvPr/>
        </p:nvPicPr>
        <p:blipFill>
          <a:blip r:embed="rId2"/>
          <a:stretch>
            <a:fillRect/>
          </a:stretch>
        </p:blipFill>
        <p:spPr>
          <a:xfrm>
            <a:off x="448056" y="700531"/>
            <a:ext cx="11340084" cy="5940743"/>
          </a:xfrm>
          <a:prstGeom prst="rect">
            <a:avLst/>
          </a:prstGeom>
        </p:spPr>
      </p:pic>
    </p:spTree>
    <p:extLst>
      <p:ext uri="{BB962C8B-B14F-4D97-AF65-F5344CB8AC3E}">
        <p14:creationId xmlns:p14="http://schemas.microsoft.com/office/powerpoint/2010/main" val="85650629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1003D9-50FD-B13A-86F6-715DCA80461A}"/>
              </a:ext>
            </a:extLst>
          </p:cNvPr>
          <p:cNvSpPr>
            <a:spLocks noGrp="1"/>
          </p:cNvSpPr>
          <p:nvPr>
            <p:ph type="sldNum" sz="quarter" idx="12"/>
          </p:nvPr>
        </p:nvSpPr>
        <p:spPr/>
        <p:txBody>
          <a:bodyPr/>
          <a:lstStyle/>
          <a:p>
            <a:fld id="{F9409A12-05AC-024F-A1E2-9D51551D4400}" type="slidenum">
              <a:rPr lang="en-US" smtClean="0"/>
              <a:t>14</a:t>
            </a:fld>
            <a:endParaRPr lang="en-US"/>
          </a:p>
        </p:txBody>
      </p:sp>
      <p:pic>
        <p:nvPicPr>
          <p:cNvPr id="8" name="Picture 7">
            <a:extLst>
              <a:ext uri="{FF2B5EF4-FFF2-40B4-BE49-F238E27FC236}">
                <a16:creationId xmlns:a16="http://schemas.microsoft.com/office/drawing/2014/main" id="{1A4BE701-F610-82A5-4867-5FCDB6F9645A}"/>
              </a:ext>
            </a:extLst>
          </p:cNvPr>
          <p:cNvPicPr>
            <a:picLocks noChangeAspect="1"/>
          </p:cNvPicPr>
          <p:nvPr/>
        </p:nvPicPr>
        <p:blipFill>
          <a:blip r:embed="rId2"/>
          <a:stretch>
            <a:fillRect/>
          </a:stretch>
        </p:blipFill>
        <p:spPr>
          <a:xfrm>
            <a:off x="198344" y="728011"/>
            <a:ext cx="7695080" cy="4328482"/>
          </a:xfrm>
          <a:prstGeom prst="rect">
            <a:avLst/>
          </a:prstGeom>
        </p:spPr>
      </p:pic>
      <p:pic>
        <p:nvPicPr>
          <p:cNvPr id="10" name="Picture 9">
            <a:extLst>
              <a:ext uri="{FF2B5EF4-FFF2-40B4-BE49-F238E27FC236}">
                <a16:creationId xmlns:a16="http://schemas.microsoft.com/office/drawing/2014/main" id="{F7A5ADF9-6621-D0CE-793E-2ACB2318B729}"/>
              </a:ext>
            </a:extLst>
          </p:cNvPr>
          <p:cNvPicPr>
            <a:picLocks noChangeAspect="1"/>
          </p:cNvPicPr>
          <p:nvPr/>
        </p:nvPicPr>
        <p:blipFill>
          <a:blip r:embed="rId3"/>
          <a:stretch>
            <a:fillRect/>
          </a:stretch>
        </p:blipFill>
        <p:spPr>
          <a:xfrm>
            <a:off x="8296809" y="1285815"/>
            <a:ext cx="3696847" cy="1151591"/>
          </a:xfrm>
          <a:prstGeom prst="rect">
            <a:avLst/>
          </a:prstGeom>
        </p:spPr>
      </p:pic>
      <p:pic>
        <p:nvPicPr>
          <p:cNvPr id="12" name="Picture 11">
            <a:extLst>
              <a:ext uri="{FF2B5EF4-FFF2-40B4-BE49-F238E27FC236}">
                <a16:creationId xmlns:a16="http://schemas.microsoft.com/office/drawing/2014/main" id="{B605938A-9202-A725-3F06-C4AFA60BF536}"/>
              </a:ext>
            </a:extLst>
          </p:cNvPr>
          <p:cNvPicPr>
            <a:picLocks noChangeAspect="1"/>
          </p:cNvPicPr>
          <p:nvPr/>
        </p:nvPicPr>
        <p:blipFill>
          <a:blip r:embed="rId4"/>
          <a:stretch>
            <a:fillRect/>
          </a:stretch>
        </p:blipFill>
        <p:spPr>
          <a:xfrm>
            <a:off x="9826749" y="728011"/>
            <a:ext cx="1434353" cy="557804"/>
          </a:xfrm>
          <a:prstGeom prst="rect">
            <a:avLst/>
          </a:prstGeom>
        </p:spPr>
      </p:pic>
      <p:pic>
        <p:nvPicPr>
          <p:cNvPr id="14" name="Picture 13">
            <a:extLst>
              <a:ext uri="{FF2B5EF4-FFF2-40B4-BE49-F238E27FC236}">
                <a16:creationId xmlns:a16="http://schemas.microsoft.com/office/drawing/2014/main" id="{F28E9B99-AE88-E328-8139-2E3C34D4E6F0}"/>
              </a:ext>
            </a:extLst>
          </p:cNvPr>
          <p:cNvPicPr>
            <a:picLocks noChangeAspect="1"/>
          </p:cNvPicPr>
          <p:nvPr/>
        </p:nvPicPr>
        <p:blipFill>
          <a:blip r:embed="rId5"/>
          <a:stretch>
            <a:fillRect/>
          </a:stretch>
        </p:blipFill>
        <p:spPr>
          <a:xfrm>
            <a:off x="327818" y="5202653"/>
            <a:ext cx="5004134" cy="1601323"/>
          </a:xfrm>
          <a:prstGeom prst="rect">
            <a:avLst/>
          </a:prstGeom>
        </p:spPr>
      </p:pic>
      <p:sp>
        <p:nvSpPr>
          <p:cNvPr id="15" name="TextBox 14">
            <a:extLst>
              <a:ext uri="{FF2B5EF4-FFF2-40B4-BE49-F238E27FC236}">
                <a16:creationId xmlns:a16="http://schemas.microsoft.com/office/drawing/2014/main" id="{97966A71-4EAD-2EE9-CD87-FF24DBEA2033}"/>
              </a:ext>
            </a:extLst>
          </p:cNvPr>
          <p:cNvSpPr txBox="1"/>
          <p:nvPr/>
        </p:nvSpPr>
        <p:spPr>
          <a:xfrm>
            <a:off x="8357333" y="2437406"/>
            <a:ext cx="3575798" cy="4031873"/>
          </a:xfrm>
          <a:prstGeom prst="rect">
            <a:avLst/>
          </a:prstGeom>
          <a:noFill/>
        </p:spPr>
        <p:txBody>
          <a:bodyPr wrap="square" rtlCol="0">
            <a:spAutoFit/>
          </a:bodyPr>
          <a:lstStyle/>
          <a:p>
            <a:r>
              <a:rPr lang="en-US" sz="1400" b="1">
                <a:solidFill>
                  <a:schemeClr val="accent2"/>
                </a:solidFill>
              </a:rPr>
              <a:t>Patient:</a:t>
            </a:r>
            <a:r>
              <a:rPr lang="en-US" sz="1400">
                <a:solidFill>
                  <a:schemeClr val="accent2"/>
                </a:solidFill>
              </a:rPr>
              <a:t> A 16-year-old undergoing chemotherapy developed severe oral mucositis.</a:t>
            </a:r>
          </a:p>
          <a:p>
            <a:r>
              <a:rPr lang="en-US" sz="1400" b="1">
                <a:solidFill>
                  <a:schemeClr val="accent2"/>
                </a:solidFill>
              </a:rPr>
              <a:t>Complication:</a:t>
            </a:r>
            <a:r>
              <a:rPr lang="en-US" sz="1400">
                <a:solidFill>
                  <a:schemeClr val="accent2"/>
                </a:solidFill>
              </a:rPr>
              <a:t> Necrotic tissue and pseudo-membranes caused severe airway obstruction.</a:t>
            </a:r>
          </a:p>
          <a:p>
            <a:r>
              <a:rPr lang="en-US" sz="1400" b="1">
                <a:solidFill>
                  <a:schemeClr val="accent2"/>
                </a:solidFill>
              </a:rPr>
              <a:t>Intervention:</a:t>
            </a:r>
            <a:r>
              <a:rPr lang="en-US" sz="1400">
                <a:solidFill>
                  <a:schemeClr val="accent2"/>
                </a:solidFill>
              </a:rPr>
              <a:t> Emergency intubation failed; the airway was eventually secured using a laryngeal mask airway (LMA) and fiberoptic bronchoscope.</a:t>
            </a:r>
          </a:p>
          <a:p>
            <a:r>
              <a:rPr lang="en-US" sz="1400" b="1">
                <a:solidFill>
                  <a:schemeClr val="accent2"/>
                </a:solidFill>
              </a:rPr>
              <a:t>Outcome:</a:t>
            </a:r>
            <a:r>
              <a:rPr lang="en-US" sz="1400">
                <a:solidFill>
                  <a:schemeClr val="accent2"/>
                </a:solidFill>
              </a:rPr>
              <a:t> The patient required a tracheostomy to clear debris but died days later from organ failure.</a:t>
            </a:r>
          </a:p>
          <a:p>
            <a:r>
              <a:rPr lang="en-US" sz="1400" b="1">
                <a:solidFill>
                  <a:schemeClr val="accent2"/>
                </a:solidFill>
              </a:rPr>
              <a:t>Takeaway:</a:t>
            </a:r>
            <a:r>
              <a:rPr lang="en-US" sz="1400">
                <a:solidFill>
                  <a:schemeClr val="accent2"/>
                </a:solidFill>
              </a:rPr>
              <a:t> Severe mucositis in oncology patients is a major red flag for difficult airways; early broncho-scopic evaluation is highly recommended.</a:t>
            </a:r>
          </a:p>
          <a:p>
            <a:endParaRPr lang="en-US" sz="2000"/>
          </a:p>
        </p:txBody>
      </p:sp>
      <p:sp>
        <p:nvSpPr>
          <p:cNvPr id="16" name="TextBox 15">
            <a:extLst>
              <a:ext uri="{FF2B5EF4-FFF2-40B4-BE49-F238E27FC236}">
                <a16:creationId xmlns:a16="http://schemas.microsoft.com/office/drawing/2014/main" id="{E1E6D20F-9D7F-A6A0-A427-8397A5C4CAC0}"/>
              </a:ext>
            </a:extLst>
          </p:cNvPr>
          <p:cNvSpPr txBox="1"/>
          <p:nvPr/>
        </p:nvSpPr>
        <p:spPr>
          <a:xfrm>
            <a:off x="5360880" y="6463018"/>
            <a:ext cx="5992906" cy="369332"/>
          </a:xfrm>
          <a:prstGeom prst="rect">
            <a:avLst/>
          </a:prstGeom>
          <a:noFill/>
        </p:spPr>
        <p:txBody>
          <a:bodyPr wrap="square" rtlCol="0">
            <a:spAutoFit/>
          </a:bodyPr>
          <a:lstStyle/>
          <a:p>
            <a:r>
              <a:rPr lang="en-US" sz="900"/>
              <a:t>Source: Ritwik, Priyanshi &amp; </a:t>
            </a:r>
            <a:r>
              <a:rPr lang="en-US" sz="900" err="1"/>
              <a:t>Chrisentery</a:t>
            </a:r>
            <a:r>
              <a:rPr lang="en-US" sz="900"/>
              <a:t>-Singleton, </a:t>
            </a:r>
            <a:r>
              <a:rPr lang="en-US" sz="900" err="1"/>
              <a:t>Tammuella</a:t>
            </a:r>
            <a:r>
              <a:rPr lang="en-US" sz="900"/>
              <a:t>. (2020). Oral and dental considerations in pediatric cancers. Cancer and Metastasis Reviews. 39. 10.1007/s10555-020-09842-5. </a:t>
            </a:r>
          </a:p>
        </p:txBody>
      </p:sp>
    </p:spTree>
    <p:extLst>
      <p:ext uri="{BB962C8B-B14F-4D97-AF65-F5344CB8AC3E}">
        <p14:creationId xmlns:p14="http://schemas.microsoft.com/office/powerpoint/2010/main" val="373094515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206028F-2F04-6D15-5595-467D108825BC}"/>
              </a:ext>
            </a:extLst>
          </p:cNvPr>
          <p:cNvSpPr>
            <a:spLocks noGrp="1"/>
          </p:cNvSpPr>
          <p:nvPr>
            <p:ph type="subTitle" idx="1"/>
          </p:nvPr>
        </p:nvSpPr>
        <p:spPr>
          <a:xfrm>
            <a:off x="401783" y="983672"/>
            <a:ext cx="11568544" cy="5657601"/>
          </a:xfrm>
        </p:spPr>
        <p:txBody>
          <a:bodyPr/>
          <a:lstStyle/>
          <a:p>
            <a:endParaRPr lang="en-US" b="1"/>
          </a:p>
          <a:p>
            <a:endParaRPr lang="en-US"/>
          </a:p>
          <a:p>
            <a:endParaRPr lang="en-US"/>
          </a:p>
        </p:txBody>
      </p:sp>
      <p:sp>
        <p:nvSpPr>
          <p:cNvPr id="5" name="Slide Number Placeholder 4">
            <a:extLst>
              <a:ext uri="{FF2B5EF4-FFF2-40B4-BE49-F238E27FC236}">
                <a16:creationId xmlns:a16="http://schemas.microsoft.com/office/drawing/2014/main" id="{E4891F7D-8D98-1C9C-9407-6B0B2FD3D45E}"/>
              </a:ext>
            </a:extLst>
          </p:cNvPr>
          <p:cNvSpPr>
            <a:spLocks noGrp="1"/>
          </p:cNvSpPr>
          <p:nvPr>
            <p:ph type="sldNum" sz="quarter" idx="12"/>
          </p:nvPr>
        </p:nvSpPr>
        <p:spPr/>
        <p:txBody>
          <a:bodyPr/>
          <a:lstStyle/>
          <a:p>
            <a:fld id="{F9409A12-05AC-024F-A1E2-9D51551D4400}" type="slidenum">
              <a:rPr lang="en-US" smtClean="0"/>
              <a:t>15</a:t>
            </a:fld>
            <a:endParaRPr lang="en-US"/>
          </a:p>
        </p:txBody>
      </p:sp>
      <p:pic>
        <p:nvPicPr>
          <p:cNvPr id="4" name="Picture 3">
            <a:extLst>
              <a:ext uri="{FF2B5EF4-FFF2-40B4-BE49-F238E27FC236}">
                <a16:creationId xmlns:a16="http://schemas.microsoft.com/office/drawing/2014/main" id="{14A05580-E179-E7D5-7B36-5EA58415EEE0}"/>
              </a:ext>
            </a:extLst>
          </p:cNvPr>
          <p:cNvPicPr>
            <a:picLocks noChangeAspect="1"/>
          </p:cNvPicPr>
          <p:nvPr/>
        </p:nvPicPr>
        <p:blipFill>
          <a:blip r:embed="rId2"/>
          <a:stretch>
            <a:fillRect/>
          </a:stretch>
        </p:blipFill>
        <p:spPr>
          <a:xfrm>
            <a:off x="881809" y="983672"/>
            <a:ext cx="10428382" cy="5865965"/>
          </a:xfrm>
          <a:prstGeom prst="rect">
            <a:avLst/>
          </a:prstGeom>
        </p:spPr>
      </p:pic>
    </p:spTree>
    <p:extLst>
      <p:ext uri="{BB962C8B-B14F-4D97-AF65-F5344CB8AC3E}">
        <p14:creationId xmlns:p14="http://schemas.microsoft.com/office/powerpoint/2010/main" val="142550092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4817528-86EB-4958-190F-B54A93679E04}"/>
              </a:ext>
            </a:extLst>
          </p:cNvPr>
          <p:cNvSpPr>
            <a:spLocks noGrp="1"/>
          </p:cNvSpPr>
          <p:nvPr>
            <p:ph type="subTitle" idx="1"/>
          </p:nvPr>
        </p:nvSpPr>
        <p:spPr>
          <a:xfrm>
            <a:off x="838201" y="1601399"/>
            <a:ext cx="10515599" cy="907625"/>
          </a:xfrm>
        </p:spPr>
        <p:txBody>
          <a:bodyPr/>
          <a:lstStyle/>
          <a:p>
            <a:r>
              <a:rPr lang="en-US" b="1"/>
              <a:t>Hematologic Optimization:</a:t>
            </a:r>
            <a:r>
              <a:rPr lang="en-US"/>
              <a:t> Assessing profound anemia, thrombocytopenia, and neutropenia; ensuring cross-matched blood products are available in the room prior to induction.</a:t>
            </a:r>
          </a:p>
        </p:txBody>
      </p:sp>
      <p:sp>
        <p:nvSpPr>
          <p:cNvPr id="5" name="Slide Number Placeholder 4">
            <a:extLst>
              <a:ext uri="{FF2B5EF4-FFF2-40B4-BE49-F238E27FC236}">
                <a16:creationId xmlns:a16="http://schemas.microsoft.com/office/drawing/2014/main" id="{A5208C34-3B20-7435-5CAE-08743DC9C498}"/>
              </a:ext>
            </a:extLst>
          </p:cNvPr>
          <p:cNvSpPr>
            <a:spLocks noGrp="1"/>
          </p:cNvSpPr>
          <p:nvPr>
            <p:ph type="sldNum" sz="quarter" idx="12"/>
          </p:nvPr>
        </p:nvSpPr>
        <p:spPr/>
        <p:txBody>
          <a:bodyPr/>
          <a:lstStyle/>
          <a:p>
            <a:fld id="{F9409A12-05AC-024F-A1E2-9D51551D4400}" type="slidenum">
              <a:rPr lang="en-US" smtClean="0"/>
              <a:t>16</a:t>
            </a:fld>
            <a:endParaRPr lang="en-US"/>
          </a:p>
        </p:txBody>
      </p:sp>
      <mc:AlternateContent xmlns:mc="http://schemas.openxmlformats.org/markup-compatibility/2006">
        <mc:Choice xmlns:a14="http://schemas.microsoft.com/office/drawing/2010/main" Requires="a14">
          <p:graphicFrame>
            <p:nvGraphicFramePr>
              <p:cNvPr id="7" name="Table 6">
                <a:extLst>
                  <a:ext uri="{FF2B5EF4-FFF2-40B4-BE49-F238E27FC236}">
                    <a16:creationId xmlns:a16="http://schemas.microsoft.com/office/drawing/2014/main" id="{6286839C-AC3A-0761-827B-FF125FD301FD}"/>
                  </a:ext>
                </a:extLst>
              </p:cNvPr>
              <p:cNvGraphicFramePr>
                <a:graphicFrameLocks noGrp="1"/>
              </p:cNvGraphicFramePr>
              <p:nvPr>
                <p:extLst>
                  <p:ext uri="{D42A27DB-BD31-4B8C-83A1-F6EECF244321}">
                    <p14:modId xmlns:p14="http://schemas.microsoft.com/office/powerpoint/2010/main" val="1400518860"/>
                  </p:ext>
                </p:extLst>
              </p:nvPr>
            </p:nvGraphicFramePr>
            <p:xfrm>
              <a:off x="838201" y="2509024"/>
              <a:ext cx="10725614" cy="3543801"/>
            </p:xfrm>
            <a:graphic>
              <a:graphicData uri="http://schemas.openxmlformats.org/drawingml/2006/table">
                <a:tbl>
                  <a:tblPr firstRow="1" bandRow="1">
                    <a:tableStyleId>{5C22544A-7EE6-4342-B048-85BDC9FD1C3A}</a:tableStyleId>
                  </a:tblPr>
                  <a:tblGrid>
                    <a:gridCol w="2316488">
                      <a:extLst>
                        <a:ext uri="{9D8B030D-6E8A-4147-A177-3AD203B41FA5}">
                          <a16:colId xmlns:a16="http://schemas.microsoft.com/office/drawing/2014/main" val="3109464960"/>
                        </a:ext>
                      </a:extLst>
                    </a:gridCol>
                    <a:gridCol w="8409126">
                      <a:extLst>
                        <a:ext uri="{9D8B030D-6E8A-4147-A177-3AD203B41FA5}">
                          <a16:colId xmlns:a16="http://schemas.microsoft.com/office/drawing/2014/main" val="3143113823"/>
                        </a:ext>
                      </a:extLst>
                    </a:gridCol>
                  </a:tblGrid>
                  <a:tr h="409107">
                    <a:tc>
                      <a:txBody>
                        <a:bodyPr/>
                        <a:lstStyle/>
                        <a:p>
                          <a:r>
                            <a:rPr lang="en-US" sz="1400"/>
                            <a:t>Blood Product</a:t>
                          </a:r>
                        </a:p>
                      </a:txBody>
                      <a:tcPr/>
                    </a:tc>
                    <a:tc>
                      <a:txBody>
                        <a:bodyPr/>
                        <a:lstStyle/>
                        <a:p>
                          <a:r>
                            <a:rPr lang="en-US" sz="1400"/>
                            <a:t>Pre-procedure Transfusion goals</a:t>
                          </a:r>
                        </a:p>
                      </a:txBody>
                      <a:tcPr/>
                    </a:tc>
                    <a:extLst>
                      <a:ext uri="{0D108BD9-81ED-4DB2-BD59-A6C34878D82A}">
                        <a16:rowId xmlns:a16="http://schemas.microsoft.com/office/drawing/2014/main" val="574149392"/>
                      </a:ext>
                    </a:extLst>
                  </a:tr>
                  <a:tr h="470753">
                    <a:tc>
                      <a:txBody>
                        <a:bodyPr/>
                        <a:lstStyle/>
                        <a:p>
                          <a:r>
                            <a:rPr lang="en-US" sz="1400"/>
                            <a:t>Hb</a:t>
                          </a:r>
                        </a:p>
                      </a:txBody>
                      <a:tcPr/>
                    </a:tc>
                    <a:tc>
                      <a:txBody>
                        <a:bodyPr/>
                        <a:lstStyle/>
                        <a:p>
                          <a:r>
                            <a:rPr lang="en-US" sz="1400"/>
                            <a:t>1 y of age and older: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r>
                                <a:rPr lang="en-US" sz="1400" b="0" i="0" smtClean="0">
                                  <a:latin typeface="Cambria Math" panose="02040503050406030204" pitchFamily="18" charset="0"/>
                                  <a:ea typeface="Cambria Math" panose="02040503050406030204" pitchFamily="18" charset="0"/>
                                </a:rPr>
                                <m:t>7 </m:t>
                              </m:r>
                              <m:r>
                                <m:rPr>
                                  <m:sty m:val="p"/>
                                </m:rPr>
                                <a:rPr lang="en-US" sz="1400" b="0" i="0" smtClean="0">
                                  <a:latin typeface="Cambria Math" panose="02040503050406030204" pitchFamily="18" charset="0"/>
                                  <a:ea typeface="Cambria Math" panose="02040503050406030204" pitchFamily="18" charset="0"/>
                                </a:rPr>
                                <m:t>g</m:t>
                              </m:r>
                              <m:r>
                                <a:rPr lang="en-US" sz="1400" b="0" i="0" smtClean="0">
                                  <a:latin typeface="Cambria Math" panose="02040503050406030204" pitchFamily="18" charset="0"/>
                                  <a:ea typeface="Cambria Math" panose="02040503050406030204" pitchFamily="18" charset="0"/>
                                </a:rPr>
                                <m:t>/</m:t>
                              </m:r>
                              <m:r>
                                <m:rPr>
                                  <m:sty m:val="p"/>
                                </m:rPr>
                                <a:rPr lang="en-US" sz="1400" b="0" i="0" smtClean="0">
                                  <a:latin typeface="Cambria Math" panose="02040503050406030204" pitchFamily="18" charset="0"/>
                                  <a:ea typeface="Cambria Math" panose="02040503050406030204" pitchFamily="18" charset="0"/>
                                </a:rPr>
                                <m:t>dL</m:t>
                              </m:r>
                            </m:oMath>
                          </a14:m>
                          <a:endParaRPr lang="en-US" sz="1400"/>
                        </a:p>
                        <a:p>
                          <a:r>
                            <a:rPr lang="en-US" sz="1400"/>
                            <a:t>Infant under 1 Y of age: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8 </m:t>
                              </m:r>
                              <m:r>
                                <a:rPr lang="en-US" sz="1400" b="0" i="1" smtClean="0">
                                  <a:latin typeface="Cambria Math" panose="02040503050406030204" pitchFamily="18" charset="0"/>
                                  <a:ea typeface="Cambria Math" panose="02040503050406030204" pitchFamily="18" charset="0"/>
                                </a:rPr>
                                <m:t>𝑔</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𝑑𝐿</m:t>
                              </m:r>
                            </m:oMath>
                          </a14:m>
                          <a:endParaRPr lang="en-US" sz="1400"/>
                        </a:p>
                      </a:txBody>
                      <a:tcPr/>
                    </a:tc>
                    <a:extLst>
                      <a:ext uri="{0D108BD9-81ED-4DB2-BD59-A6C34878D82A}">
                        <a16:rowId xmlns:a16="http://schemas.microsoft.com/office/drawing/2014/main" val="1735942261"/>
                      </a:ext>
                    </a:extLst>
                  </a:tr>
                  <a:tr h="1580385">
                    <a:tc>
                      <a:txBody>
                        <a:bodyPr/>
                        <a:lstStyle/>
                        <a:p>
                          <a:r>
                            <a:rPr lang="en-US" sz="1400"/>
                            <a:t>Platelets</a:t>
                          </a:r>
                        </a:p>
                      </a:txBody>
                      <a:tcPr/>
                    </a:tc>
                    <a:tc>
                      <a:txBody>
                        <a:bodyPr/>
                        <a:lstStyle/>
                        <a:p>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a:t> 30,000/</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𝐿</m:t>
                              </m:r>
                            </m:oMath>
                          </a14:m>
                          <a:r>
                            <a:rPr lang="en-US" sz="1400"/>
                            <a:t> for LP in oncology patient</a:t>
                          </a:r>
                        </a:p>
                        <a:p>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a:t> 50,000/</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𝐿</m:t>
                              </m:r>
                            </m:oMath>
                          </a14:m>
                          <a:r>
                            <a:rPr lang="en-US" sz="1400"/>
                            <a:t> for Neuro oncology patient with nodular residual disease,</a:t>
                          </a:r>
                          <a:r>
                            <a:rPr lang="en-US" sz="1400" baseline="0"/>
                            <a:t> central line placement in all pt, LP in HSCT pt.</a:t>
                          </a:r>
                        </a:p>
                        <a:p>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a:t> 100,000/</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𝐿</m:t>
                              </m:r>
                            </m:oMath>
                          </a14:m>
                          <a:r>
                            <a:rPr lang="en-US" sz="1400"/>
                            <a:t> for Neuro-oncology pt with h/o</a:t>
                          </a:r>
                          <a:r>
                            <a:rPr lang="en-US" sz="1400" baseline="0"/>
                            <a:t> intratumor bleeding</a:t>
                          </a:r>
                        </a:p>
                        <a:p>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a:t> 10,000/</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𝐿</m:t>
                              </m:r>
                            </m:oMath>
                          </a14:m>
                          <a:r>
                            <a:rPr lang="en-US" sz="1400"/>
                            <a:t> as standar</a:t>
                          </a:r>
                          <a:r>
                            <a:rPr lang="en-US" sz="1400" baseline="0"/>
                            <a:t>d threshold for oncology pt</a:t>
                          </a:r>
                        </a:p>
                        <a:p>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a:t> 20,000/</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𝐿</m:t>
                              </m:r>
                            </m:oMath>
                          </a14:m>
                          <a:r>
                            <a:rPr lang="en-US" sz="1400"/>
                            <a:t> as</a:t>
                          </a:r>
                          <a:r>
                            <a:rPr lang="en-US" sz="1400" baseline="0"/>
                            <a:t> standard threshold for HSCT pt</a:t>
                          </a:r>
                        </a:p>
                        <a:p>
                          <a:r>
                            <a:rPr lang="en-US" sz="1400" baseline="0" err="1"/>
                            <a:t>Plt</a:t>
                          </a:r>
                          <a:r>
                            <a:rPr lang="en-US" sz="1400" baseline="0"/>
                            <a:t> goals for other procedures such as tumor biopsies and resections should be discussed with multidisciplinary teams</a:t>
                          </a:r>
                        </a:p>
                      </a:txBody>
                      <a:tcPr/>
                    </a:tc>
                    <a:extLst>
                      <a:ext uri="{0D108BD9-81ED-4DB2-BD59-A6C34878D82A}">
                        <a16:rowId xmlns:a16="http://schemas.microsoft.com/office/drawing/2014/main" val="2924480408"/>
                      </a:ext>
                    </a:extLst>
                  </a:tr>
                  <a:tr h="409107">
                    <a:tc>
                      <a:txBody>
                        <a:bodyPr/>
                        <a:lstStyle/>
                        <a:p>
                          <a:r>
                            <a:rPr lang="en-US" sz="1400"/>
                            <a:t>FFP</a:t>
                          </a:r>
                        </a:p>
                      </a:txBody>
                      <a:tcPr/>
                    </a:tc>
                    <a:tc>
                      <a:txBody>
                        <a:bodyPr/>
                        <a:lstStyle/>
                        <a:p>
                          <a:r>
                            <a:rPr lang="en-US" sz="1400"/>
                            <a:t>INR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a:t> 1.4</a:t>
                          </a:r>
                        </a:p>
                      </a:txBody>
                      <a:tcPr/>
                    </a:tc>
                    <a:extLst>
                      <a:ext uri="{0D108BD9-81ED-4DB2-BD59-A6C34878D82A}">
                        <a16:rowId xmlns:a16="http://schemas.microsoft.com/office/drawing/2014/main" val="2611978067"/>
                      </a:ext>
                    </a:extLst>
                  </a:tr>
                  <a:tr h="409107">
                    <a:tc>
                      <a:txBody>
                        <a:bodyPr/>
                        <a:lstStyle/>
                        <a:p>
                          <a:r>
                            <a:rPr lang="en-US" sz="1400"/>
                            <a:t>Cryoprecipitate</a:t>
                          </a:r>
                        </a:p>
                      </a:txBody>
                      <a:tcPr/>
                    </a:tc>
                    <a:tc>
                      <a:txBody>
                        <a:bodyPr/>
                        <a:lstStyle/>
                        <a:p>
                          <a:r>
                            <a:rPr lang="en-US" sz="1400"/>
                            <a:t>Fibrinogen </a:t>
                          </a:r>
                          <a14:m>
                            <m:oMath xmlns:m="http://schemas.openxmlformats.org/officeDocument/2006/math">
                              <m:r>
                                <a:rPr lang="en-US" sz="1400" i="1" smtClean="0">
                                  <a:latin typeface="Cambria Math" panose="02040503050406030204" pitchFamily="18" charset="0"/>
                                  <a:ea typeface="Cambria Math" panose="02040503050406030204" pitchFamily="18" charset="0"/>
                                </a:rPr>
                                <m:t>&gt;</m:t>
                              </m:r>
                            </m:oMath>
                          </a14:m>
                          <a:r>
                            <a:rPr lang="en-US" sz="1400"/>
                            <a:t> 150 mg/dL</a:t>
                          </a:r>
                        </a:p>
                      </a:txBody>
                      <a:tcPr/>
                    </a:tc>
                    <a:extLst>
                      <a:ext uri="{0D108BD9-81ED-4DB2-BD59-A6C34878D82A}">
                        <a16:rowId xmlns:a16="http://schemas.microsoft.com/office/drawing/2014/main" val="3403516984"/>
                      </a:ext>
                    </a:extLst>
                  </a:tr>
                </a:tbl>
              </a:graphicData>
            </a:graphic>
          </p:graphicFrame>
        </mc:Choice>
        <mc:Fallback>
          <p:graphicFrame>
            <p:nvGraphicFramePr>
              <p:cNvPr id="7" name="Table 6">
                <a:extLst>
                  <a:ext uri="{FF2B5EF4-FFF2-40B4-BE49-F238E27FC236}">
                    <a16:creationId xmlns:a16="http://schemas.microsoft.com/office/drawing/2014/main" id="{6286839C-AC3A-0761-827B-FF125FD301FD}"/>
                  </a:ext>
                </a:extLst>
              </p:cNvPr>
              <p:cNvGraphicFramePr>
                <a:graphicFrameLocks noGrp="1"/>
              </p:cNvGraphicFramePr>
              <p:nvPr>
                <p:extLst>
                  <p:ext uri="{D42A27DB-BD31-4B8C-83A1-F6EECF244321}">
                    <p14:modId xmlns:p14="http://schemas.microsoft.com/office/powerpoint/2010/main" val="1400518860"/>
                  </p:ext>
                </p:extLst>
              </p:nvPr>
            </p:nvGraphicFramePr>
            <p:xfrm>
              <a:off x="838201" y="2509024"/>
              <a:ext cx="10725614" cy="3543801"/>
            </p:xfrm>
            <a:graphic>
              <a:graphicData uri="http://schemas.openxmlformats.org/drawingml/2006/table">
                <a:tbl>
                  <a:tblPr firstRow="1" bandRow="1">
                    <a:tableStyleId>{5C22544A-7EE6-4342-B048-85BDC9FD1C3A}</a:tableStyleId>
                  </a:tblPr>
                  <a:tblGrid>
                    <a:gridCol w="2316488">
                      <a:extLst>
                        <a:ext uri="{9D8B030D-6E8A-4147-A177-3AD203B41FA5}">
                          <a16:colId xmlns:a16="http://schemas.microsoft.com/office/drawing/2014/main" val="3109464960"/>
                        </a:ext>
                      </a:extLst>
                    </a:gridCol>
                    <a:gridCol w="8409126">
                      <a:extLst>
                        <a:ext uri="{9D8B030D-6E8A-4147-A177-3AD203B41FA5}">
                          <a16:colId xmlns:a16="http://schemas.microsoft.com/office/drawing/2014/main" val="3143113823"/>
                        </a:ext>
                      </a:extLst>
                    </a:gridCol>
                  </a:tblGrid>
                  <a:tr h="409107">
                    <a:tc>
                      <a:txBody>
                        <a:bodyPr/>
                        <a:lstStyle/>
                        <a:p>
                          <a:r>
                            <a:rPr lang="en-US" sz="1400"/>
                            <a:t>Blood Product</a:t>
                          </a:r>
                        </a:p>
                      </a:txBody>
                      <a:tcPr/>
                    </a:tc>
                    <a:tc>
                      <a:txBody>
                        <a:bodyPr/>
                        <a:lstStyle/>
                        <a:p>
                          <a:r>
                            <a:rPr lang="en-US" sz="1400"/>
                            <a:t>Pre-procedure Transfusion goals</a:t>
                          </a:r>
                        </a:p>
                      </a:txBody>
                      <a:tcPr/>
                    </a:tc>
                    <a:extLst>
                      <a:ext uri="{0D108BD9-81ED-4DB2-BD59-A6C34878D82A}">
                        <a16:rowId xmlns:a16="http://schemas.microsoft.com/office/drawing/2014/main" val="574149392"/>
                      </a:ext>
                    </a:extLst>
                  </a:tr>
                  <a:tr h="518160">
                    <a:tc>
                      <a:txBody>
                        <a:bodyPr/>
                        <a:lstStyle/>
                        <a:p>
                          <a:r>
                            <a:rPr lang="en-US" sz="1400"/>
                            <a:t>Hb</a:t>
                          </a:r>
                        </a:p>
                      </a:txBody>
                      <a:tcPr/>
                    </a:tc>
                    <a:tc>
                      <a:txBody>
                        <a:bodyPr/>
                        <a:lstStyle/>
                        <a:p>
                          <a:endParaRPr lang="en-US"/>
                        </a:p>
                      </a:txBody>
                      <a:tcPr>
                        <a:blipFill>
                          <a:blip r:embed="rId2"/>
                          <a:stretch>
                            <a:fillRect l="-27795" t="-80488" r="-302" b="-507317"/>
                          </a:stretch>
                        </a:blipFill>
                      </a:tcPr>
                    </a:tc>
                    <a:extLst>
                      <a:ext uri="{0D108BD9-81ED-4DB2-BD59-A6C34878D82A}">
                        <a16:rowId xmlns:a16="http://schemas.microsoft.com/office/drawing/2014/main" val="1735942261"/>
                      </a:ext>
                    </a:extLst>
                  </a:tr>
                  <a:tr h="1798320">
                    <a:tc>
                      <a:txBody>
                        <a:bodyPr/>
                        <a:lstStyle/>
                        <a:p>
                          <a:r>
                            <a:rPr lang="en-US" sz="1400"/>
                            <a:t>Platelets</a:t>
                          </a:r>
                        </a:p>
                      </a:txBody>
                      <a:tcPr/>
                    </a:tc>
                    <a:tc>
                      <a:txBody>
                        <a:bodyPr/>
                        <a:lstStyle/>
                        <a:p>
                          <a:endParaRPr lang="en-US"/>
                        </a:p>
                      </a:txBody>
                      <a:tcPr>
                        <a:blipFill>
                          <a:blip r:embed="rId2"/>
                          <a:stretch>
                            <a:fillRect l="-27795" t="-52113" r="-302" b="-46479"/>
                          </a:stretch>
                        </a:blipFill>
                      </a:tcPr>
                    </a:tc>
                    <a:extLst>
                      <a:ext uri="{0D108BD9-81ED-4DB2-BD59-A6C34878D82A}">
                        <a16:rowId xmlns:a16="http://schemas.microsoft.com/office/drawing/2014/main" val="2924480408"/>
                      </a:ext>
                    </a:extLst>
                  </a:tr>
                  <a:tr h="409107">
                    <a:tc>
                      <a:txBody>
                        <a:bodyPr/>
                        <a:lstStyle/>
                        <a:p>
                          <a:r>
                            <a:rPr lang="en-US" sz="1400"/>
                            <a:t>FFP</a:t>
                          </a:r>
                        </a:p>
                      </a:txBody>
                      <a:tcPr/>
                    </a:tc>
                    <a:tc>
                      <a:txBody>
                        <a:bodyPr/>
                        <a:lstStyle/>
                        <a:p>
                          <a:endParaRPr lang="en-US"/>
                        </a:p>
                      </a:txBody>
                      <a:tcPr>
                        <a:blipFill>
                          <a:blip r:embed="rId2"/>
                          <a:stretch>
                            <a:fillRect l="-27795" t="-654545" r="-302" b="-100000"/>
                          </a:stretch>
                        </a:blipFill>
                      </a:tcPr>
                    </a:tc>
                    <a:extLst>
                      <a:ext uri="{0D108BD9-81ED-4DB2-BD59-A6C34878D82A}">
                        <a16:rowId xmlns:a16="http://schemas.microsoft.com/office/drawing/2014/main" val="2611978067"/>
                      </a:ext>
                    </a:extLst>
                  </a:tr>
                  <a:tr h="409107">
                    <a:tc>
                      <a:txBody>
                        <a:bodyPr/>
                        <a:lstStyle/>
                        <a:p>
                          <a:r>
                            <a:rPr lang="en-US" sz="1400"/>
                            <a:t>Cryoprecipitate</a:t>
                          </a:r>
                        </a:p>
                      </a:txBody>
                      <a:tcPr/>
                    </a:tc>
                    <a:tc>
                      <a:txBody>
                        <a:bodyPr/>
                        <a:lstStyle/>
                        <a:p>
                          <a:endParaRPr lang="en-US"/>
                        </a:p>
                      </a:txBody>
                      <a:tcPr>
                        <a:blipFill>
                          <a:blip r:embed="rId2"/>
                          <a:stretch>
                            <a:fillRect l="-27795" t="-778125" r="-302" b="-3125"/>
                          </a:stretch>
                        </a:blipFill>
                      </a:tcPr>
                    </a:tc>
                    <a:extLst>
                      <a:ext uri="{0D108BD9-81ED-4DB2-BD59-A6C34878D82A}">
                        <a16:rowId xmlns:a16="http://schemas.microsoft.com/office/drawing/2014/main" val="3403516984"/>
                      </a:ext>
                    </a:extLst>
                  </a:tr>
                </a:tbl>
              </a:graphicData>
            </a:graphic>
          </p:graphicFrame>
        </mc:Fallback>
      </mc:AlternateContent>
      <p:sp>
        <p:nvSpPr>
          <p:cNvPr id="6" name="TextBox 5">
            <a:extLst>
              <a:ext uri="{FF2B5EF4-FFF2-40B4-BE49-F238E27FC236}">
                <a16:creationId xmlns:a16="http://schemas.microsoft.com/office/drawing/2014/main" id="{AEF1910F-2BDA-84B4-EFF4-CA5A0FC86C90}"/>
              </a:ext>
            </a:extLst>
          </p:cNvPr>
          <p:cNvSpPr txBox="1"/>
          <p:nvPr/>
        </p:nvSpPr>
        <p:spPr>
          <a:xfrm>
            <a:off x="386491" y="6118054"/>
            <a:ext cx="11419018" cy="738664"/>
          </a:xfrm>
          <a:prstGeom prst="rect">
            <a:avLst/>
          </a:prstGeom>
          <a:noFill/>
        </p:spPr>
        <p:txBody>
          <a:bodyPr wrap="square" rtlCol="0">
            <a:spAutoFit/>
          </a:bodyPr>
          <a:lstStyle/>
          <a:p>
            <a:r>
              <a:rPr lang="en-US" sz="1200">
                <a:solidFill>
                  <a:schemeClr val="tx2"/>
                </a:solidFill>
              </a:rPr>
              <a:t>Based on Children’s Oncology group supportive care Endorsed guidelines, American Society of Clinical Oncology Clinical Practice Update, Pediatric Critical care transfusion and anemia expertise initiative</a:t>
            </a:r>
          </a:p>
          <a:p>
            <a:endParaRPr lang="en-US"/>
          </a:p>
        </p:txBody>
      </p:sp>
    </p:spTree>
    <p:extLst>
      <p:ext uri="{BB962C8B-B14F-4D97-AF65-F5344CB8AC3E}">
        <p14:creationId xmlns:p14="http://schemas.microsoft.com/office/powerpoint/2010/main" val="21412543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4FC47DE-A1E8-FC7C-D391-2BDB2E20138D}"/>
              </a:ext>
            </a:extLst>
          </p:cNvPr>
          <p:cNvSpPr>
            <a:spLocks noGrp="1"/>
          </p:cNvSpPr>
          <p:nvPr>
            <p:ph type="subTitle" idx="1"/>
          </p:nvPr>
        </p:nvSpPr>
        <p:spPr>
          <a:xfrm>
            <a:off x="838199" y="928255"/>
            <a:ext cx="10515599" cy="3796145"/>
          </a:xfrm>
        </p:spPr>
        <p:txBody>
          <a:bodyPr/>
          <a:lstStyle/>
          <a:p>
            <a:pPr marL="285750" indent="-285750">
              <a:buFont typeface="Arial" panose="020B0604020202020204" pitchFamily="34" charset="0"/>
              <a:buChar char="•"/>
            </a:pPr>
            <a:r>
              <a:rPr lang="en-US" sz="2000" b="1"/>
              <a:t>Psychological Preparation:</a:t>
            </a:r>
            <a:r>
              <a:rPr lang="en-US" sz="2000"/>
              <a:t> </a:t>
            </a:r>
          </a:p>
          <a:p>
            <a:pPr marL="285750" indent="-285750">
              <a:buFont typeface="Courier New" panose="02070309020205020404" pitchFamily="49" charset="0"/>
              <a:buChar char="o"/>
            </a:pPr>
            <a:r>
              <a:rPr lang="en-US"/>
              <a:t>Preoperative anxiety worsens surgical stress. </a:t>
            </a:r>
          </a:p>
          <a:p>
            <a:pPr marL="285750" indent="-285750">
              <a:buFont typeface="Courier New" panose="02070309020205020404" pitchFamily="49" charset="0"/>
              <a:buChar char="o"/>
            </a:pPr>
            <a:r>
              <a:rPr lang="en-US"/>
              <a:t>Structured, age-appropriate preoperative education programs like role playing and desensitization in younger children</a:t>
            </a:r>
          </a:p>
          <a:p>
            <a:pPr marL="285750" indent="-285750">
              <a:buFont typeface="Courier New" panose="02070309020205020404" pitchFamily="49" charset="0"/>
              <a:buChar char="o"/>
            </a:pPr>
            <a:r>
              <a:rPr lang="en-US"/>
              <a:t>Distraction and music therapy can help shift the attention away from procedure related pain</a:t>
            </a:r>
          </a:p>
          <a:p>
            <a:pPr marL="285750" indent="-285750">
              <a:buFont typeface="Courier New" panose="02070309020205020404" pitchFamily="49" charset="0"/>
              <a:buChar char="o"/>
            </a:pPr>
            <a:r>
              <a:rPr lang="en-US"/>
              <a:t>Placement of central access device early on treatment and topical anaesthetic cream </a:t>
            </a:r>
          </a:p>
          <a:p>
            <a:pPr marL="285750" indent="-285750">
              <a:buFont typeface="Courier New" panose="02070309020205020404" pitchFamily="49" charset="0"/>
              <a:buChar char="o"/>
            </a:pPr>
            <a:r>
              <a:rPr lang="en-US"/>
              <a:t>Peer engagement  formal socialization and mentorship from another survivors in adolescent.</a:t>
            </a:r>
          </a:p>
          <a:p>
            <a:pPr marL="285750" indent="-285750">
              <a:buFont typeface="Courier New" panose="02070309020205020404" pitchFamily="49" charset="0"/>
              <a:buChar char="o"/>
            </a:pPr>
            <a:r>
              <a:rPr lang="en-US" i="1"/>
              <a:t>Lisa Dean Moseley Foundation institute for cancer and blood disorder</a:t>
            </a:r>
            <a:r>
              <a:rPr lang="en-US"/>
              <a:t>- </a:t>
            </a:r>
            <a:r>
              <a:rPr lang="en-US" b="1"/>
              <a:t>Cancer survivorship program </a:t>
            </a:r>
          </a:p>
          <a:p>
            <a:pPr marL="285750" indent="-285750">
              <a:buFont typeface="Courier New" panose="02070309020205020404" pitchFamily="49" charset="0"/>
              <a:buChar char="o"/>
            </a:pPr>
            <a:endParaRPr lang="en-US" b="1"/>
          </a:p>
        </p:txBody>
      </p:sp>
      <p:sp>
        <p:nvSpPr>
          <p:cNvPr id="5" name="Slide Number Placeholder 4">
            <a:extLst>
              <a:ext uri="{FF2B5EF4-FFF2-40B4-BE49-F238E27FC236}">
                <a16:creationId xmlns:a16="http://schemas.microsoft.com/office/drawing/2014/main" id="{9CB78665-40AD-92A2-3C04-3493F30461DE}"/>
              </a:ext>
            </a:extLst>
          </p:cNvPr>
          <p:cNvSpPr>
            <a:spLocks noGrp="1"/>
          </p:cNvSpPr>
          <p:nvPr>
            <p:ph type="sldNum" sz="quarter" idx="12"/>
          </p:nvPr>
        </p:nvSpPr>
        <p:spPr/>
        <p:txBody>
          <a:bodyPr/>
          <a:lstStyle/>
          <a:p>
            <a:fld id="{F9409A12-05AC-024F-A1E2-9D51551D4400}" type="slidenum">
              <a:rPr lang="en-US" smtClean="0"/>
              <a:t>17</a:t>
            </a:fld>
            <a:endParaRPr lang="en-US"/>
          </a:p>
        </p:txBody>
      </p:sp>
      <p:pic>
        <p:nvPicPr>
          <p:cNvPr id="4" name="Picture 3">
            <a:extLst>
              <a:ext uri="{FF2B5EF4-FFF2-40B4-BE49-F238E27FC236}">
                <a16:creationId xmlns:a16="http://schemas.microsoft.com/office/drawing/2014/main" id="{37060040-E44D-DD3D-1F82-86F5D9E624BE}"/>
              </a:ext>
            </a:extLst>
          </p:cNvPr>
          <p:cNvPicPr>
            <a:picLocks noChangeAspect="1"/>
          </p:cNvPicPr>
          <p:nvPr/>
        </p:nvPicPr>
        <p:blipFill>
          <a:blip r:embed="rId3"/>
          <a:stretch>
            <a:fillRect/>
          </a:stretch>
        </p:blipFill>
        <p:spPr>
          <a:xfrm>
            <a:off x="4917810" y="4724400"/>
            <a:ext cx="2356376" cy="1835150"/>
          </a:xfrm>
          <a:prstGeom prst="rect">
            <a:avLst/>
          </a:prstGeom>
        </p:spPr>
      </p:pic>
    </p:spTree>
    <p:extLst>
      <p:ext uri="{BB962C8B-B14F-4D97-AF65-F5344CB8AC3E}">
        <p14:creationId xmlns:p14="http://schemas.microsoft.com/office/powerpoint/2010/main" val="97644965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076D-1072-8DED-86C7-8F6729F54FE6}"/>
              </a:ext>
            </a:extLst>
          </p:cNvPr>
          <p:cNvSpPr>
            <a:spLocks noGrp="1"/>
          </p:cNvSpPr>
          <p:nvPr>
            <p:ph type="ctrTitle"/>
          </p:nvPr>
        </p:nvSpPr>
        <p:spPr>
          <a:xfrm>
            <a:off x="838200" y="689698"/>
            <a:ext cx="10515600" cy="668859"/>
          </a:xfrm>
        </p:spPr>
        <p:txBody>
          <a:bodyPr/>
          <a:lstStyle/>
          <a:p>
            <a:r>
              <a:rPr lang="en-US"/>
              <a:t>Anterior Mediastinal Mass</a:t>
            </a:r>
          </a:p>
        </p:txBody>
      </p:sp>
      <p:sp>
        <p:nvSpPr>
          <p:cNvPr id="5" name="Slide Number Placeholder 4">
            <a:extLst>
              <a:ext uri="{FF2B5EF4-FFF2-40B4-BE49-F238E27FC236}">
                <a16:creationId xmlns:a16="http://schemas.microsoft.com/office/drawing/2014/main" id="{48884DC0-DBDF-366D-9471-F41A8B89432A}"/>
              </a:ext>
            </a:extLst>
          </p:cNvPr>
          <p:cNvSpPr>
            <a:spLocks noGrp="1"/>
          </p:cNvSpPr>
          <p:nvPr>
            <p:ph type="sldNum" sz="quarter" idx="12"/>
          </p:nvPr>
        </p:nvSpPr>
        <p:spPr/>
        <p:txBody>
          <a:bodyPr/>
          <a:lstStyle/>
          <a:p>
            <a:fld id="{F9409A12-05AC-024F-A1E2-9D51551D4400}" type="slidenum">
              <a:rPr lang="en-US" smtClean="0"/>
              <a:t>18</a:t>
            </a:fld>
            <a:endParaRPr lang="en-US"/>
          </a:p>
        </p:txBody>
      </p:sp>
      <p:pic>
        <p:nvPicPr>
          <p:cNvPr id="8" name="Picture 7">
            <a:extLst>
              <a:ext uri="{FF2B5EF4-FFF2-40B4-BE49-F238E27FC236}">
                <a16:creationId xmlns:a16="http://schemas.microsoft.com/office/drawing/2014/main" id="{E6371FB6-5AAA-EE0A-0442-3F990F1CFFD3}"/>
              </a:ext>
            </a:extLst>
          </p:cNvPr>
          <p:cNvPicPr>
            <a:picLocks noChangeAspect="1"/>
          </p:cNvPicPr>
          <p:nvPr/>
        </p:nvPicPr>
        <p:blipFill>
          <a:blip r:embed="rId2"/>
          <a:stretch>
            <a:fillRect/>
          </a:stretch>
        </p:blipFill>
        <p:spPr>
          <a:xfrm>
            <a:off x="3890731" y="1358557"/>
            <a:ext cx="4410537" cy="5464436"/>
          </a:xfrm>
          <a:prstGeom prst="rect">
            <a:avLst/>
          </a:prstGeom>
        </p:spPr>
      </p:pic>
    </p:spTree>
    <p:extLst>
      <p:ext uri="{BB962C8B-B14F-4D97-AF65-F5344CB8AC3E}">
        <p14:creationId xmlns:p14="http://schemas.microsoft.com/office/powerpoint/2010/main" val="233679044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A48ABAF-1775-EF6E-FCEE-BEC16CAEC156}"/>
              </a:ext>
            </a:extLst>
          </p:cNvPr>
          <p:cNvSpPr>
            <a:spLocks noGrp="1"/>
          </p:cNvSpPr>
          <p:nvPr>
            <p:ph type="ftr" sz="quarter" idx="11"/>
          </p:nvPr>
        </p:nvSpPr>
        <p:spPr/>
        <p:txBody>
          <a:bodyPr/>
          <a:lstStyle/>
          <a:p>
            <a:r>
              <a:rPr lang="en-US" b="0" i="0">
                <a:latin typeface="Montserrat" pitchFamily="2" charset="77"/>
              </a:rPr>
              <a:t>CLICK TO EDIT PRESENTATION TITLE</a:t>
            </a:r>
            <a:endParaRPr lang="en-US"/>
          </a:p>
        </p:txBody>
      </p:sp>
      <p:sp>
        <p:nvSpPr>
          <p:cNvPr id="5" name="Slide Number Placeholder 4">
            <a:extLst>
              <a:ext uri="{FF2B5EF4-FFF2-40B4-BE49-F238E27FC236}">
                <a16:creationId xmlns:a16="http://schemas.microsoft.com/office/drawing/2014/main" id="{B1C91CF0-1FCA-8C68-5663-01E4E74A836E}"/>
              </a:ext>
            </a:extLst>
          </p:cNvPr>
          <p:cNvSpPr>
            <a:spLocks noGrp="1"/>
          </p:cNvSpPr>
          <p:nvPr>
            <p:ph type="sldNum" sz="quarter" idx="12"/>
          </p:nvPr>
        </p:nvSpPr>
        <p:spPr/>
        <p:txBody>
          <a:bodyPr/>
          <a:lstStyle/>
          <a:p>
            <a:fld id="{F9409A12-05AC-024F-A1E2-9D51551D4400}" type="slidenum">
              <a:rPr lang="en-US" smtClean="0"/>
              <a:t>19</a:t>
            </a:fld>
            <a:endParaRPr lang="en-US"/>
          </a:p>
        </p:txBody>
      </p:sp>
      <p:pic>
        <p:nvPicPr>
          <p:cNvPr id="10" name="Picture 9">
            <a:extLst>
              <a:ext uri="{FF2B5EF4-FFF2-40B4-BE49-F238E27FC236}">
                <a16:creationId xmlns:a16="http://schemas.microsoft.com/office/drawing/2014/main" id="{E31EAA9D-B9EF-E982-7953-0E01C6022FDB}"/>
              </a:ext>
            </a:extLst>
          </p:cNvPr>
          <p:cNvPicPr>
            <a:picLocks noChangeAspect="1"/>
          </p:cNvPicPr>
          <p:nvPr/>
        </p:nvPicPr>
        <p:blipFill>
          <a:blip r:embed="rId2"/>
          <a:stretch>
            <a:fillRect/>
          </a:stretch>
        </p:blipFill>
        <p:spPr>
          <a:xfrm>
            <a:off x="984504" y="813816"/>
            <a:ext cx="10222992" cy="5750433"/>
          </a:xfrm>
          <a:prstGeom prst="rect">
            <a:avLst/>
          </a:prstGeom>
        </p:spPr>
      </p:pic>
    </p:spTree>
    <p:extLst>
      <p:ext uri="{BB962C8B-B14F-4D97-AF65-F5344CB8AC3E}">
        <p14:creationId xmlns:p14="http://schemas.microsoft.com/office/powerpoint/2010/main" val="17964039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9618-CC44-9C49-B873-044A93244228}"/>
              </a:ext>
            </a:extLst>
          </p:cNvPr>
          <p:cNvSpPr>
            <a:spLocks noGrp="1"/>
          </p:cNvSpPr>
          <p:nvPr>
            <p:ph type="ctrTitle"/>
          </p:nvPr>
        </p:nvSpPr>
        <p:spPr/>
        <p:txBody>
          <a:bodyPr/>
          <a:lstStyle/>
          <a:p>
            <a:r>
              <a:rPr lang="en-US"/>
              <a:t>Objectives</a:t>
            </a:r>
          </a:p>
        </p:txBody>
      </p:sp>
      <p:sp>
        <p:nvSpPr>
          <p:cNvPr id="5" name="Slide Number Placeholder 4">
            <a:extLst>
              <a:ext uri="{FF2B5EF4-FFF2-40B4-BE49-F238E27FC236}">
                <a16:creationId xmlns:a16="http://schemas.microsoft.com/office/drawing/2014/main" id="{75833915-F649-9F44-9576-7CA9AB3CD749}"/>
              </a:ext>
            </a:extLst>
          </p:cNvPr>
          <p:cNvSpPr>
            <a:spLocks noGrp="1"/>
          </p:cNvSpPr>
          <p:nvPr>
            <p:ph type="sldNum" sz="quarter" idx="12"/>
          </p:nvPr>
        </p:nvSpPr>
        <p:spPr/>
        <p:txBody>
          <a:bodyPr/>
          <a:lstStyle/>
          <a:p>
            <a:fld id="{F9409A12-05AC-024F-A1E2-9D51551D4400}" type="slidenum">
              <a:rPr lang="en-US" smtClean="0"/>
              <a:t>2</a:t>
            </a:fld>
            <a:endParaRPr lang="en-US"/>
          </a:p>
        </p:txBody>
      </p:sp>
      <p:sp>
        <p:nvSpPr>
          <p:cNvPr id="8" name="Subtitle 7">
            <a:extLst>
              <a:ext uri="{FF2B5EF4-FFF2-40B4-BE49-F238E27FC236}">
                <a16:creationId xmlns:a16="http://schemas.microsoft.com/office/drawing/2014/main" id="{0EEA2F95-6645-DABE-628D-5678897AB0CC}"/>
              </a:ext>
            </a:extLst>
          </p:cNvPr>
          <p:cNvSpPr>
            <a:spLocks noGrp="1"/>
          </p:cNvSpPr>
          <p:nvPr>
            <p:ph type="subTitle" idx="1"/>
          </p:nvPr>
        </p:nvSpPr>
        <p:spPr/>
        <p:txBody>
          <a:bodyPr/>
          <a:lstStyle/>
          <a:p>
            <a:pPr marL="285750" indent="-285750">
              <a:buFont typeface="Arial" panose="020B0604020202020204" pitchFamily="34" charset="0"/>
              <a:buChar char="•"/>
            </a:pPr>
            <a:r>
              <a:rPr lang="en-US"/>
              <a:t>Analyze a high-risk pediatric cancer presentation (Anterior Mediastinal Mass).</a:t>
            </a:r>
          </a:p>
          <a:p>
            <a:pPr marL="285750" indent="-285750">
              <a:buFont typeface="Arial" panose="020B0604020202020204" pitchFamily="34" charset="0"/>
              <a:buChar char="•"/>
            </a:pPr>
            <a:r>
              <a:rPr lang="en-US"/>
              <a:t>Outline critical preoperative and case-specific anesthetic considerations.</a:t>
            </a:r>
          </a:p>
          <a:p>
            <a:pPr marL="285750" indent="-285750">
              <a:buFont typeface="Arial" panose="020B0604020202020204" pitchFamily="34" charset="0"/>
              <a:buChar char="•"/>
            </a:pPr>
            <a:r>
              <a:rPr lang="en-US"/>
              <a:t>Review common pediatric malignancies and procedural anesthesia requirements.</a:t>
            </a:r>
          </a:p>
          <a:p>
            <a:pPr marL="285750" indent="-285750">
              <a:buFont typeface="Arial" panose="020B0604020202020204" pitchFamily="34" charset="0"/>
              <a:buChar char="•"/>
            </a:pPr>
            <a:r>
              <a:rPr lang="en-US"/>
              <a:t>Evaluate current evidence on how anesthetic choice influences cancer recurrence and immune function.</a:t>
            </a:r>
          </a:p>
        </p:txBody>
      </p:sp>
    </p:spTree>
    <p:extLst>
      <p:ext uri="{BB962C8B-B14F-4D97-AF65-F5344CB8AC3E}">
        <p14:creationId xmlns:p14="http://schemas.microsoft.com/office/powerpoint/2010/main" val="4245504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9EE2402-8770-1586-476E-F35FC1233554}"/>
              </a:ext>
            </a:extLst>
          </p:cNvPr>
          <p:cNvSpPr>
            <a:spLocks noGrp="1"/>
          </p:cNvSpPr>
          <p:nvPr>
            <p:ph type="sldNum" sz="quarter" idx="12"/>
          </p:nvPr>
        </p:nvSpPr>
        <p:spPr/>
        <p:txBody>
          <a:bodyPr/>
          <a:lstStyle/>
          <a:p>
            <a:fld id="{F9409A12-05AC-024F-A1E2-9D51551D4400}" type="slidenum">
              <a:rPr lang="en-US" smtClean="0"/>
              <a:t>20</a:t>
            </a:fld>
            <a:endParaRPr lang="en-US"/>
          </a:p>
        </p:txBody>
      </p:sp>
      <p:pic>
        <p:nvPicPr>
          <p:cNvPr id="6" name="Picture 5">
            <a:extLst>
              <a:ext uri="{FF2B5EF4-FFF2-40B4-BE49-F238E27FC236}">
                <a16:creationId xmlns:a16="http://schemas.microsoft.com/office/drawing/2014/main" id="{241E00F8-487C-FDB5-3540-2929A6A7FF91}"/>
              </a:ext>
            </a:extLst>
          </p:cNvPr>
          <p:cNvPicPr>
            <a:picLocks noChangeAspect="1"/>
          </p:cNvPicPr>
          <p:nvPr/>
        </p:nvPicPr>
        <p:blipFill>
          <a:blip r:embed="rId3"/>
          <a:stretch>
            <a:fillRect/>
          </a:stretch>
        </p:blipFill>
        <p:spPr>
          <a:xfrm>
            <a:off x="812321" y="965093"/>
            <a:ext cx="10567358" cy="5589917"/>
          </a:xfrm>
          <a:prstGeom prst="rect">
            <a:avLst/>
          </a:prstGeom>
        </p:spPr>
      </p:pic>
    </p:spTree>
    <p:extLst>
      <p:ext uri="{BB962C8B-B14F-4D97-AF65-F5344CB8AC3E}">
        <p14:creationId xmlns:p14="http://schemas.microsoft.com/office/powerpoint/2010/main" val="27985367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5D350B4-DF31-8407-AA9A-4C846621A321}"/>
              </a:ext>
            </a:extLst>
          </p:cNvPr>
          <p:cNvSpPr>
            <a:spLocks noGrp="1"/>
          </p:cNvSpPr>
          <p:nvPr>
            <p:ph type="ftr" sz="quarter" idx="11"/>
          </p:nvPr>
        </p:nvSpPr>
        <p:spPr/>
        <p:txBody>
          <a:bodyPr/>
          <a:lstStyle/>
          <a:p>
            <a:r>
              <a:rPr lang="en-US" b="0" i="0">
                <a:latin typeface="Montserrat" pitchFamily="2" charset="77"/>
              </a:rPr>
              <a:t>CLICK TO EDIT PRESENTATION TITLE</a:t>
            </a:r>
            <a:endParaRPr lang="en-US"/>
          </a:p>
        </p:txBody>
      </p:sp>
      <p:sp>
        <p:nvSpPr>
          <p:cNvPr id="5" name="Slide Number Placeholder 4">
            <a:extLst>
              <a:ext uri="{FF2B5EF4-FFF2-40B4-BE49-F238E27FC236}">
                <a16:creationId xmlns:a16="http://schemas.microsoft.com/office/drawing/2014/main" id="{E770F9D8-EC5B-1B4A-F6EF-43D270871DB3}"/>
              </a:ext>
            </a:extLst>
          </p:cNvPr>
          <p:cNvSpPr>
            <a:spLocks noGrp="1"/>
          </p:cNvSpPr>
          <p:nvPr>
            <p:ph type="sldNum" sz="quarter" idx="12"/>
          </p:nvPr>
        </p:nvSpPr>
        <p:spPr/>
        <p:txBody>
          <a:bodyPr/>
          <a:lstStyle/>
          <a:p>
            <a:fld id="{F9409A12-05AC-024F-A1E2-9D51551D4400}" type="slidenum">
              <a:rPr lang="en-US" smtClean="0"/>
              <a:t>21</a:t>
            </a:fld>
            <a:endParaRPr lang="en-US"/>
          </a:p>
        </p:txBody>
      </p:sp>
      <p:pic>
        <p:nvPicPr>
          <p:cNvPr id="8" name="Picture 7">
            <a:extLst>
              <a:ext uri="{FF2B5EF4-FFF2-40B4-BE49-F238E27FC236}">
                <a16:creationId xmlns:a16="http://schemas.microsoft.com/office/drawing/2014/main" id="{53FB9760-2A7D-51B7-B2AD-19845849B9E2}"/>
              </a:ext>
            </a:extLst>
          </p:cNvPr>
          <p:cNvPicPr>
            <a:picLocks noChangeAspect="1"/>
          </p:cNvPicPr>
          <p:nvPr/>
        </p:nvPicPr>
        <p:blipFill>
          <a:blip r:embed="rId2"/>
          <a:stretch>
            <a:fillRect/>
          </a:stretch>
        </p:blipFill>
        <p:spPr>
          <a:xfrm>
            <a:off x="414020" y="870266"/>
            <a:ext cx="11363960" cy="5771008"/>
          </a:xfrm>
          <a:prstGeom prst="rect">
            <a:avLst/>
          </a:prstGeom>
        </p:spPr>
      </p:pic>
    </p:spTree>
    <p:extLst>
      <p:ext uri="{BB962C8B-B14F-4D97-AF65-F5344CB8AC3E}">
        <p14:creationId xmlns:p14="http://schemas.microsoft.com/office/powerpoint/2010/main" val="253009744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1D80-9FF8-A4F0-B0B9-1A1BFBA685CD}"/>
              </a:ext>
            </a:extLst>
          </p:cNvPr>
          <p:cNvSpPr>
            <a:spLocks noGrp="1"/>
          </p:cNvSpPr>
          <p:nvPr>
            <p:ph type="ctrTitle"/>
          </p:nvPr>
        </p:nvSpPr>
        <p:spPr/>
        <p:txBody>
          <a:bodyPr/>
          <a:lstStyle/>
          <a:p>
            <a:r>
              <a:rPr lang="en-US" sz="4000"/>
              <a:t>Hematopoietic stem cell transplantation (HSCT)</a:t>
            </a:r>
          </a:p>
        </p:txBody>
      </p:sp>
      <mc:AlternateContent xmlns:mc="http://schemas.openxmlformats.org/markup-compatibility/2006">
        <mc:Choice xmlns:a14="http://schemas.microsoft.com/office/drawing/2010/main" Requires="a14">
          <p:sp>
            <p:nvSpPr>
              <p:cNvPr id="3" name="Subtitle 2">
                <a:extLst>
                  <a:ext uri="{FF2B5EF4-FFF2-40B4-BE49-F238E27FC236}">
                    <a16:creationId xmlns:a16="http://schemas.microsoft.com/office/drawing/2014/main" id="{93722CC0-5977-E5B3-035A-E8A2AEE3D7F5}"/>
                  </a:ext>
                </a:extLst>
              </p:cNvPr>
              <p:cNvSpPr>
                <a:spLocks noGrp="1"/>
              </p:cNvSpPr>
              <p:nvPr>
                <p:ph type="subTitle" idx="1"/>
              </p:nvPr>
            </p:nvSpPr>
            <p:spPr/>
            <p:txBody>
              <a:bodyPr/>
              <a:lstStyle/>
              <a:p>
                <a:pPr marL="285750" indent="-285750">
                  <a:buFont typeface="Arial" panose="020B0604020202020204" pitchFamily="34" charset="0"/>
                  <a:buChar char="•"/>
                </a:pPr>
                <a:r>
                  <a:rPr lang="en-US"/>
                  <a:t>Curative treatment for leukemia, Hodgkin’s, non-Hodgkin's lymphoma and other cancers</a:t>
                </a:r>
              </a:p>
              <a:p>
                <a:pPr marL="285750" indent="-285750">
                  <a:buFont typeface="Arial" panose="020B0604020202020204" pitchFamily="34" charset="0"/>
                  <a:buChar char="•"/>
                </a:pPr>
                <a:r>
                  <a:rPr lang="en-US"/>
                  <a:t>Bone marrow, mobilized peripheral blood, or umbilical cord blood</a:t>
                </a:r>
              </a:p>
              <a:p>
                <a:pPr marL="285750" indent="-285750">
                  <a:buFont typeface="Arial" panose="020B0604020202020204" pitchFamily="34" charset="0"/>
                  <a:buChar char="•"/>
                </a:pPr>
                <a:r>
                  <a:rPr lang="en-US"/>
                  <a:t>Autologous, syngeneic or allogenic HLA identical siblings</a:t>
                </a:r>
              </a:p>
              <a:p>
                <a:pPr marL="285750" indent="-285750">
                  <a:buFont typeface="Arial" panose="020B0604020202020204" pitchFamily="34" charset="0"/>
                  <a:buChar char="•"/>
                </a:pPr>
                <a:r>
                  <a:rPr lang="en-US"/>
                  <a:t>Steps: preparative or conditioning regimen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a:t> transplantation through infusion of HSC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a:t> transplant engraftment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a:t> Early engraftment</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oMath>
                </a14:m>
                <a:r>
                  <a:rPr lang="en-US"/>
                  <a:t>Late engraftment</a:t>
                </a:r>
              </a:p>
              <a:p>
                <a:pPr marL="285750" indent="-285750">
                  <a:buFont typeface="Arial" panose="020B0604020202020204" pitchFamily="34" charset="0"/>
                  <a:buChar char="•"/>
                </a:pPr>
                <a:r>
                  <a:rPr lang="en-US"/>
                  <a:t>long term myelosuppression, HSCT organ toxicity and GVHD</a:t>
                </a:r>
              </a:p>
              <a:p>
                <a:pPr marL="285750" indent="-285750">
                  <a:buFont typeface="Arial" panose="020B0604020202020204" pitchFamily="34" charset="0"/>
                  <a:buChar char="•"/>
                </a:pPr>
                <a:endParaRPr lang="en-US"/>
              </a:p>
            </p:txBody>
          </p:sp>
        </mc:Choice>
        <mc:Fallback>
          <p:sp>
            <p:nvSpPr>
              <p:cNvPr id="3" name="Subtitle 2">
                <a:extLst>
                  <a:ext uri="{FF2B5EF4-FFF2-40B4-BE49-F238E27FC236}">
                    <a16:creationId xmlns:a16="http://schemas.microsoft.com/office/drawing/2014/main" id="{93722CC0-5977-E5B3-035A-E8A2AEE3D7F5}"/>
                  </a:ext>
                </a:extLst>
              </p:cNvPr>
              <p:cNvSpPr>
                <a:spLocks noGrp="1" noRot="1" noChangeAspect="1" noMove="1" noResize="1" noEditPoints="1" noAdjustHandles="1" noChangeArrowheads="1" noChangeShapeType="1" noTextEdit="1"/>
              </p:cNvSpPr>
              <p:nvPr>
                <p:ph type="subTitle" idx="1"/>
              </p:nvPr>
            </p:nvSpPr>
            <p:spPr>
              <a:blipFill>
                <a:blip r:embed="rId2"/>
                <a:stretch>
                  <a:fillRect l="-1206" t="-1730" r="-1327"/>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A678CCCB-21FD-3F91-B94A-1A6CD0E89A2A}"/>
              </a:ext>
            </a:extLst>
          </p:cNvPr>
          <p:cNvSpPr>
            <a:spLocks noGrp="1"/>
          </p:cNvSpPr>
          <p:nvPr>
            <p:ph type="sldNum" sz="quarter" idx="12"/>
          </p:nvPr>
        </p:nvSpPr>
        <p:spPr/>
        <p:txBody>
          <a:bodyPr/>
          <a:lstStyle/>
          <a:p>
            <a:fld id="{F9409A12-05AC-024F-A1E2-9D51551D4400}" type="slidenum">
              <a:rPr lang="en-US" smtClean="0"/>
              <a:t>22</a:t>
            </a:fld>
            <a:endParaRPr lang="en-US"/>
          </a:p>
        </p:txBody>
      </p:sp>
    </p:spTree>
    <p:extLst>
      <p:ext uri="{BB962C8B-B14F-4D97-AF65-F5344CB8AC3E}">
        <p14:creationId xmlns:p14="http://schemas.microsoft.com/office/powerpoint/2010/main" val="130265776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F7EB9BB-129D-E93F-B272-5904A2F24B46}"/>
              </a:ext>
            </a:extLst>
          </p:cNvPr>
          <p:cNvSpPr>
            <a:spLocks noGrp="1"/>
          </p:cNvSpPr>
          <p:nvPr>
            <p:ph type="sldNum" sz="quarter" idx="12"/>
          </p:nvPr>
        </p:nvSpPr>
        <p:spPr/>
        <p:txBody>
          <a:bodyPr/>
          <a:lstStyle/>
          <a:p>
            <a:fld id="{F9409A12-05AC-024F-A1E2-9D51551D4400}" type="slidenum">
              <a:rPr lang="en-US" smtClean="0"/>
              <a:t>23</a:t>
            </a:fld>
            <a:endParaRPr lang="en-US"/>
          </a:p>
        </p:txBody>
      </p:sp>
      <p:graphicFrame>
        <p:nvGraphicFramePr>
          <p:cNvPr id="7" name="Table 6">
            <a:extLst>
              <a:ext uri="{FF2B5EF4-FFF2-40B4-BE49-F238E27FC236}">
                <a16:creationId xmlns:a16="http://schemas.microsoft.com/office/drawing/2014/main" id="{CC700397-0A97-01EE-B8E8-59FFEEC2B587}"/>
              </a:ext>
            </a:extLst>
          </p:cNvPr>
          <p:cNvGraphicFramePr>
            <a:graphicFrameLocks noGrp="1"/>
          </p:cNvGraphicFramePr>
          <p:nvPr>
            <p:extLst>
              <p:ext uri="{D42A27DB-BD31-4B8C-83A1-F6EECF244321}">
                <p14:modId xmlns:p14="http://schemas.microsoft.com/office/powerpoint/2010/main" val="414777794"/>
              </p:ext>
            </p:extLst>
          </p:nvPr>
        </p:nvGraphicFramePr>
        <p:xfrm>
          <a:off x="429492" y="755225"/>
          <a:ext cx="11374581" cy="5824716"/>
        </p:xfrm>
        <a:graphic>
          <a:graphicData uri="http://schemas.openxmlformats.org/drawingml/2006/table">
            <a:tbl>
              <a:tblPr firstRow="1" bandRow="1">
                <a:tableStyleId>{5C22544A-7EE6-4342-B048-85BDC9FD1C3A}</a:tableStyleId>
              </a:tblPr>
              <a:tblGrid>
                <a:gridCol w="3791527">
                  <a:extLst>
                    <a:ext uri="{9D8B030D-6E8A-4147-A177-3AD203B41FA5}">
                      <a16:colId xmlns:a16="http://schemas.microsoft.com/office/drawing/2014/main" val="2013823793"/>
                    </a:ext>
                  </a:extLst>
                </a:gridCol>
                <a:gridCol w="3791527">
                  <a:extLst>
                    <a:ext uri="{9D8B030D-6E8A-4147-A177-3AD203B41FA5}">
                      <a16:colId xmlns:a16="http://schemas.microsoft.com/office/drawing/2014/main" val="1191796182"/>
                    </a:ext>
                  </a:extLst>
                </a:gridCol>
                <a:gridCol w="3791527">
                  <a:extLst>
                    <a:ext uri="{9D8B030D-6E8A-4147-A177-3AD203B41FA5}">
                      <a16:colId xmlns:a16="http://schemas.microsoft.com/office/drawing/2014/main" val="3409230825"/>
                    </a:ext>
                  </a:extLst>
                </a:gridCol>
              </a:tblGrid>
              <a:tr h="818386">
                <a:tc>
                  <a:txBody>
                    <a:bodyPr/>
                    <a:lstStyle/>
                    <a:p>
                      <a:pPr algn="ctr"/>
                      <a:r>
                        <a:rPr lang="en-US" sz="2000"/>
                        <a:t>Preoperative </a:t>
                      </a:r>
                    </a:p>
                  </a:txBody>
                  <a:tcPr/>
                </a:tc>
                <a:tc>
                  <a:txBody>
                    <a:bodyPr/>
                    <a:lstStyle/>
                    <a:p>
                      <a:pPr algn="ctr"/>
                      <a:r>
                        <a:rPr lang="en-US" sz="2000"/>
                        <a:t>Intraoperative</a:t>
                      </a:r>
                    </a:p>
                  </a:txBody>
                  <a:tcPr/>
                </a:tc>
                <a:tc>
                  <a:txBody>
                    <a:bodyPr/>
                    <a:lstStyle/>
                    <a:p>
                      <a:pPr algn="ctr"/>
                      <a:r>
                        <a:rPr lang="en-US" sz="2000"/>
                        <a:t>Postoperative</a:t>
                      </a:r>
                    </a:p>
                  </a:txBody>
                  <a:tcPr/>
                </a:tc>
                <a:extLst>
                  <a:ext uri="{0D108BD9-81ED-4DB2-BD59-A6C34878D82A}">
                    <a16:rowId xmlns:a16="http://schemas.microsoft.com/office/drawing/2014/main" val="1891570487"/>
                  </a:ext>
                </a:extLst>
              </a:tr>
              <a:tr h="818386">
                <a:tc>
                  <a:txBody>
                    <a:bodyPr/>
                    <a:lstStyle/>
                    <a:p>
                      <a:pPr algn="ctr"/>
                      <a:r>
                        <a:rPr lang="en-US"/>
                        <a:t>Consultation with primary service</a:t>
                      </a:r>
                    </a:p>
                  </a:txBody>
                  <a:tcPr/>
                </a:tc>
                <a:tc>
                  <a:txBody>
                    <a:bodyPr/>
                    <a:lstStyle/>
                    <a:p>
                      <a:pPr algn="ctr"/>
                      <a:r>
                        <a:rPr lang="en-US"/>
                        <a:t>Attention to skin, teeth, eyes, and joints, careful positioning</a:t>
                      </a:r>
                    </a:p>
                  </a:txBody>
                  <a:tcPr/>
                </a:tc>
                <a:tc>
                  <a:txBody>
                    <a:bodyPr/>
                    <a:lstStyle/>
                    <a:p>
                      <a:pPr algn="ctr"/>
                      <a:r>
                        <a:rPr lang="en-US"/>
                        <a:t>Patient appropriate opioids and other analgesic</a:t>
                      </a:r>
                    </a:p>
                  </a:txBody>
                  <a:tcPr/>
                </a:tc>
                <a:extLst>
                  <a:ext uri="{0D108BD9-81ED-4DB2-BD59-A6C34878D82A}">
                    <a16:rowId xmlns:a16="http://schemas.microsoft.com/office/drawing/2014/main" val="681569199"/>
                  </a:ext>
                </a:extLst>
              </a:tr>
              <a:tr h="818386">
                <a:tc>
                  <a:txBody>
                    <a:bodyPr/>
                    <a:lstStyle/>
                    <a:p>
                      <a:pPr algn="ctr"/>
                      <a:r>
                        <a:rPr lang="en-US"/>
                        <a:t>CBC, BMP, Echo, Chest radiograph</a:t>
                      </a:r>
                    </a:p>
                  </a:txBody>
                  <a:tcPr/>
                </a:tc>
                <a:tc>
                  <a:txBody>
                    <a:bodyPr/>
                    <a:lstStyle/>
                    <a:p>
                      <a:pPr algn="ctr"/>
                      <a:r>
                        <a:rPr lang="en-US"/>
                        <a:t>Sterile technique with central access</a:t>
                      </a:r>
                    </a:p>
                  </a:txBody>
                  <a:tcPr/>
                </a:tc>
                <a:tc>
                  <a:txBody>
                    <a:bodyPr/>
                    <a:lstStyle/>
                    <a:p>
                      <a:pPr algn="ctr"/>
                      <a:r>
                        <a:rPr lang="en-US"/>
                        <a:t>Observation of indicated isolation precaution</a:t>
                      </a:r>
                    </a:p>
                  </a:txBody>
                  <a:tcPr/>
                </a:tc>
                <a:extLst>
                  <a:ext uri="{0D108BD9-81ED-4DB2-BD59-A6C34878D82A}">
                    <a16:rowId xmlns:a16="http://schemas.microsoft.com/office/drawing/2014/main" val="610121847"/>
                  </a:ext>
                </a:extLst>
              </a:tr>
              <a:tr h="818386">
                <a:tc>
                  <a:txBody>
                    <a:bodyPr/>
                    <a:lstStyle/>
                    <a:p>
                      <a:pPr algn="ctr"/>
                      <a:r>
                        <a:rPr lang="en-US"/>
                        <a:t>Transfusion specification: Cytomegalovirus Sero negativity, leukocyte reduction, irradiation</a:t>
                      </a:r>
                    </a:p>
                  </a:txBody>
                  <a:tcPr/>
                </a:tc>
                <a:tc>
                  <a:txBody>
                    <a:bodyPr/>
                    <a:lstStyle/>
                    <a:p>
                      <a:pPr algn="ctr"/>
                      <a:r>
                        <a:rPr lang="en-US"/>
                        <a:t>Full stomach precaution, appropriate hydration, and UOP management</a:t>
                      </a:r>
                    </a:p>
                  </a:txBody>
                  <a:tcPr/>
                </a:tc>
                <a:tc>
                  <a:txBody>
                    <a:bodyPr/>
                    <a:lstStyle/>
                    <a:p>
                      <a:pPr algn="ctr"/>
                      <a:endParaRPr lang="en-US"/>
                    </a:p>
                  </a:txBody>
                  <a:tcPr/>
                </a:tc>
                <a:extLst>
                  <a:ext uri="{0D108BD9-81ED-4DB2-BD59-A6C34878D82A}">
                    <a16:rowId xmlns:a16="http://schemas.microsoft.com/office/drawing/2014/main" val="2595101115"/>
                  </a:ext>
                </a:extLst>
              </a:tr>
              <a:tr h="818386">
                <a:tc>
                  <a:txBody>
                    <a:bodyPr/>
                    <a:lstStyle/>
                    <a:p>
                      <a:pPr algn="ctr"/>
                      <a:r>
                        <a:rPr lang="en-US"/>
                        <a:t>History of acute and chronic pain medication</a:t>
                      </a:r>
                    </a:p>
                  </a:txBody>
                  <a:tcPr/>
                </a:tc>
                <a:tc>
                  <a:txBody>
                    <a:bodyPr/>
                    <a:lstStyle/>
                    <a:p>
                      <a:pPr algn="ctr"/>
                      <a:r>
                        <a:rPr lang="en-US"/>
                        <a:t>Difficult IV access due to repeated procedure and chemotherapy</a:t>
                      </a:r>
                    </a:p>
                  </a:txBody>
                  <a:tcPr/>
                </a:tc>
                <a:tc>
                  <a:txBody>
                    <a:bodyPr/>
                    <a:lstStyle/>
                    <a:p>
                      <a:pPr algn="ctr"/>
                      <a:endParaRPr lang="en-US"/>
                    </a:p>
                  </a:txBody>
                  <a:tcPr/>
                </a:tc>
                <a:extLst>
                  <a:ext uri="{0D108BD9-81ED-4DB2-BD59-A6C34878D82A}">
                    <a16:rowId xmlns:a16="http://schemas.microsoft.com/office/drawing/2014/main" val="383611204"/>
                  </a:ext>
                </a:extLst>
              </a:tr>
              <a:tr h="818386">
                <a:tc>
                  <a:txBody>
                    <a:bodyPr/>
                    <a:lstStyle/>
                    <a:p>
                      <a:pPr algn="ctr"/>
                      <a:r>
                        <a:rPr lang="en-US"/>
                        <a:t>Infection prophylaxis </a:t>
                      </a:r>
                    </a:p>
                  </a:txBody>
                  <a:tcPr/>
                </a:tc>
                <a:tc>
                  <a:txBody>
                    <a:bodyPr/>
                    <a:lstStyle/>
                    <a:p>
                      <a:pPr algn="ctr"/>
                      <a:r>
                        <a:rPr lang="en-US"/>
                        <a:t>Challenging airway due to mucositis, radiation</a:t>
                      </a:r>
                    </a:p>
                  </a:txBody>
                  <a:tcPr/>
                </a:tc>
                <a:tc>
                  <a:txBody>
                    <a:bodyPr/>
                    <a:lstStyle/>
                    <a:p>
                      <a:pPr algn="ctr"/>
                      <a:endParaRPr lang="en-US"/>
                    </a:p>
                  </a:txBody>
                  <a:tcPr/>
                </a:tc>
                <a:extLst>
                  <a:ext uri="{0D108BD9-81ED-4DB2-BD59-A6C34878D82A}">
                    <a16:rowId xmlns:a16="http://schemas.microsoft.com/office/drawing/2014/main" val="1001280312"/>
                  </a:ext>
                </a:extLst>
              </a:tr>
              <a:tr h="818386">
                <a:tc>
                  <a:txBody>
                    <a:bodyPr/>
                    <a:lstStyle/>
                    <a:p>
                      <a:pPr algn="ctr"/>
                      <a:r>
                        <a:rPr lang="en-US"/>
                        <a:t>Avoidance of any marrow suppressive medication </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4014479361"/>
                  </a:ext>
                </a:extLst>
              </a:tr>
            </a:tbl>
          </a:graphicData>
        </a:graphic>
      </p:graphicFrame>
    </p:spTree>
    <p:extLst>
      <p:ext uri="{BB962C8B-B14F-4D97-AF65-F5344CB8AC3E}">
        <p14:creationId xmlns:p14="http://schemas.microsoft.com/office/powerpoint/2010/main" val="367342086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64CE3-E6FF-96E5-49FC-CFC36945A0C6}"/>
              </a:ext>
            </a:extLst>
          </p:cNvPr>
          <p:cNvSpPr>
            <a:spLocks noGrp="1"/>
          </p:cNvSpPr>
          <p:nvPr>
            <p:ph type="ctrTitle"/>
          </p:nvPr>
        </p:nvSpPr>
        <p:spPr>
          <a:xfrm>
            <a:off x="670931" y="1072933"/>
            <a:ext cx="10515600" cy="668859"/>
          </a:xfrm>
        </p:spPr>
        <p:txBody>
          <a:bodyPr/>
          <a:lstStyle/>
          <a:p>
            <a:r>
              <a:rPr lang="en-US"/>
              <a:t>Radiation therapy </a:t>
            </a:r>
          </a:p>
        </p:txBody>
      </p:sp>
      <p:sp>
        <p:nvSpPr>
          <p:cNvPr id="3" name="Subtitle 2">
            <a:extLst>
              <a:ext uri="{FF2B5EF4-FFF2-40B4-BE49-F238E27FC236}">
                <a16:creationId xmlns:a16="http://schemas.microsoft.com/office/drawing/2014/main" id="{8157FB98-589E-15FF-5686-A407FB032542}"/>
              </a:ext>
            </a:extLst>
          </p:cNvPr>
          <p:cNvSpPr>
            <a:spLocks noGrp="1"/>
          </p:cNvSpPr>
          <p:nvPr>
            <p:ph type="subTitle" idx="1"/>
          </p:nvPr>
        </p:nvSpPr>
        <p:spPr>
          <a:xfrm>
            <a:off x="286603" y="1934628"/>
            <a:ext cx="6946711" cy="4706645"/>
          </a:xfrm>
        </p:spPr>
        <p:txBody>
          <a:bodyPr/>
          <a:lstStyle/>
          <a:p>
            <a:pPr marL="285750" indent="-285750">
              <a:buFont typeface="Arial" panose="020B0604020202020204" pitchFamily="34" charset="0"/>
              <a:buChar char="•"/>
            </a:pPr>
            <a:r>
              <a:rPr lang="en-US" b="1"/>
              <a:t>Treatment Duration: </a:t>
            </a:r>
            <a:r>
              <a:rPr lang="en-US"/>
              <a:t>5 days a week for 4-8 weeks.</a:t>
            </a:r>
          </a:p>
          <a:p>
            <a:pPr marL="285750" indent="-285750">
              <a:buFont typeface="Arial" panose="020B0604020202020204" pitchFamily="34" charset="0"/>
              <a:buChar char="•"/>
            </a:pPr>
            <a:r>
              <a:rPr lang="en-US" b="1"/>
              <a:t>Treatment Goal</a:t>
            </a:r>
            <a:r>
              <a:rPr lang="en-US"/>
              <a:t>: Radiation of tumor while minimizing healthy tissue damage for pediatric brain tumor and extracranial solid tumor
</a:t>
            </a:r>
            <a:r>
              <a:rPr lang="en-US" b="1"/>
              <a:t>Treatment Options</a:t>
            </a:r>
            <a:r>
              <a:rPr lang="en-US"/>
              <a:t>: Convention photon or newer Proton beam therapy.
</a:t>
            </a:r>
            <a:r>
              <a:rPr lang="en-US" b="1"/>
              <a:t>Treatment plan: </a:t>
            </a:r>
            <a:r>
              <a:rPr lang="en-US"/>
              <a:t>Simulation run, CT scan, Custom mold/ mask made up of brass or acrylic</a:t>
            </a:r>
          </a:p>
          <a:p>
            <a:pPr marL="285750" indent="-285750" algn="just">
              <a:buFont typeface="Arial" panose="020B0604020202020204" pitchFamily="34" charset="0"/>
              <a:buChar char="•"/>
            </a:pPr>
            <a:r>
              <a:rPr lang="en-US" b="1"/>
              <a:t>Anaesthesia plan: </a:t>
            </a:r>
            <a:r>
              <a:rPr lang="en-US"/>
              <a:t>Possible standing consent, port access, risk vs benefit for respiratory issues, Immobility achieved with TIVA with either natural airway with end-tidal monitoring or LMA, Video monitoring during procedure.</a:t>
            </a:r>
          </a:p>
        </p:txBody>
      </p:sp>
      <p:sp>
        <p:nvSpPr>
          <p:cNvPr id="5" name="Slide Number Placeholder 4">
            <a:extLst>
              <a:ext uri="{FF2B5EF4-FFF2-40B4-BE49-F238E27FC236}">
                <a16:creationId xmlns:a16="http://schemas.microsoft.com/office/drawing/2014/main" id="{951A4C72-8518-A0F0-B2D0-90E8DEC0F6D6}"/>
              </a:ext>
            </a:extLst>
          </p:cNvPr>
          <p:cNvSpPr>
            <a:spLocks noGrp="1"/>
          </p:cNvSpPr>
          <p:nvPr>
            <p:ph type="sldNum" sz="quarter" idx="12"/>
          </p:nvPr>
        </p:nvSpPr>
        <p:spPr/>
        <p:txBody>
          <a:bodyPr/>
          <a:lstStyle/>
          <a:p>
            <a:fld id="{F9409A12-05AC-024F-A1E2-9D51551D4400}" type="slidenum">
              <a:rPr lang="en-US" smtClean="0"/>
              <a:t>24</a:t>
            </a:fld>
            <a:endParaRPr lang="en-US"/>
          </a:p>
        </p:txBody>
      </p:sp>
      <p:pic>
        <p:nvPicPr>
          <p:cNvPr id="8" name="Picture 7">
            <a:extLst>
              <a:ext uri="{FF2B5EF4-FFF2-40B4-BE49-F238E27FC236}">
                <a16:creationId xmlns:a16="http://schemas.microsoft.com/office/drawing/2014/main" id="{FB9ACCCA-1112-D629-921F-9C9169C7E887}"/>
              </a:ext>
            </a:extLst>
          </p:cNvPr>
          <p:cNvPicPr>
            <a:picLocks noChangeAspect="1"/>
          </p:cNvPicPr>
          <p:nvPr/>
        </p:nvPicPr>
        <p:blipFill>
          <a:blip r:embed="rId2"/>
          <a:stretch>
            <a:fillRect/>
          </a:stretch>
        </p:blipFill>
        <p:spPr>
          <a:xfrm>
            <a:off x="7279239" y="1799033"/>
            <a:ext cx="2431894" cy="2011319"/>
          </a:xfrm>
          <a:prstGeom prst="rect">
            <a:avLst/>
          </a:prstGeom>
        </p:spPr>
      </p:pic>
      <p:pic>
        <p:nvPicPr>
          <p:cNvPr id="6" name="Picture 5">
            <a:extLst>
              <a:ext uri="{FF2B5EF4-FFF2-40B4-BE49-F238E27FC236}">
                <a16:creationId xmlns:a16="http://schemas.microsoft.com/office/drawing/2014/main" id="{1E827198-E72D-9449-B928-A719E2BCC3D0}"/>
              </a:ext>
            </a:extLst>
          </p:cNvPr>
          <p:cNvPicPr>
            <a:picLocks noChangeAspect="1"/>
          </p:cNvPicPr>
          <p:nvPr/>
        </p:nvPicPr>
        <p:blipFill>
          <a:blip r:embed="rId3"/>
          <a:stretch>
            <a:fillRect/>
          </a:stretch>
        </p:blipFill>
        <p:spPr>
          <a:xfrm>
            <a:off x="9797910" y="3867593"/>
            <a:ext cx="2080260" cy="2773680"/>
          </a:xfrm>
          <a:prstGeom prst="rect">
            <a:avLst/>
          </a:prstGeom>
        </p:spPr>
      </p:pic>
    </p:spTree>
    <p:extLst>
      <p:ext uri="{BB962C8B-B14F-4D97-AF65-F5344CB8AC3E}">
        <p14:creationId xmlns:p14="http://schemas.microsoft.com/office/powerpoint/2010/main" val="384632020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AE2DD-8AB7-EB0A-1E3D-A28D734386D8}"/>
              </a:ext>
            </a:extLst>
          </p:cNvPr>
          <p:cNvSpPr>
            <a:spLocks noGrp="1"/>
          </p:cNvSpPr>
          <p:nvPr>
            <p:ph type="ctrTitle"/>
          </p:nvPr>
        </p:nvSpPr>
        <p:spPr/>
        <p:txBody>
          <a:bodyPr/>
          <a:lstStyle/>
          <a:p>
            <a:r>
              <a:rPr lang="en-US"/>
              <a:t>Tumor Lysis Syndrome</a:t>
            </a:r>
          </a:p>
        </p:txBody>
      </p:sp>
      <p:sp>
        <p:nvSpPr>
          <p:cNvPr id="3" name="Subtitle 2">
            <a:extLst>
              <a:ext uri="{FF2B5EF4-FFF2-40B4-BE49-F238E27FC236}">
                <a16:creationId xmlns:a16="http://schemas.microsoft.com/office/drawing/2014/main" id="{021D1007-185E-12CB-B589-4189118C639C}"/>
              </a:ext>
            </a:extLst>
          </p:cNvPr>
          <p:cNvSpPr>
            <a:spLocks noGrp="1"/>
          </p:cNvSpPr>
          <p:nvPr>
            <p:ph type="subTitle" idx="1"/>
          </p:nvPr>
        </p:nvSpPr>
        <p:spPr/>
        <p:txBody>
          <a:bodyPr/>
          <a:lstStyle/>
          <a:p>
            <a:pPr marL="285750" indent="-285750">
              <a:buFont typeface="Arial" panose="020B0604020202020204" pitchFamily="34" charset="0"/>
              <a:buChar char="•"/>
            </a:pPr>
            <a:r>
              <a:rPr lang="en-US"/>
              <a:t>ALL and non- Hodgkins Lymphoma (40%), non hematologic malignancy with rapid proliferation, large tumor burden, high sensitivity to chemotherapy</a:t>
            </a:r>
          </a:p>
          <a:p>
            <a:pPr marL="285750" indent="-285750">
              <a:buFont typeface="Arial" panose="020B0604020202020204" pitchFamily="34" charset="0"/>
              <a:buChar char="•"/>
            </a:pPr>
            <a:r>
              <a:rPr lang="en-US"/>
              <a:t>Seen on initiation of therapy (1-3 days) due to rapid destruction of tumor cells</a:t>
            </a:r>
          </a:p>
          <a:p>
            <a:pPr marL="285750" indent="-285750">
              <a:buFont typeface="Arial" panose="020B0604020202020204" pitchFamily="34" charset="0"/>
              <a:buChar char="•"/>
            </a:pPr>
            <a:r>
              <a:rPr lang="en-US"/>
              <a:t>Hyperuricemia, hyperkalemia, hyperphosphatemia, hypocalcemia and acid base imbalance</a:t>
            </a:r>
          </a:p>
          <a:p>
            <a:pPr marL="285750" indent="-285750">
              <a:buFont typeface="Arial" panose="020B0604020202020204" pitchFamily="34" charset="0"/>
              <a:buChar char="•"/>
            </a:pPr>
            <a:r>
              <a:rPr lang="en-US"/>
              <a:t>ARF, arrythmia, cardiac failure, multiorgan failure and death</a:t>
            </a:r>
          </a:p>
          <a:p>
            <a:pPr marL="285750" indent="-285750">
              <a:buFont typeface="Arial" panose="020B0604020202020204" pitchFamily="34" charset="0"/>
              <a:buChar char="•"/>
            </a:pPr>
            <a:r>
              <a:rPr lang="en-US"/>
              <a:t>Hydration, diuresis, </a:t>
            </a:r>
            <a:r>
              <a:rPr lang="en-US" err="1"/>
              <a:t>Rasburicase</a:t>
            </a:r>
            <a:r>
              <a:rPr lang="en-US"/>
              <a:t> (uric acid reducing agent) and allopurinol to prevent organ damage</a:t>
            </a:r>
          </a:p>
          <a:p>
            <a:pPr marL="285750" indent="-285750">
              <a:buFont typeface="Arial" panose="020B0604020202020204" pitchFamily="34" charset="0"/>
              <a:buChar char="•"/>
            </a:pPr>
            <a:r>
              <a:rPr lang="en-US" b="1" i="1"/>
              <a:t>Cytotoxic effect of dexamethasone with TLS prompt to use alternatives for antiemetics</a:t>
            </a:r>
          </a:p>
          <a:p>
            <a:pPr marL="285750" indent="-285750">
              <a:buFont typeface="Arial" panose="020B0604020202020204" pitchFamily="34" charset="0"/>
              <a:buChar char="•"/>
            </a:pPr>
            <a:endParaRPr lang="en-US"/>
          </a:p>
        </p:txBody>
      </p:sp>
      <p:sp>
        <p:nvSpPr>
          <p:cNvPr id="5" name="Slide Number Placeholder 4">
            <a:extLst>
              <a:ext uri="{FF2B5EF4-FFF2-40B4-BE49-F238E27FC236}">
                <a16:creationId xmlns:a16="http://schemas.microsoft.com/office/drawing/2014/main" id="{5F40471A-9376-E0CC-894F-89EC4EF06E8C}"/>
              </a:ext>
            </a:extLst>
          </p:cNvPr>
          <p:cNvSpPr>
            <a:spLocks noGrp="1"/>
          </p:cNvSpPr>
          <p:nvPr>
            <p:ph type="sldNum" sz="quarter" idx="12"/>
          </p:nvPr>
        </p:nvSpPr>
        <p:spPr/>
        <p:txBody>
          <a:bodyPr/>
          <a:lstStyle/>
          <a:p>
            <a:fld id="{F9409A12-05AC-024F-A1E2-9D51551D4400}" type="slidenum">
              <a:rPr lang="en-US" smtClean="0"/>
              <a:t>25</a:t>
            </a:fld>
            <a:endParaRPr lang="en-US"/>
          </a:p>
        </p:txBody>
      </p:sp>
    </p:spTree>
    <p:extLst>
      <p:ext uri="{BB962C8B-B14F-4D97-AF65-F5344CB8AC3E}">
        <p14:creationId xmlns:p14="http://schemas.microsoft.com/office/powerpoint/2010/main" val="331493660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FD126-E991-78B3-0288-B955568C4D4C}"/>
              </a:ext>
            </a:extLst>
          </p:cNvPr>
          <p:cNvSpPr>
            <a:spLocks noGrp="1"/>
          </p:cNvSpPr>
          <p:nvPr>
            <p:ph type="ctrTitle"/>
          </p:nvPr>
        </p:nvSpPr>
        <p:spPr>
          <a:xfrm>
            <a:off x="838200" y="1265770"/>
            <a:ext cx="10515600" cy="1154045"/>
          </a:xfrm>
        </p:spPr>
        <p:txBody>
          <a:bodyPr/>
          <a:lstStyle/>
          <a:p>
            <a:r>
              <a:rPr lang="en-US" sz="3600"/>
              <a:t>Differentiation syndrome/ Retinoic acid syndrome</a:t>
            </a:r>
          </a:p>
        </p:txBody>
      </p:sp>
      <p:sp>
        <p:nvSpPr>
          <p:cNvPr id="3" name="Subtitle 2">
            <a:extLst>
              <a:ext uri="{FF2B5EF4-FFF2-40B4-BE49-F238E27FC236}">
                <a16:creationId xmlns:a16="http://schemas.microsoft.com/office/drawing/2014/main" id="{F0930ACD-9542-3367-5496-33F5BACBF5CB}"/>
              </a:ext>
            </a:extLst>
          </p:cNvPr>
          <p:cNvSpPr>
            <a:spLocks noGrp="1"/>
          </p:cNvSpPr>
          <p:nvPr>
            <p:ph type="subTitle" idx="1"/>
          </p:nvPr>
        </p:nvSpPr>
        <p:spPr/>
        <p:txBody>
          <a:bodyPr/>
          <a:lstStyle/>
          <a:p>
            <a:pPr marL="285750" indent="-285750">
              <a:buFont typeface="Arial" panose="020B0604020202020204" pitchFamily="34" charset="0"/>
              <a:buChar char="•"/>
            </a:pPr>
            <a:r>
              <a:rPr lang="en-US"/>
              <a:t>Commonly seen in Acute Promyelocytic Leukemia when started on All trans retinoic acid (ATRA) and arsenic trioxide (ATO)</a:t>
            </a:r>
          </a:p>
          <a:p>
            <a:pPr marL="285750" indent="-285750">
              <a:buFont typeface="Arial" panose="020B0604020202020204" pitchFamily="34" charset="0"/>
              <a:buChar char="•"/>
            </a:pPr>
            <a:r>
              <a:rPr lang="en-US"/>
              <a:t>Incidence: 2 to 37% in APML pt</a:t>
            </a:r>
          </a:p>
          <a:p>
            <a:pPr marL="285750" indent="-285750">
              <a:buFont typeface="Arial" panose="020B0604020202020204" pitchFamily="34" charset="0"/>
              <a:buChar char="•"/>
            </a:pPr>
            <a:r>
              <a:rPr lang="en-US"/>
              <a:t>Frequent and life threatening</a:t>
            </a:r>
          </a:p>
          <a:p>
            <a:pPr marL="285750" indent="-285750">
              <a:buFont typeface="Arial" panose="020B0604020202020204" pitchFamily="34" charset="0"/>
              <a:buChar char="•"/>
            </a:pPr>
            <a:r>
              <a:rPr lang="en-US"/>
              <a:t>Fever, dyspnea, hypotension, weight gain, pleural or pericardial effusions, and acute renal failure</a:t>
            </a:r>
          </a:p>
          <a:p>
            <a:pPr marL="285750" indent="-285750">
              <a:buFont typeface="Arial" panose="020B0604020202020204" pitchFamily="34" charset="0"/>
              <a:buChar char="•"/>
            </a:pPr>
            <a:r>
              <a:rPr lang="en-US"/>
              <a:t>Corticosteroid and cytoreductive therapy </a:t>
            </a:r>
          </a:p>
        </p:txBody>
      </p:sp>
      <p:sp>
        <p:nvSpPr>
          <p:cNvPr id="5" name="Slide Number Placeholder 4">
            <a:extLst>
              <a:ext uri="{FF2B5EF4-FFF2-40B4-BE49-F238E27FC236}">
                <a16:creationId xmlns:a16="http://schemas.microsoft.com/office/drawing/2014/main" id="{A16A06A3-6E66-AE1C-97AE-C56E4B15F254}"/>
              </a:ext>
            </a:extLst>
          </p:cNvPr>
          <p:cNvSpPr>
            <a:spLocks noGrp="1"/>
          </p:cNvSpPr>
          <p:nvPr>
            <p:ph type="sldNum" sz="quarter" idx="12"/>
          </p:nvPr>
        </p:nvSpPr>
        <p:spPr/>
        <p:txBody>
          <a:bodyPr/>
          <a:lstStyle/>
          <a:p>
            <a:fld id="{F9409A12-05AC-024F-A1E2-9D51551D4400}" type="slidenum">
              <a:rPr lang="en-US" smtClean="0"/>
              <a:t>26</a:t>
            </a:fld>
            <a:endParaRPr lang="en-US"/>
          </a:p>
        </p:txBody>
      </p:sp>
    </p:spTree>
    <p:extLst>
      <p:ext uri="{BB962C8B-B14F-4D97-AF65-F5344CB8AC3E}">
        <p14:creationId xmlns:p14="http://schemas.microsoft.com/office/powerpoint/2010/main" val="388806504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BDA7E-D608-02F6-6401-1969E74D1270}"/>
              </a:ext>
            </a:extLst>
          </p:cNvPr>
          <p:cNvSpPr>
            <a:spLocks noGrp="1"/>
          </p:cNvSpPr>
          <p:nvPr>
            <p:ph type="ctrTitle"/>
          </p:nvPr>
        </p:nvSpPr>
        <p:spPr/>
        <p:txBody>
          <a:bodyPr/>
          <a:lstStyle/>
          <a:p>
            <a:r>
              <a:rPr lang="en-US"/>
              <a:t>Anaesthesia and cancer recurrence</a:t>
            </a:r>
          </a:p>
        </p:txBody>
      </p:sp>
      <p:sp>
        <p:nvSpPr>
          <p:cNvPr id="5" name="Slide Number Placeholder 4">
            <a:extLst>
              <a:ext uri="{FF2B5EF4-FFF2-40B4-BE49-F238E27FC236}">
                <a16:creationId xmlns:a16="http://schemas.microsoft.com/office/drawing/2014/main" id="{68813BE7-2642-EE4D-38B3-87D08B2189CA}"/>
              </a:ext>
            </a:extLst>
          </p:cNvPr>
          <p:cNvSpPr>
            <a:spLocks noGrp="1"/>
          </p:cNvSpPr>
          <p:nvPr>
            <p:ph type="sldNum" sz="quarter" idx="12"/>
          </p:nvPr>
        </p:nvSpPr>
        <p:spPr/>
        <p:txBody>
          <a:bodyPr/>
          <a:lstStyle/>
          <a:p>
            <a:fld id="{F9409A12-05AC-024F-A1E2-9D51551D4400}" type="slidenum">
              <a:rPr lang="en-US" smtClean="0"/>
              <a:t>27</a:t>
            </a:fld>
            <a:endParaRPr lang="en-US"/>
          </a:p>
        </p:txBody>
      </p:sp>
      <p:pic>
        <p:nvPicPr>
          <p:cNvPr id="8" name="Picture 7">
            <a:extLst>
              <a:ext uri="{FF2B5EF4-FFF2-40B4-BE49-F238E27FC236}">
                <a16:creationId xmlns:a16="http://schemas.microsoft.com/office/drawing/2014/main" id="{5340E05B-FC6D-FD77-24DB-4F8A5CF75ED4}"/>
              </a:ext>
            </a:extLst>
          </p:cNvPr>
          <p:cNvPicPr>
            <a:picLocks noChangeAspect="1"/>
          </p:cNvPicPr>
          <p:nvPr/>
        </p:nvPicPr>
        <p:blipFill>
          <a:blip r:embed="rId2"/>
          <a:stretch>
            <a:fillRect/>
          </a:stretch>
        </p:blipFill>
        <p:spPr>
          <a:xfrm>
            <a:off x="510512" y="2070146"/>
            <a:ext cx="4844939" cy="1358854"/>
          </a:xfrm>
          <a:prstGeom prst="rect">
            <a:avLst/>
          </a:prstGeom>
        </p:spPr>
      </p:pic>
      <p:pic>
        <p:nvPicPr>
          <p:cNvPr id="10" name="Picture 9">
            <a:extLst>
              <a:ext uri="{FF2B5EF4-FFF2-40B4-BE49-F238E27FC236}">
                <a16:creationId xmlns:a16="http://schemas.microsoft.com/office/drawing/2014/main" id="{5557256E-8EDE-9C76-56CA-D38D1DBB04A4}"/>
              </a:ext>
            </a:extLst>
          </p:cNvPr>
          <p:cNvPicPr>
            <a:picLocks noChangeAspect="1"/>
          </p:cNvPicPr>
          <p:nvPr/>
        </p:nvPicPr>
        <p:blipFill>
          <a:blip r:embed="rId3"/>
          <a:stretch>
            <a:fillRect/>
          </a:stretch>
        </p:blipFill>
        <p:spPr>
          <a:xfrm>
            <a:off x="5385792" y="2070147"/>
            <a:ext cx="6592122" cy="4571128"/>
          </a:xfrm>
          <a:prstGeom prst="rect">
            <a:avLst/>
          </a:prstGeom>
        </p:spPr>
      </p:pic>
      <p:sp>
        <p:nvSpPr>
          <p:cNvPr id="11" name="TextBox 10">
            <a:extLst>
              <a:ext uri="{FF2B5EF4-FFF2-40B4-BE49-F238E27FC236}">
                <a16:creationId xmlns:a16="http://schemas.microsoft.com/office/drawing/2014/main" id="{4AB0F15D-027D-216F-DB6A-B30CED0C4825}"/>
              </a:ext>
            </a:extLst>
          </p:cNvPr>
          <p:cNvSpPr txBox="1"/>
          <p:nvPr/>
        </p:nvSpPr>
        <p:spPr>
          <a:xfrm>
            <a:off x="597279" y="4378181"/>
            <a:ext cx="4671407" cy="923330"/>
          </a:xfrm>
          <a:prstGeom prst="rect">
            <a:avLst/>
          </a:prstGeom>
          <a:noFill/>
        </p:spPr>
        <p:txBody>
          <a:bodyPr wrap="square" rtlCol="0">
            <a:spAutoFit/>
          </a:bodyPr>
          <a:lstStyle/>
          <a:p>
            <a:pPr marL="285750" indent="-285750">
              <a:buFontTx/>
              <a:buChar char="-"/>
            </a:pPr>
            <a:r>
              <a:rPr lang="en-US"/>
              <a:t>Review article</a:t>
            </a:r>
          </a:p>
          <a:p>
            <a:pPr marL="285750" indent="-285750">
              <a:buFontTx/>
              <a:buChar char="-"/>
            </a:pPr>
            <a:r>
              <a:rPr lang="en-US"/>
              <a:t>Mainly basic sciences study </a:t>
            </a:r>
          </a:p>
          <a:p>
            <a:endParaRPr lang="en-US"/>
          </a:p>
        </p:txBody>
      </p:sp>
    </p:spTree>
    <p:extLst>
      <p:ext uri="{BB962C8B-B14F-4D97-AF65-F5344CB8AC3E}">
        <p14:creationId xmlns:p14="http://schemas.microsoft.com/office/powerpoint/2010/main" val="223473223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A4A270-90D4-1B07-ACC0-895BA24E3C48}"/>
              </a:ext>
            </a:extLst>
          </p:cNvPr>
          <p:cNvSpPr>
            <a:spLocks noGrp="1"/>
          </p:cNvSpPr>
          <p:nvPr>
            <p:ph type="sldNum" sz="quarter" idx="12"/>
          </p:nvPr>
        </p:nvSpPr>
        <p:spPr/>
        <p:txBody>
          <a:bodyPr/>
          <a:lstStyle/>
          <a:p>
            <a:fld id="{F9409A12-05AC-024F-A1E2-9D51551D4400}" type="slidenum">
              <a:rPr lang="en-US" smtClean="0"/>
              <a:t>28</a:t>
            </a:fld>
            <a:endParaRPr lang="en-US"/>
          </a:p>
        </p:txBody>
      </p:sp>
      <mc:AlternateContent xmlns:mc="http://schemas.openxmlformats.org/markup-compatibility/2006">
        <mc:Choice xmlns:a14="http://schemas.microsoft.com/office/drawing/2010/main" Requires="a14">
          <p:graphicFrame>
            <p:nvGraphicFramePr>
              <p:cNvPr id="7" name="Table 6">
                <a:extLst>
                  <a:ext uri="{FF2B5EF4-FFF2-40B4-BE49-F238E27FC236}">
                    <a16:creationId xmlns:a16="http://schemas.microsoft.com/office/drawing/2014/main" id="{BDE58443-91B1-79BE-66DC-922FA5F728C9}"/>
                  </a:ext>
                </a:extLst>
              </p:cNvPr>
              <p:cNvGraphicFramePr>
                <a:graphicFrameLocks noGrp="1"/>
              </p:cNvGraphicFramePr>
              <p:nvPr>
                <p:extLst>
                  <p:ext uri="{D42A27DB-BD31-4B8C-83A1-F6EECF244321}">
                    <p14:modId xmlns:p14="http://schemas.microsoft.com/office/powerpoint/2010/main" val="3833860968"/>
                  </p:ext>
                </p:extLst>
              </p:nvPr>
            </p:nvGraphicFramePr>
            <p:xfrm>
              <a:off x="252760" y="727546"/>
              <a:ext cx="11686479" cy="5402908"/>
            </p:xfrm>
            <a:graphic>
              <a:graphicData uri="http://schemas.openxmlformats.org/drawingml/2006/table">
                <a:tbl>
                  <a:tblPr firstRow="1" bandRow="1">
                    <a:tableStyleId>{5C22544A-7EE6-4342-B048-85BDC9FD1C3A}</a:tableStyleId>
                  </a:tblPr>
                  <a:tblGrid>
                    <a:gridCol w="2542478">
                      <a:extLst>
                        <a:ext uri="{9D8B030D-6E8A-4147-A177-3AD203B41FA5}">
                          <a16:colId xmlns:a16="http://schemas.microsoft.com/office/drawing/2014/main" val="1789192640"/>
                        </a:ext>
                      </a:extLst>
                    </a:gridCol>
                    <a:gridCol w="5248508">
                      <a:extLst>
                        <a:ext uri="{9D8B030D-6E8A-4147-A177-3AD203B41FA5}">
                          <a16:colId xmlns:a16="http://schemas.microsoft.com/office/drawing/2014/main" val="1069083765"/>
                        </a:ext>
                      </a:extLst>
                    </a:gridCol>
                    <a:gridCol w="3895493">
                      <a:extLst>
                        <a:ext uri="{9D8B030D-6E8A-4147-A177-3AD203B41FA5}">
                          <a16:colId xmlns:a16="http://schemas.microsoft.com/office/drawing/2014/main" val="212774196"/>
                        </a:ext>
                      </a:extLst>
                    </a:gridCol>
                  </a:tblGrid>
                  <a:tr h="573743">
                    <a:tc>
                      <a:txBody>
                        <a:bodyPr/>
                        <a:lstStyle/>
                        <a:p>
                          <a:pPr algn="ctr"/>
                          <a:r>
                            <a:rPr lang="en-US" b="1" i="0">
                              <a:latin typeface="Montserrat" pitchFamily="2" charset="77"/>
                            </a:rPr>
                            <a:t>Anaesthesia technique</a:t>
                          </a:r>
                        </a:p>
                      </a:txBody>
                      <a:tcPr/>
                    </a:tc>
                    <a:tc>
                      <a:txBody>
                        <a:bodyPr/>
                        <a:lstStyle/>
                        <a:p>
                          <a:pPr algn="ctr"/>
                          <a:r>
                            <a:rPr lang="en-US" b="1" i="0">
                              <a:latin typeface="Montserrat" pitchFamily="2" charset="77"/>
                            </a:rPr>
                            <a:t>Mechanism affected</a:t>
                          </a:r>
                        </a:p>
                      </a:txBody>
                      <a:tcPr/>
                    </a:tc>
                    <a:tc>
                      <a:txBody>
                        <a:bodyPr/>
                        <a:lstStyle/>
                        <a:p>
                          <a:pPr algn="ctr"/>
                          <a:r>
                            <a:rPr lang="en-US" b="1" i="0">
                              <a:latin typeface="Montserrat" pitchFamily="2" charset="77"/>
                            </a:rPr>
                            <a:t>Impact on cancer progression</a:t>
                          </a:r>
                        </a:p>
                      </a:txBody>
                      <a:tcPr/>
                    </a:tc>
                    <a:extLst>
                      <a:ext uri="{0D108BD9-81ED-4DB2-BD59-A6C34878D82A}">
                        <a16:rowId xmlns:a16="http://schemas.microsoft.com/office/drawing/2014/main" val="3554437379"/>
                      </a:ext>
                    </a:extLst>
                  </a:tr>
                  <a:tr h="708647">
                    <a:tc>
                      <a:txBody>
                        <a:bodyPr/>
                        <a:lstStyle/>
                        <a:p>
                          <a:pPr algn="ctr"/>
                          <a:r>
                            <a:rPr lang="en-US" b="0" i="0">
                              <a:solidFill>
                                <a:schemeClr val="accent3"/>
                              </a:solidFill>
                              <a:latin typeface="Cambria Math" panose="02040503050406030204" pitchFamily="18" charset="0"/>
                              <a:ea typeface="Cambria Math" panose="02040503050406030204" pitchFamily="18" charset="0"/>
                            </a:rPr>
                            <a:t>Inhaled anesthetics</a:t>
                          </a:r>
                        </a:p>
                        <a:p>
                          <a:pPr algn="ctr"/>
                          <a:r>
                            <a:rPr lang="en-US" b="0" i="0">
                              <a:solidFill>
                                <a:schemeClr val="accent3"/>
                              </a:solidFill>
                              <a:latin typeface="Cambria Math" panose="02040503050406030204" pitchFamily="18" charset="0"/>
                              <a:ea typeface="Cambria Math" panose="02040503050406030204" pitchFamily="18" charset="0"/>
                            </a:rPr>
                            <a:t>&amp; opioids </a:t>
                          </a:r>
                        </a:p>
                      </a:txBody>
                      <a:tcPr/>
                    </a:tc>
                    <a:tc>
                      <a:txBody>
                        <a:bodyPr/>
                        <a:lstStyle/>
                        <a:p>
                          <a:pPr algn="ctr"/>
                          <a14:m>
                            <m:oMath xmlns:m="http://schemas.openxmlformats.org/officeDocument/2006/math">
                              <m:r>
                                <a:rPr lang="en-US" b="0" i="0" smtClean="0">
                                  <a:solidFill>
                                    <a:schemeClr val="accent3"/>
                                  </a:solidFill>
                                  <a:latin typeface="Cambria Math" panose="02040503050406030204" pitchFamily="18" charset="0"/>
                                  <a:ea typeface="Cambria Math" panose="02040503050406030204" pitchFamily="18" charset="0"/>
                                </a:rPr>
                                <m:t>↑</m:t>
                              </m:r>
                              <m:r>
                                <m:rPr>
                                  <m:sty m:val="p"/>
                                </m:rPr>
                                <a:rPr lang="en-US" b="0" i="0" smtClean="0">
                                  <a:solidFill>
                                    <a:schemeClr val="accent3"/>
                                  </a:solidFill>
                                  <a:latin typeface="Cambria Math" panose="02040503050406030204" pitchFamily="18" charset="0"/>
                                  <a:ea typeface="Cambria Math" panose="02040503050406030204" pitchFamily="18" charset="0"/>
                                </a:rPr>
                                <m:t>stress</m:t>
                              </m:r>
                              <m:r>
                                <a:rPr lang="en-US" b="0" i="0" smtClean="0">
                                  <a:solidFill>
                                    <a:schemeClr val="accent3"/>
                                  </a:solidFill>
                                  <a:latin typeface="Cambria Math" panose="02040503050406030204" pitchFamily="18" charset="0"/>
                                  <a:ea typeface="Cambria Math" panose="02040503050406030204" pitchFamily="18" charset="0"/>
                                </a:rPr>
                                <m:t> </m:t>
                              </m:r>
                              <m:r>
                                <m:rPr>
                                  <m:sty m:val="p"/>
                                </m:rPr>
                                <a:rPr lang="en-US" b="0" i="0" smtClean="0">
                                  <a:solidFill>
                                    <a:schemeClr val="accent3"/>
                                  </a:solidFill>
                                  <a:latin typeface="Cambria Math" panose="02040503050406030204" pitchFamily="18" charset="0"/>
                                  <a:ea typeface="Cambria Math" panose="02040503050406030204" pitchFamily="18" charset="0"/>
                                </a:rPr>
                                <m:t>response</m:t>
                              </m:r>
                              <m:r>
                                <a:rPr lang="en-US" b="0" i="0" smtClean="0">
                                  <a:solidFill>
                                    <a:schemeClr val="accent3"/>
                                  </a:solidFill>
                                  <a:latin typeface="Cambria Math" panose="02040503050406030204" pitchFamily="18" charset="0"/>
                                  <a:ea typeface="Cambria Math" panose="02040503050406030204" pitchFamily="18" charset="0"/>
                                </a:rPr>
                                <m:t>, ↑</m:t>
                              </m:r>
                              <m:r>
                                <m:rPr>
                                  <m:sty m:val="p"/>
                                </m:rPr>
                                <a:rPr lang="en-US" b="0" i="0" smtClean="0">
                                  <a:solidFill>
                                    <a:schemeClr val="accent3"/>
                                  </a:solidFill>
                                  <a:latin typeface="Cambria Math" panose="02040503050406030204" pitchFamily="18" charset="0"/>
                                  <a:ea typeface="Cambria Math" panose="02040503050406030204" pitchFamily="18" charset="0"/>
                                </a:rPr>
                                <m:t>inflammatory</m:t>
                              </m:r>
                              <m:r>
                                <a:rPr lang="en-US" b="0" i="0" smtClean="0">
                                  <a:solidFill>
                                    <a:schemeClr val="accent3"/>
                                  </a:solidFill>
                                  <a:latin typeface="Cambria Math" panose="02040503050406030204" pitchFamily="18" charset="0"/>
                                  <a:ea typeface="Cambria Math" panose="02040503050406030204" pitchFamily="18" charset="0"/>
                                </a:rPr>
                                <m:t> </m:t>
                              </m:r>
                              <m:r>
                                <m:rPr>
                                  <m:sty m:val="p"/>
                                </m:rPr>
                                <a:rPr lang="en-US" b="0" i="0" smtClean="0">
                                  <a:solidFill>
                                    <a:schemeClr val="accent3"/>
                                  </a:solidFill>
                                  <a:latin typeface="Cambria Math" panose="02040503050406030204" pitchFamily="18" charset="0"/>
                                  <a:ea typeface="Cambria Math" panose="02040503050406030204" pitchFamily="18" charset="0"/>
                                </a:rPr>
                                <m:t>response</m:t>
                              </m:r>
                              <m:r>
                                <a:rPr lang="en-US" b="0" i="0" smtClean="0">
                                  <a:solidFill>
                                    <a:schemeClr val="accent3"/>
                                  </a:solidFill>
                                  <a:latin typeface="Cambria Math" panose="02040503050406030204" pitchFamily="18" charset="0"/>
                                  <a:ea typeface="Cambria Math" panose="02040503050406030204" pitchFamily="18" charset="0"/>
                                </a:rPr>
                                <m:t>, ↓</m:t>
                              </m:r>
                              <m:r>
                                <m:rPr>
                                  <m:sty m:val="p"/>
                                </m:rPr>
                                <a:rPr lang="en-US" b="0" i="0" smtClean="0">
                                  <a:solidFill>
                                    <a:schemeClr val="accent3"/>
                                  </a:solidFill>
                                  <a:latin typeface="Cambria Math" panose="02040503050406030204" pitchFamily="18" charset="0"/>
                                  <a:ea typeface="Cambria Math" panose="02040503050406030204" pitchFamily="18" charset="0"/>
                                </a:rPr>
                                <m:t>immune</m:t>
                              </m:r>
                              <m:r>
                                <a:rPr lang="en-US" b="0" i="0" smtClean="0">
                                  <a:solidFill>
                                    <a:schemeClr val="accent3"/>
                                  </a:solidFill>
                                  <a:latin typeface="Cambria Math" panose="02040503050406030204" pitchFamily="18" charset="0"/>
                                  <a:ea typeface="Cambria Math" panose="02040503050406030204" pitchFamily="18" charset="0"/>
                                </a:rPr>
                                <m:t> </m:t>
                              </m:r>
                              <m:r>
                                <m:rPr>
                                  <m:sty m:val="p"/>
                                </m:rPr>
                                <a:rPr lang="en-US" b="0" i="0" smtClean="0">
                                  <a:solidFill>
                                    <a:schemeClr val="accent3"/>
                                  </a:solidFill>
                                  <a:latin typeface="Cambria Math" panose="02040503050406030204" pitchFamily="18" charset="0"/>
                                  <a:ea typeface="Cambria Math" panose="02040503050406030204" pitchFamily="18" charset="0"/>
                                </a:rPr>
                                <m:t>response</m:t>
                              </m:r>
                            </m:oMath>
                          </a14:m>
                          <a:r>
                            <a:rPr lang="en-US" b="0" i="0">
                              <a:solidFill>
                                <a:schemeClr val="accent3"/>
                              </a:solidFill>
                              <a:latin typeface="Montserrat" pitchFamily="2" charset="77"/>
                            </a:rPr>
                            <a:t>, </a:t>
                          </a:r>
                          <a14:m>
                            <m:oMath xmlns:m="http://schemas.openxmlformats.org/officeDocument/2006/math">
                              <m:r>
                                <a:rPr lang="en-US" b="0" i="0" dirty="0" smtClean="0">
                                  <a:solidFill>
                                    <a:schemeClr val="accent3"/>
                                  </a:solidFill>
                                  <a:latin typeface="Cambria Math" panose="02040503050406030204" pitchFamily="18" charset="0"/>
                                  <a:ea typeface="Cambria Math" panose="02040503050406030204" pitchFamily="18" charset="0"/>
                                </a:rPr>
                                <m:t>↑</m:t>
                              </m:r>
                              <m:r>
                                <m:rPr>
                                  <m:sty m:val="p"/>
                                </m:rPr>
                                <a:rPr lang="en-US" b="0" i="0" dirty="0" smtClean="0">
                                  <a:solidFill>
                                    <a:schemeClr val="accent3"/>
                                  </a:solidFill>
                                  <a:latin typeface="Cambria Math" panose="02040503050406030204" pitchFamily="18" charset="0"/>
                                  <a:ea typeface="Cambria Math" panose="02040503050406030204" pitchFamily="18" charset="0"/>
                                </a:rPr>
                                <m:t>MOR</m:t>
                              </m:r>
                              <m:r>
                                <a:rPr lang="en-US" b="0" i="0" dirty="0" smtClean="0">
                                  <a:solidFill>
                                    <a:schemeClr val="accent3"/>
                                  </a:solidFill>
                                  <a:latin typeface="Cambria Math" panose="02040503050406030204" pitchFamily="18" charset="0"/>
                                  <a:ea typeface="Cambria Math" panose="02040503050406030204" pitchFamily="18" charset="0"/>
                                </a:rPr>
                                <m:t> </m:t>
                              </m:r>
                              <m:r>
                                <m:rPr>
                                  <m:sty m:val="p"/>
                                </m:rPr>
                                <a:rPr lang="en-US" b="0" i="0" dirty="0" smtClean="0">
                                  <a:solidFill>
                                    <a:schemeClr val="accent3"/>
                                  </a:solidFill>
                                  <a:latin typeface="Cambria Math" panose="02040503050406030204" pitchFamily="18" charset="0"/>
                                  <a:ea typeface="Cambria Math" panose="02040503050406030204" pitchFamily="18" charset="0"/>
                                </a:rPr>
                                <m:t>activation</m:t>
                              </m:r>
                              <m:r>
                                <a:rPr lang="en-US" b="0" i="0" dirty="0" smtClean="0">
                                  <a:solidFill>
                                    <a:schemeClr val="accent3"/>
                                  </a:solidFill>
                                  <a:latin typeface="Cambria Math" panose="02040503050406030204" pitchFamily="18" charset="0"/>
                                  <a:ea typeface="Cambria Math" panose="02040503050406030204" pitchFamily="18" charset="0"/>
                                </a:rPr>
                                <m:t> (</m:t>
                              </m:r>
                              <m:r>
                                <m:rPr>
                                  <m:sty m:val="p"/>
                                </m:rPr>
                                <a:rPr lang="en-US" b="0" i="0" dirty="0" smtClean="0">
                                  <a:solidFill>
                                    <a:schemeClr val="accent3"/>
                                  </a:solidFill>
                                  <a:latin typeface="Cambria Math" panose="02040503050406030204" pitchFamily="18" charset="0"/>
                                  <a:ea typeface="Cambria Math" panose="02040503050406030204" pitchFamily="18" charset="0"/>
                                </a:rPr>
                                <m:t>opioid</m:t>
                              </m:r>
                              <m:r>
                                <a:rPr lang="en-US" b="0" i="0" dirty="0" smtClean="0">
                                  <a:solidFill>
                                    <a:schemeClr val="accent3"/>
                                  </a:solidFill>
                                  <a:latin typeface="Cambria Math" panose="02040503050406030204" pitchFamily="18" charset="0"/>
                                  <a:ea typeface="Cambria Math" panose="02040503050406030204" pitchFamily="18" charset="0"/>
                                </a:rPr>
                                <m:t>)</m:t>
                              </m:r>
                            </m:oMath>
                          </a14:m>
                          <a:endParaRPr lang="en-US" b="0" i="0">
                            <a:solidFill>
                              <a:schemeClr val="accent3"/>
                            </a:solidFill>
                            <a:latin typeface="Montserrat" pitchFamily="2" charset="77"/>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b="0" i="0" smtClean="0">
                                    <a:solidFill>
                                      <a:schemeClr val="accent3"/>
                                    </a:solidFill>
                                    <a:latin typeface="Cambria Math" panose="02040503050406030204" pitchFamily="18" charset="0"/>
                                    <a:ea typeface="Cambria Math" panose="02040503050406030204" pitchFamily="18" charset="0"/>
                                  </a:rPr>
                                  <m:t>↑</m:t>
                                </m:r>
                                <m:r>
                                  <m:rPr>
                                    <m:sty m:val="p"/>
                                  </m:rPr>
                                  <a:rPr lang="en-US" b="0" i="0" smtClean="0">
                                    <a:solidFill>
                                      <a:schemeClr val="accent3"/>
                                    </a:solidFill>
                                    <a:latin typeface="Cambria Math" panose="02040503050406030204" pitchFamily="18" charset="0"/>
                                    <a:ea typeface="Cambria Math" panose="02040503050406030204" pitchFamily="18" charset="0"/>
                                  </a:rPr>
                                  <m:t>CTC</m:t>
                                </m:r>
                                <m:r>
                                  <a:rPr lang="en-US" b="0" i="0" smtClean="0">
                                    <a:solidFill>
                                      <a:schemeClr val="accent3"/>
                                    </a:solidFill>
                                    <a:latin typeface="Cambria Math" panose="02040503050406030204" pitchFamily="18" charset="0"/>
                                    <a:ea typeface="Cambria Math" panose="02040503050406030204" pitchFamily="18" charset="0"/>
                                  </a:rPr>
                                  <m:t> </m:t>
                                </m:r>
                                <m:r>
                                  <m:rPr>
                                    <m:sty m:val="p"/>
                                  </m:rPr>
                                  <a:rPr lang="en-US" b="0" i="0" smtClean="0">
                                    <a:solidFill>
                                      <a:schemeClr val="accent3"/>
                                    </a:solidFill>
                                    <a:latin typeface="Cambria Math" panose="02040503050406030204" pitchFamily="18" charset="0"/>
                                    <a:ea typeface="Cambria Math" panose="02040503050406030204" pitchFamily="18" charset="0"/>
                                  </a:rPr>
                                  <m:t>survival</m:t>
                                </m:r>
                                <m:r>
                                  <a:rPr lang="en-US" b="0" i="0" smtClean="0">
                                    <a:solidFill>
                                      <a:schemeClr val="accent3"/>
                                    </a:solidFill>
                                    <a:latin typeface="Cambria Math" panose="02040503050406030204" pitchFamily="18" charset="0"/>
                                    <a:ea typeface="Cambria Math" panose="02040503050406030204" pitchFamily="18" charset="0"/>
                                  </a:rPr>
                                  <m:t>, ↑</m:t>
                                </m:r>
                                <m:r>
                                  <m:rPr>
                                    <m:sty m:val="p"/>
                                  </m:rPr>
                                  <a:rPr lang="en-US" b="0" i="0" smtClean="0">
                                    <a:solidFill>
                                      <a:schemeClr val="accent3"/>
                                    </a:solidFill>
                                    <a:latin typeface="Cambria Math" panose="02040503050406030204" pitchFamily="18" charset="0"/>
                                    <a:ea typeface="Cambria Math" panose="02040503050406030204" pitchFamily="18" charset="0"/>
                                  </a:rPr>
                                  <m:t>angiogenesis</m:t>
                                </m:r>
                                <m:r>
                                  <a:rPr lang="en-US" b="0" i="0" smtClean="0">
                                    <a:solidFill>
                                      <a:schemeClr val="accent3"/>
                                    </a:solidFill>
                                    <a:latin typeface="Cambria Math" panose="02040503050406030204" pitchFamily="18" charset="0"/>
                                    <a:ea typeface="Cambria Math" panose="02040503050406030204" pitchFamily="18" charset="0"/>
                                  </a:rPr>
                                  <m:t>, ↑</m:t>
                                </m:r>
                                <m:r>
                                  <m:rPr>
                                    <m:sty m:val="p"/>
                                  </m:rPr>
                                  <a:rPr lang="en-US" b="0" i="0" smtClean="0">
                                    <a:solidFill>
                                      <a:schemeClr val="accent3"/>
                                    </a:solidFill>
                                    <a:latin typeface="Cambria Math" panose="02040503050406030204" pitchFamily="18" charset="0"/>
                                    <a:ea typeface="Cambria Math" panose="02040503050406030204" pitchFamily="18" charset="0"/>
                                  </a:rPr>
                                  <m:t>tumor</m:t>
                                </m:r>
                                <m:r>
                                  <a:rPr lang="en-US" b="0" i="0" smtClean="0">
                                    <a:solidFill>
                                      <a:schemeClr val="accent3"/>
                                    </a:solidFill>
                                    <a:latin typeface="Cambria Math" panose="02040503050406030204" pitchFamily="18" charset="0"/>
                                    <a:ea typeface="Cambria Math" panose="02040503050406030204" pitchFamily="18" charset="0"/>
                                  </a:rPr>
                                  <m:t> </m:t>
                                </m:r>
                                <m:r>
                                  <m:rPr>
                                    <m:sty m:val="p"/>
                                  </m:rPr>
                                  <a:rPr lang="en-US" b="0" i="0" smtClean="0">
                                    <a:solidFill>
                                      <a:schemeClr val="accent3"/>
                                    </a:solidFill>
                                    <a:latin typeface="Cambria Math" panose="02040503050406030204" pitchFamily="18" charset="0"/>
                                    <a:ea typeface="Cambria Math" panose="02040503050406030204" pitchFamily="18" charset="0"/>
                                  </a:rPr>
                                  <m:t>cell</m:t>
                                </m:r>
                                <m:r>
                                  <a:rPr lang="en-US" b="0" i="0" smtClean="0">
                                    <a:solidFill>
                                      <a:schemeClr val="accent3"/>
                                    </a:solidFill>
                                    <a:latin typeface="Cambria Math" panose="02040503050406030204" pitchFamily="18" charset="0"/>
                                    <a:ea typeface="Cambria Math" panose="02040503050406030204" pitchFamily="18" charset="0"/>
                                  </a:rPr>
                                  <m:t> </m:t>
                                </m:r>
                                <m:r>
                                  <m:rPr>
                                    <m:sty m:val="p"/>
                                  </m:rPr>
                                  <a:rPr lang="en-US" b="0" i="0" smtClean="0">
                                    <a:solidFill>
                                      <a:schemeClr val="accent3"/>
                                    </a:solidFill>
                                    <a:latin typeface="Cambria Math" panose="02040503050406030204" pitchFamily="18" charset="0"/>
                                    <a:ea typeface="Cambria Math" panose="02040503050406030204" pitchFamily="18" charset="0"/>
                                  </a:rPr>
                                  <m:t>migration</m:t>
                                </m:r>
                              </m:oMath>
                            </m:oMathPara>
                          </a14:m>
                          <a:endParaRPr lang="en-US" b="0" i="0">
                            <a:solidFill>
                              <a:schemeClr val="accent3"/>
                            </a:solidFill>
                            <a:latin typeface="Montserrat" pitchFamily="2" charset="77"/>
                          </a:endParaRPr>
                        </a:p>
                      </a:txBody>
                      <a:tcPr/>
                    </a:tc>
                    <a:extLst>
                      <a:ext uri="{0D108BD9-81ED-4DB2-BD59-A6C34878D82A}">
                        <a16:rowId xmlns:a16="http://schemas.microsoft.com/office/drawing/2014/main" val="927405070"/>
                      </a:ext>
                    </a:extLst>
                  </a:tr>
                  <a:tr h="669074">
                    <a:tc>
                      <a:txBody>
                        <a:bodyPr/>
                        <a:lstStyle/>
                        <a:p>
                          <a:pPr algn="ctr"/>
                          <a:r>
                            <a:rPr lang="en-US" b="0" i="0">
                              <a:latin typeface="Cambria Math" panose="02040503050406030204" pitchFamily="18" charset="0"/>
                              <a:ea typeface="Cambria Math" panose="02040503050406030204" pitchFamily="18" charset="0"/>
                            </a:rPr>
                            <a:t>Propofol based TIVA &amp; Regional anaesthesia </a:t>
                          </a:r>
                        </a:p>
                      </a:txBody>
                      <a:tcPr/>
                    </a:tc>
                    <a:tc>
                      <a:txBody>
                        <a:bodyPr/>
                        <a:lstStyle/>
                        <a:p>
                          <a:pPr algn="ct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stress</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response</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RA</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inflammatory</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response</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immune</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function</m:t>
                                </m:r>
                              </m:oMath>
                            </m:oMathPara>
                          </a14:m>
                          <a:endParaRPr lang="en-US" b="0" i="0">
                            <a:latin typeface="Montserrat" pitchFamily="2" charset="77"/>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CTC</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survival</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angiogenesis</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tumor</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cell</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migration</m:t>
                                </m:r>
                              </m:oMath>
                            </m:oMathPara>
                          </a14:m>
                          <a:endParaRPr lang="en-US" b="0" i="0">
                            <a:latin typeface="Montserrat" pitchFamily="2" charset="77"/>
                          </a:endParaRPr>
                        </a:p>
                      </a:txBody>
                      <a:tcPr/>
                    </a:tc>
                    <a:extLst>
                      <a:ext uri="{0D108BD9-81ED-4DB2-BD59-A6C34878D82A}">
                        <a16:rowId xmlns:a16="http://schemas.microsoft.com/office/drawing/2014/main" val="319588961"/>
                      </a:ext>
                    </a:extLst>
                  </a:tr>
                  <a:tr h="844437">
                    <a:tc>
                      <a:txBody>
                        <a:bodyPr/>
                        <a:lstStyle/>
                        <a:p>
                          <a:pPr algn="ctr"/>
                          <a:r>
                            <a:rPr lang="en-US" b="0" i="0">
                              <a:latin typeface="Cambria Math" panose="02040503050406030204" pitchFamily="18" charset="0"/>
                              <a:ea typeface="Cambria Math" panose="02040503050406030204" pitchFamily="18" charset="0"/>
                            </a:rPr>
                            <a:t>NSAIDS, </a:t>
                          </a:r>
                        </a:p>
                      </a:txBody>
                      <a:tcPr/>
                    </a:tc>
                    <a:tc>
                      <a:txBody>
                        <a:bodyPr/>
                        <a:lstStyle/>
                        <a:p>
                          <a:pPr algn="ct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inflammatory</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response</m:t>
                                </m:r>
                              </m:oMath>
                            </m:oMathPara>
                          </a14:m>
                          <a:endParaRPr lang="en-US" b="0" i="0">
                            <a:latin typeface="Montserrat" pitchFamily="2" charset="77"/>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tumor</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proliferation</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angiogenesis</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tumor</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cell</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migration</m:t>
                                </m:r>
                              </m:oMath>
                            </m:oMathPara>
                          </a14:m>
                          <a:endParaRPr lang="en-US" b="0" i="0">
                            <a:latin typeface="Montserrat" pitchFamily="2" charset="77"/>
                          </a:endParaRPr>
                        </a:p>
                      </a:txBody>
                      <a:tcPr/>
                    </a:tc>
                    <a:extLst>
                      <a:ext uri="{0D108BD9-81ED-4DB2-BD59-A6C34878D82A}">
                        <a16:rowId xmlns:a16="http://schemas.microsoft.com/office/drawing/2014/main" val="1211200623"/>
                      </a:ext>
                    </a:extLst>
                  </a:tr>
                  <a:tr h="0">
                    <a:tc>
                      <a:txBody>
                        <a:bodyPr/>
                        <a:lstStyle/>
                        <a:p>
                          <a:pPr algn="ctr"/>
                          <a:r>
                            <a:rPr lang="en-US" b="0" i="0">
                              <a:latin typeface="Cambria Math" panose="02040503050406030204" pitchFamily="18" charset="0"/>
                              <a:ea typeface="Cambria Math" panose="02040503050406030204" pitchFamily="18" charset="0"/>
                            </a:rPr>
                            <a:t>Dexmedetomidine</a:t>
                          </a:r>
                        </a:p>
                      </a:txBody>
                      <a:tcPr/>
                    </a:tc>
                    <a:tc>
                      <a:txBody>
                        <a:bodyPr/>
                        <a:lstStyle/>
                        <a:p>
                          <a:pPr algn="ct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stress</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response</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inflammatory</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imbalance</m:t>
                                </m:r>
                              </m:oMath>
                            </m:oMathPara>
                          </a14:m>
                          <a:endParaRPr lang="en-US" b="0" i="0">
                            <a:latin typeface="Montserrat" pitchFamily="2" charset="77"/>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0" smtClean="0">
                                  <a:solidFill>
                                    <a:schemeClr val="accent3"/>
                                  </a:solidFill>
                                  <a:latin typeface="Cambria Math" panose="02040503050406030204" pitchFamily="18" charset="0"/>
                                  <a:ea typeface="Cambria Math" panose="02040503050406030204" pitchFamily="18" charset="0"/>
                                </a:rPr>
                                <m:t>↓</m:t>
                              </m:r>
                              <m:r>
                                <m:rPr>
                                  <m:sty m:val="p"/>
                                </m:rPr>
                                <a:rPr lang="en-US" b="0" i="0" smtClean="0">
                                  <a:solidFill>
                                    <a:schemeClr val="accent3"/>
                                  </a:solidFill>
                                  <a:latin typeface="Cambria Math" panose="02040503050406030204" pitchFamily="18" charset="0"/>
                                  <a:ea typeface="Cambria Math" panose="02040503050406030204" pitchFamily="18" charset="0"/>
                                </a:rPr>
                                <m:t>tumor</m:t>
                              </m:r>
                              <m:r>
                                <a:rPr lang="en-US" b="0" i="0" smtClean="0">
                                  <a:solidFill>
                                    <a:schemeClr val="accent3"/>
                                  </a:solidFill>
                                  <a:latin typeface="Cambria Math" panose="02040503050406030204" pitchFamily="18" charset="0"/>
                                  <a:ea typeface="Cambria Math" panose="02040503050406030204" pitchFamily="18" charset="0"/>
                                </a:rPr>
                                <m:t> </m:t>
                              </m:r>
                              <m:r>
                                <m:rPr>
                                  <m:sty m:val="p"/>
                                </m:rPr>
                                <a:rPr lang="en-US" b="0" i="0" smtClean="0">
                                  <a:solidFill>
                                    <a:schemeClr val="accent3"/>
                                  </a:solidFill>
                                  <a:latin typeface="Cambria Math" panose="02040503050406030204" pitchFamily="18" charset="0"/>
                                  <a:ea typeface="Cambria Math" panose="02040503050406030204" pitchFamily="18" charset="0"/>
                                </a:rPr>
                                <m:t>growth</m:t>
                              </m:r>
                            </m:oMath>
                          </a14:m>
                          <a:r>
                            <a:rPr lang="en-US" b="0" i="0">
                              <a:solidFill>
                                <a:schemeClr val="accent3"/>
                              </a:solidFill>
                              <a:latin typeface="Montserrat" pitchFamily="2" charset="77"/>
                            </a:rPr>
                            <a:t>(</a:t>
                          </a:r>
                          <a:r>
                            <a:rPr lang="en-US" b="0" i="0">
                              <a:solidFill>
                                <a:schemeClr val="accent3"/>
                              </a:solidFill>
                              <a:latin typeface="Cambria Math" panose="02040503050406030204" pitchFamily="18" charset="0"/>
                              <a:ea typeface="Cambria Math" panose="02040503050406030204" pitchFamily="18" charset="0"/>
                            </a:rPr>
                            <a:t>dual effect based on dose and context) </a:t>
                          </a:r>
                          <a14:m>
                            <m:oMath xmlns:m="http://schemas.openxmlformats.org/officeDocument/2006/math">
                              <m:r>
                                <a:rPr lang="en-US" b="0" i="1" smtClean="0">
                                  <a:solidFill>
                                    <a:schemeClr val="accent3"/>
                                  </a:solidFill>
                                  <a:latin typeface="Cambria Math" panose="02040503050406030204" pitchFamily="18" charset="0"/>
                                  <a:ea typeface="Cambria Math" panose="02040503050406030204" pitchFamily="18" charset="0"/>
                                </a:rPr>
                                <m:t>↑</m:t>
                              </m:r>
                              <m:r>
                                <a:rPr lang="en-US" b="0" i="1" smtClean="0">
                                  <a:solidFill>
                                    <a:schemeClr val="accent3"/>
                                  </a:solidFill>
                                  <a:latin typeface="Cambria Math" panose="02040503050406030204" pitchFamily="18" charset="0"/>
                                  <a:ea typeface="Cambria Math" panose="02040503050406030204" pitchFamily="18" charset="0"/>
                                </a:rPr>
                                <m:t>𝑎𝑛𝑔𝑖𝑜𝑔𝑒𝑛𝑒𝑠𝑖𝑠</m:t>
                              </m:r>
                              <m:r>
                                <a:rPr lang="en-US" b="0" i="1" smtClean="0">
                                  <a:solidFill>
                                    <a:schemeClr val="accent3"/>
                                  </a:solidFill>
                                  <a:latin typeface="Cambria Math" panose="02040503050406030204" pitchFamily="18" charset="0"/>
                                  <a:ea typeface="Cambria Math" panose="02040503050406030204" pitchFamily="18" charset="0"/>
                                </a:rPr>
                                <m:t>, ↑</m:t>
                              </m:r>
                              <m:r>
                                <a:rPr lang="en-US" b="0" i="1" smtClean="0">
                                  <a:solidFill>
                                    <a:schemeClr val="accent3"/>
                                  </a:solidFill>
                                  <a:latin typeface="Cambria Math" panose="02040503050406030204" pitchFamily="18" charset="0"/>
                                  <a:ea typeface="Cambria Math" panose="02040503050406030204" pitchFamily="18" charset="0"/>
                                </a:rPr>
                                <m:t>𝑡𝑢𝑚𝑜𝑟</m:t>
                              </m:r>
                              <m:r>
                                <a:rPr lang="en-US" b="0" i="1" smtClean="0">
                                  <a:solidFill>
                                    <a:schemeClr val="accent3"/>
                                  </a:solidFill>
                                  <a:latin typeface="Cambria Math" panose="02040503050406030204" pitchFamily="18" charset="0"/>
                                  <a:ea typeface="Cambria Math" panose="02040503050406030204" pitchFamily="18" charset="0"/>
                                </a:rPr>
                                <m:t> </m:t>
                              </m:r>
                              <m:r>
                                <a:rPr lang="en-US" b="0" i="1" smtClean="0">
                                  <a:solidFill>
                                    <a:schemeClr val="accent3"/>
                                  </a:solidFill>
                                  <a:latin typeface="Cambria Math" panose="02040503050406030204" pitchFamily="18" charset="0"/>
                                  <a:ea typeface="Cambria Math" panose="02040503050406030204" pitchFamily="18" charset="0"/>
                                </a:rPr>
                                <m:t>𝑐𝑒𝑙𝑙</m:t>
                              </m:r>
                              <m:r>
                                <a:rPr lang="en-US" b="0" i="1" smtClean="0">
                                  <a:solidFill>
                                    <a:schemeClr val="accent3"/>
                                  </a:solidFill>
                                  <a:latin typeface="Cambria Math" panose="02040503050406030204" pitchFamily="18" charset="0"/>
                                  <a:ea typeface="Cambria Math" panose="02040503050406030204" pitchFamily="18" charset="0"/>
                                </a:rPr>
                                <m:t> </m:t>
                              </m:r>
                              <m:r>
                                <a:rPr lang="en-US" b="0" i="1" smtClean="0">
                                  <a:solidFill>
                                    <a:schemeClr val="accent3"/>
                                  </a:solidFill>
                                  <a:latin typeface="Cambria Math" panose="02040503050406030204" pitchFamily="18" charset="0"/>
                                  <a:ea typeface="Cambria Math" panose="02040503050406030204" pitchFamily="18" charset="0"/>
                                </a:rPr>
                                <m:t>𝑚𝑖𝑔𝑟𝑎𝑡𝑖𝑜𝑛</m:t>
                              </m:r>
                            </m:oMath>
                          </a14:m>
                          <a:endParaRPr lang="en-US" b="0" i="0">
                            <a:solidFill>
                              <a:schemeClr val="accent3"/>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571871463"/>
                      </a:ext>
                    </a:extLst>
                  </a:tr>
                  <a:tr h="718156">
                    <a:tc>
                      <a:txBody>
                        <a:bodyPr/>
                        <a:lstStyle/>
                        <a:p>
                          <a:pPr algn="ctr"/>
                          <a:r>
                            <a:rPr lang="en-US" b="0" i="0">
                              <a:latin typeface="Cambria Math" panose="02040503050406030204" pitchFamily="18" charset="0"/>
                              <a:ea typeface="Cambria Math" panose="02040503050406030204" pitchFamily="18" charset="0"/>
                            </a:rPr>
                            <a:t>Ketamine</a:t>
                          </a:r>
                        </a:p>
                      </a:txBody>
                      <a:tcPr/>
                    </a:tc>
                    <a:tc>
                      <a:txBody>
                        <a:bodyPr/>
                        <a:lstStyle/>
                        <a:p>
                          <a:pPr algn="ct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inflammatory</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response</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modulates</m:t>
                                </m:r>
                                <m:r>
                                  <a:rPr lang="en-US" b="0" i="0" smtClean="0">
                                    <a:latin typeface="Cambria Math" panose="02040503050406030204" pitchFamily="18" charset="0"/>
                                    <a:ea typeface="Cambria Math" panose="02040503050406030204" pitchFamily="18" charset="0"/>
                                  </a:rPr>
                                  <m:t> </m:t>
                                </m:r>
                              </m:oMath>
                            </m:oMathPara>
                          </a14:m>
                          <a:endParaRPr lang="en-US" b="0" i="0">
                            <a:latin typeface="Montserrat" pitchFamily="2" charset="77"/>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ea typeface="Cambria Math" panose="02040503050406030204" pitchFamily="18" charset="0"/>
                                  </a:rPr>
                                  <m:t>NMDA</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receptors</m:t>
                                </m:r>
                              </m:oMath>
                            </m:oMathPara>
                          </a14:m>
                          <a:endParaRPr lang="en-US" b="0" i="0">
                            <a:latin typeface="Montserrat" pitchFamily="2" charset="77"/>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tumor</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growth</m:t>
                                </m:r>
                              </m:oMath>
                            </m:oMathPara>
                          </a14:m>
                          <a:endParaRPr lang="en-US" b="0" i="0">
                            <a:latin typeface="Montserrat" pitchFamily="2" charset="77"/>
                          </a:endParaRPr>
                        </a:p>
                      </a:txBody>
                      <a:tcPr/>
                    </a:tc>
                    <a:extLst>
                      <a:ext uri="{0D108BD9-81ED-4DB2-BD59-A6C34878D82A}">
                        <a16:rowId xmlns:a16="http://schemas.microsoft.com/office/drawing/2014/main" val="739669051"/>
                      </a:ext>
                    </a:extLst>
                  </a:tr>
                  <a:tr h="844437">
                    <a:tc>
                      <a:txBody>
                        <a:bodyPr/>
                        <a:lstStyle/>
                        <a:p>
                          <a:pPr algn="ctr"/>
                          <a:r>
                            <a:rPr lang="en-US" b="0" i="0">
                              <a:latin typeface="Cambria Math" panose="02040503050406030204" pitchFamily="18" charset="0"/>
                              <a:ea typeface="Cambria Math" panose="02040503050406030204" pitchFamily="18" charset="0"/>
                            </a:rPr>
                            <a:t>Local anesthetics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stress</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response</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inflammatory</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response</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immune</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function</m:t>
                              </m:r>
                            </m:oMath>
                          </a14:m>
                          <a:r>
                            <a:rPr lang="en-US" b="0" i="0">
                              <a:latin typeface="Cambria Math" panose="02040503050406030204" pitchFamily="18" charset="0"/>
                              <a:ea typeface="Cambria Math" panose="02040503050406030204" pitchFamily="18" charset="0"/>
                            </a:rPr>
                            <a:t>, blocks sodium</a:t>
                          </a:r>
                          <a:r>
                            <a:rPr lang="en-US" b="0" i="0" baseline="0">
                              <a:latin typeface="Cambria Math" panose="02040503050406030204" pitchFamily="18" charset="0"/>
                              <a:ea typeface="Cambria Math" panose="02040503050406030204" pitchFamily="18" charset="0"/>
                            </a:rPr>
                            <a:t> channel, direct cytotoxicity</a:t>
                          </a:r>
                          <a:endParaRPr lang="en-US" b="0" i="0">
                            <a:latin typeface="Cambria Math" panose="02040503050406030204" pitchFamily="18" charset="0"/>
                            <a:ea typeface="Cambria Math" panose="020405030504060302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apoptosis</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angiogenesis</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tumor</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cell</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migration</m:t>
                                </m:r>
                              </m:oMath>
                            </m:oMathPara>
                          </a14:m>
                          <a:endParaRPr lang="en-US" b="0" i="0">
                            <a:latin typeface="Montserrat" pitchFamily="2" charset="77"/>
                          </a:endParaRPr>
                        </a:p>
                      </a:txBody>
                      <a:tcPr/>
                    </a:tc>
                    <a:extLst>
                      <a:ext uri="{0D108BD9-81ED-4DB2-BD59-A6C34878D82A}">
                        <a16:rowId xmlns:a16="http://schemas.microsoft.com/office/drawing/2014/main" val="2958717895"/>
                      </a:ext>
                    </a:extLst>
                  </a:tr>
                </a:tbl>
              </a:graphicData>
            </a:graphic>
          </p:graphicFrame>
        </mc:Choice>
        <mc:Fallback>
          <p:graphicFrame>
            <p:nvGraphicFramePr>
              <p:cNvPr id="7" name="Table 6">
                <a:extLst>
                  <a:ext uri="{FF2B5EF4-FFF2-40B4-BE49-F238E27FC236}">
                    <a16:creationId xmlns:a16="http://schemas.microsoft.com/office/drawing/2014/main" id="{BDE58443-91B1-79BE-66DC-922FA5F728C9}"/>
                  </a:ext>
                </a:extLst>
              </p:cNvPr>
              <p:cNvGraphicFramePr>
                <a:graphicFrameLocks noGrp="1"/>
              </p:cNvGraphicFramePr>
              <p:nvPr>
                <p:extLst>
                  <p:ext uri="{D42A27DB-BD31-4B8C-83A1-F6EECF244321}">
                    <p14:modId xmlns:p14="http://schemas.microsoft.com/office/powerpoint/2010/main" val="3833860968"/>
                  </p:ext>
                </p:extLst>
              </p:nvPr>
            </p:nvGraphicFramePr>
            <p:xfrm>
              <a:off x="252760" y="727546"/>
              <a:ext cx="11686479" cy="5402908"/>
            </p:xfrm>
            <a:graphic>
              <a:graphicData uri="http://schemas.openxmlformats.org/drawingml/2006/table">
                <a:tbl>
                  <a:tblPr firstRow="1" bandRow="1">
                    <a:tableStyleId>{5C22544A-7EE6-4342-B048-85BDC9FD1C3A}</a:tableStyleId>
                  </a:tblPr>
                  <a:tblGrid>
                    <a:gridCol w="2542478">
                      <a:extLst>
                        <a:ext uri="{9D8B030D-6E8A-4147-A177-3AD203B41FA5}">
                          <a16:colId xmlns:a16="http://schemas.microsoft.com/office/drawing/2014/main" val="1789192640"/>
                        </a:ext>
                      </a:extLst>
                    </a:gridCol>
                    <a:gridCol w="5248508">
                      <a:extLst>
                        <a:ext uri="{9D8B030D-6E8A-4147-A177-3AD203B41FA5}">
                          <a16:colId xmlns:a16="http://schemas.microsoft.com/office/drawing/2014/main" val="1069083765"/>
                        </a:ext>
                      </a:extLst>
                    </a:gridCol>
                    <a:gridCol w="3895493">
                      <a:extLst>
                        <a:ext uri="{9D8B030D-6E8A-4147-A177-3AD203B41FA5}">
                          <a16:colId xmlns:a16="http://schemas.microsoft.com/office/drawing/2014/main" val="212774196"/>
                        </a:ext>
                      </a:extLst>
                    </a:gridCol>
                  </a:tblGrid>
                  <a:tr h="640080">
                    <a:tc>
                      <a:txBody>
                        <a:bodyPr/>
                        <a:lstStyle/>
                        <a:p>
                          <a:pPr algn="ctr"/>
                          <a:r>
                            <a:rPr lang="en-US" b="1" i="0">
                              <a:latin typeface="Montserrat" pitchFamily="2" charset="77"/>
                            </a:rPr>
                            <a:t>Anaesthesia technique</a:t>
                          </a:r>
                        </a:p>
                      </a:txBody>
                      <a:tcPr/>
                    </a:tc>
                    <a:tc>
                      <a:txBody>
                        <a:bodyPr/>
                        <a:lstStyle/>
                        <a:p>
                          <a:pPr algn="ctr"/>
                          <a:r>
                            <a:rPr lang="en-US" b="1" i="0">
                              <a:latin typeface="Montserrat" pitchFamily="2" charset="77"/>
                            </a:rPr>
                            <a:t>Mechanism affected</a:t>
                          </a:r>
                        </a:p>
                      </a:txBody>
                      <a:tcPr/>
                    </a:tc>
                    <a:tc>
                      <a:txBody>
                        <a:bodyPr/>
                        <a:lstStyle/>
                        <a:p>
                          <a:pPr algn="ctr"/>
                          <a:r>
                            <a:rPr lang="en-US" b="1" i="0">
                              <a:latin typeface="Montserrat" pitchFamily="2" charset="77"/>
                            </a:rPr>
                            <a:t>Impact on cancer progression</a:t>
                          </a:r>
                        </a:p>
                      </a:txBody>
                      <a:tcPr/>
                    </a:tc>
                    <a:extLst>
                      <a:ext uri="{0D108BD9-81ED-4DB2-BD59-A6C34878D82A}">
                        <a16:rowId xmlns:a16="http://schemas.microsoft.com/office/drawing/2014/main" val="3554437379"/>
                      </a:ext>
                    </a:extLst>
                  </a:tr>
                  <a:tr h="708647">
                    <a:tc>
                      <a:txBody>
                        <a:bodyPr/>
                        <a:lstStyle/>
                        <a:p>
                          <a:pPr algn="ctr"/>
                          <a:r>
                            <a:rPr lang="en-US" b="0" i="0">
                              <a:solidFill>
                                <a:schemeClr val="accent3"/>
                              </a:solidFill>
                              <a:latin typeface="Cambria Math" panose="02040503050406030204" pitchFamily="18" charset="0"/>
                              <a:ea typeface="Cambria Math" panose="02040503050406030204" pitchFamily="18" charset="0"/>
                            </a:rPr>
                            <a:t>Inhaled anesthetics</a:t>
                          </a:r>
                        </a:p>
                        <a:p>
                          <a:pPr algn="ctr"/>
                          <a:r>
                            <a:rPr lang="en-US" b="0" i="0">
                              <a:solidFill>
                                <a:schemeClr val="accent3"/>
                              </a:solidFill>
                              <a:latin typeface="Cambria Math" panose="02040503050406030204" pitchFamily="18" charset="0"/>
                              <a:ea typeface="Cambria Math" panose="02040503050406030204" pitchFamily="18" charset="0"/>
                            </a:rPr>
                            <a:t>&amp; opioids </a:t>
                          </a:r>
                        </a:p>
                      </a:txBody>
                      <a:tcPr/>
                    </a:tc>
                    <a:tc>
                      <a:txBody>
                        <a:bodyPr/>
                        <a:lstStyle/>
                        <a:p>
                          <a:endParaRPr lang="en-US"/>
                        </a:p>
                      </a:txBody>
                      <a:tcPr>
                        <a:blipFill>
                          <a:blip r:embed="rId2"/>
                          <a:stretch>
                            <a:fillRect l="-48551" t="-92857" r="-74638" b="-587500"/>
                          </a:stretch>
                        </a:blipFill>
                      </a:tcPr>
                    </a:tc>
                    <a:tc>
                      <a:txBody>
                        <a:bodyPr/>
                        <a:lstStyle/>
                        <a:p>
                          <a:endParaRPr lang="en-US"/>
                        </a:p>
                      </a:txBody>
                      <a:tcPr>
                        <a:blipFill>
                          <a:blip r:embed="rId2"/>
                          <a:stretch>
                            <a:fillRect l="-200326" t="-92857" r="-651" b="-587500"/>
                          </a:stretch>
                        </a:blipFill>
                      </a:tcPr>
                    </a:tc>
                    <a:extLst>
                      <a:ext uri="{0D108BD9-81ED-4DB2-BD59-A6C34878D82A}">
                        <a16:rowId xmlns:a16="http://schemas.microsoft.com/office/drawing/2014/main" val="927405070"/>
                      </a:ext>
                    </a:extLst>
                  </a:tr>
                  <a:tr h="669074">
                    <a:tc>
                      <a:txBody>
                        <a:bodyPr/>
                        <a:lstStyle/>
                        <a:p>
                          <a:pPr algn="ctr"/>
                          <a:r>
                            <a:rPr lang="en-US" b="0" i="0">
                              <a:latin typeface="Cambria Math" panose="02040503050406030204" pitchFamily="18" charset="0"/>
                              <a:ea typeface="Cambria Math" panose="02040503050406030204" pitchFamily="18" charset="0"/>
                            </a:rPr>
                            <a:t>Propofol based TIVA &amp; Regional anaesthesia </a:t>
                          </a:r>
                        </a:p>
                      </a:txBody>
                      <a:tcPr/>
                    </a:tc>
                    <a:tc>
                      <a:txBody>
                        <a:bodyPr/>
                        <a:lstStyle/>
                        <a:p>
                          <a:endParaRPr lang="en-US"/>
                        </a:p>
                      </a:txBody>
                      <a:tcPr>
                        <a:blipFill>
                          <a:blip r:embed="rId2"/>
                          <a:stretch>
                            <a:fillRect l="-48551" t="-203774" r="-74638" b="-520755"/>
                          </a:stretch>
                        </a:blipFill>
                      </a:tcPr>
                    </a:tc>
                    <a:tc>
                      <a:txBody>
                        <a:bodyPr/>
                        <a:lstStyle/>
                        <a:p>
                          <a:endParaRPr lang="en-US"/>
                        </a:p>
                      </a:txBody>
                      <a:tcPr>
                        <a:blipFill>
                          <a:blip r:embed="rId2"/>
                          <a:stretch>
                            <a:fillRect l="-200326" t="-203774" r="-651" b="-520755"/>
                          </a:stretch>
                        </a:blipFill>
                      </a:tcPr>
                    </a:tc>
                    <a:extLst>
                      <a:ext uri="{0D108BD9-81ED-4DB2-BD59-A6C34878D82A}">
                        <a16:rowId xmlns:a16="http://schemas.microsoft.com/office/drawing/2014/main" val="319588961"/>
                      </a:ext>
                    </a:extLst>
                  </a:tr>
                  <a:tr h="844437">
                    <a:tc>
                      <a:txBody>
                        <a:bodyPr/>
                        <a:lstStyle/>
                        <a:p>
                          <a:pPr algn="ctr"/>
                          <a:r>
                            <a:rPr lang="en-US" b="0" i="0">
                              <a:latin typeface="Cambria Math" panose="02040503050406030204" pitchFamily="18" charset="0"/>
                              <a:ea typeface="Cambria Math" panose="02040503050406030204" pitchFamily="18" charset="0"/>
                            </a:rPr>
                            <a:t>NSAIDS, </a:t>
                          </a:r>
                        </a:p>
                      </a:txBody>
                      <a:tcPr/>
                    </a:tc>
                    <a:tc>
                      <a:txBody>
                        <a:bodyPr/>
                        <a:lstStyle/>
                        <a:p>
                          <a:endParaRPr lang="en-US"/>
                        </a:p>
                      </a:txBody>
                      <a:tcPr>
                        <a:blipFill>
                          <a:blip r:embed="rId2"/>
                          <a:stretch>
                            <a:fillRect l="-48551" t="-240299" r="-74638" b="-311940"/>
                          </a:stretch>
                        </a:blipFill>
                      </a:tcPr>
                    </a:tc>
                    <a:tc>
                      <a:txBody>
                        <a:bodyPr/>
                        <a:lstStyle/>
                        <a:p>
                          <a:endParaRPr lang="en-US"/>
                        </a:p>
                      </a:txBody>
                      <a:tcPr>
                        <a:blipFill>
                          <a:blip r:embed="rId2"/>
                          <a:stretch>
                            <a:fillRect l="-200326" t="-240299" r="-651" b="-311940"/>
                          </a:stretch>
                        </a:blipFill>
                      </a:tcPr>
                    </a:tc>
                    <a:extLst>
                      <a:ext uri="{0D108BD9-81ED-4DB2-BD59-A6C34878D82A}">
                        <a16:rowId xmlns:a16="http://schemas.microsoft.com/office/drawing/2014/main" val="1211200623"/>
                      </a:ext>
                    </a:extLst>
                  </a:tr>
                  <a:tr h="914400">
                    <a:tc>
                      <a:txBody>
                        <a:bodyPr/>
                        <a:lstStyle/>
                        <a:p>
                          <a:pPr algn="ctr"/>
                          <a:r>
                            <a:rPr lang="en-US" b="0" i="0">
                              <a:latin typeface="Cambria Math" panose="02040503050406030204" pitchFamily="18" charset="0"/>
                              <a:ea typeface="Cambria Math" panose="02040503050406030204" pitchFamily="18" charset="0"/>
                            </a:rPr>
                            <a:t>Dexmedetomidine</a:t>
                          </a:r>
                        </a:p>
                      </a:txBody>
                      <a:tcPr/>
                    </a:tc>
                    <a:tc>
                      <a:txBody>
                        <a:bodyPr/>
                        <a:lstStyle/>
                        <a:p>
                          <a:endParaRPr lang="en-US"/>
                        </a:p>
                      </a:txBody>
                      <a:tcPr>
                        <a:blipFill>
                          <a:blip r:embed="rId2"/>
                          <a:stretch>
                            <a:fillRect l="-48551" t="-316667" r="-74638" b="-190278"/>
                          </a:stretch>
                        </a:blipFill>
                      </a:tcPr>
                    </a:tc>
                    <a:tc>
                      <a:txBody>
                        <a:bodyPr/>
                        <a:lstStyle/>
                        <a:p>
                          <a:endParaRPr lang="en-US"/>
                        </a:p>
                      </a:txBody>
                      <a:tcPr>
                        <a:blipFill>
                          <a:blip r:embed="rId2"/>
                          <a:stretch>
                            <a:fillRect l="-200326" t="-316667" r="-651" b="-190278"/>
                          </a:stretch>
                        </a:blipFill>
                      </a:tcPr>
                    </a:tc>
                    <a:extLst>
                      <a:ext uri="{0D108BD9-81ED-4DB2-BD59-A6C34878D82A}">
                        <a16:rowId xmlns:a16="http://schemas.microsoft.com/office/drawing/2014/main" val="571871463"/>
                      </a:ext>
                    </a:extLst>
                  </a:tr>
                  <a:tr h="718156">
                    <a:tc>
                      <a:txBody>
                        <a:bodyPr/>
                        <a:lstStyle/>
                        <a:p>
                          <a:pPr algn="ctr"/>
                          <a:r>
                            <a:rPr lang="en-US" b="0" i="0">
                              <a:latin typeface="Cambria Math" panose="02040503050406030204" pitchFamily="18" charset="0"/>
                              <a:ea typeface="Cambria Math" panose="02040503050406030204" pitchFamily="18" charset="0"/>
                            </a:rPr>
                            <a:t>Ketamine</a:t>
                          </a:r>
                        </a:p>
                      </a:txBody>
                      <a:tcPr/>
                    </a:tc>
                    <a:tc>
                      <a:txBody>
                        <a:bodyPr/>
                        <a:lstStyle/>
                        <a:p>
                          <a:endParaRPr lang="en-US"/>
                        </a:p>
                      </a:txBody>
                      <a:tcPr>
                        <a:blipFill>
                          <a:blip r:embed="rId2"/>
                          <a:stretch>
                            <a:fillRect l="-48551" t="-535714" r="-74638" b="-144643"/>
                          </a:stretch>
                        </a:blipFill>
                      </a:tcPr>
                    </a:tc>
                    <a:tc>
                      <a:txBody>
                        <a:bodyPr/>
                        <a:lstStyle/>
                        <a:p>
                          <a:endParaRPr lang="en-US"/>
                        </a:p>
                      </a:txBody>
                      <a:tcPr>
                        <a:blipFill>
                          <a:blip r:embed="rId2"/>
                          <a:stretch>
                            <a:fillRect l="-200326" t="-535714" r="-651" b="-144643"/>
                          </a:stretch>
                        </a:blipFill>
                      </a:tcPr>
                    </a:tc>
                    <a:extLst>
                      <a:ext uri="{0D108BD9-81ED-4DB2-BD59-A6C34878D82A}">
                        <a16:rowId xmlns:a16="http://schemas.microsoft.com/office/drawing/2014/main" val="739669051"/>
                      </a:ext>
                    </a:extLst>
                  </a:tr>
                  <a:tr h="908114">
                    <a:tc>
                      <a:txBody>
                        <a:bodyPr/>
                        <a:lstStyle/>
                        <a:p>
                          <a:pPr algn="ctr"/>
                          <a:r>
                            <a:rPr lang="en-US" b="0" i="0">
                              <a:latin typeface="Cambria Math" panose="02040503050406030204" pitchFamily="18" charset="0"/>
                              <a:ea typeface="Cambria Math" panose="02040503050406030204" pitchFamily="18" charset="0"/>
                            </a:rPr>
                            <a:t>Local anesthetics </a:t>
                          </a:r>
                        </a:p>
                      </a:txBody>
                      <a:tcPr/>
                    </a:tc>
                    <a:tc>
                      <a:txBody>
                        <a:bodyPr/>
                        <a:lstStyle/>
                        <a:p>
                          <a:endParaRPr lang="en-US"/>
                        </a:p>
                      </a:txBody>
                      <a:tcPr>
                        <a:blipFill>
                          <a:blip r:embed="rId2"/>
                          <a:stretch>
                            <a:fillRect l="-48551" t="-494444" r="-74638" b="-12500"/>
                          </a:stretch>
                        </a:blipFill>
                      </a:tcPr>
                    </a:tc>
                    <a:tc>
                      <a:txBody>
                        <a:bodyPr/>
                        <a:lstStyle/>
                        <a:p>
                          <a:endParaRPr lang="en-US"/>
                        </a:p>
                      </a:txBody>
                      <a:tcPr>
                        <a:blipFill>
                          <a:blip r:embed="rId2"/>
                          <a:stretch>
                            <a:fillRect l="-200326" t="-494444" r="-651" b="-12500"/>
                          </a:stretch>
                        </a:blipFill>
                      </a:tcPr>
                    </a:tc>
                    <a:extLst>
                      <a:ext uri="{0D108BD9-81ED-4DB2-BD59-A6C34878D82A}">
                        <a16:rowId xmlns:a16="http://schemas.microsoft.com/office/drawing/2014/main" val="2958717895"/>
                      </a:ext>
                    </a:extLst>
                  </a:tr>
                </a:tbl>
              </a:graphicData>
            </a:graphic>
          </p:graphicFrame>
        </mc:Fallback>
      </mc:AlternateContent>
      <p:sp>
        <p:nvSpPr>
          <p:cNvPr id="8" name="TextBox 7">
            <a:extLst>
              <a:ext uri="{FF2B5EF4-FFF2-40B4-BE49-F238E27FC236}">
                <a16:creationId xmlns:a16="http://schemas.microsoft.com/office/drawing/2014/main" id="{DA093CF4-7ED4-FACF-038A-8747D65A9DC3}"/>
              </a:ext>
            </a:extLst>
          </p:cNvPr>
          <p:cNvSpPr txBox="1"/>
          <p:nvPr/>
        </p:nvSpPr>
        <p:spPr>
          <a:xfrm>
            <a:off x="5642517" y="2971800"/>
            <a:ext cx="65" cy="276999"/>
          </a:xfrm>
          <a:prstGeom prst="rect">
            <a:avLst/>
          </a:prstGeom>
          <a:noFill/>
        </p:spPr>
        <p:txBody>
          <a:bodyPr wrap="none" lIns="0" tIns="0" rIns="0" bIns="0" rtlCol="0">
            <a:spAutoFit/>
          </a:bodyPr>
          <a:lstStyle/>
          <a:p>
            <a:endParaRPr lang="en-US"/>
          </a:p>
        </p:txBody>
      </p:sp>
    </p:spTree>
    <p:extLst>
      <p:ext uri="{BB962C8B-B14F-4D97-AF65-F5344CB8AC3E}">
        <p14:creationId xmlns:p14="http://schemas.microsoft.com/office/powerpoint/2010/main" val="343064898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707EEB-A3FF-16E4-C0A8-DFAB17E338E8}"/>
              </a:ext>
            </a:extLst>
          </p:cNvPr>
          <p:cNvSpPr>
            <a:spLocks noGrp="1"/>
          </p:cNvSpPr>
          <p:nvPr>
            <p:ph type="sldNum" sz="quarter" idx="12"/>
          </p:nvPr>
        </p:nvSpPr>
        <p:spPr/>
        <p:txBody>
          <a:bodyPr/>
          <a:lstStyle/>
          <a:p>
            <a:fld id="{F9409A12-05AC-024F-A1E2-9D51551D4400}" type="slidenum">
              <a:rPr lang="en-US" smtClean="0"/>
              <a:t>29</a:t>
            </a:fld>
            <a:endParaRPr lang="en-US"/>
          </a:p>
        </p:txBody>
      </p:sp>
      <p:pic>
        <p:nvPicPr>
          <p:cNvPr id="10" name="Picture 9">
            <a:extLst>
              <a:ext uri="{FF2B5EF4-FFF2-40B4-BE49-F238E27FC236}">
                <a16:creationId xmlns:a16="http://schemas.microsoft.com/office/drawing/2014/main" id="{FBBE78E2-16CD-AAA1-06CF-6DAD5AABB318}"/>
              </a:ext>
            </a:extLst>
          </p:cNvPr>
          <p:cNvPicPr>
            <a:picLocks noChangeAspect="1"/>
          </p:cNvPicPr>
          <p:nvPr/>
        </p:nvPicPr>
        <p:blipFill>
          <a:blip r:embed="rId2"/>
          <a:stretch>
            <a:fillRect/>
          </a:stretch>
        </p:blipFill>
        <p:spPr>
          <a:xfrm>
            <a:off x="3638550" y="762000"/>
            <a:ext cx="4914899" cy="6096000"/>
          </a:xfrm>
          <a:prstGeom prst="rect">
            <a:avLst/>
          </a:prstGeom>
        </p:spPr>
      </p:pic>
    </p:spTree>
    <p:extLst>
      <p:ext uri="{BB962C8B-B14F-4D97-AF65-F5344CB8AC3E}">
        <p14:creationId xmlns:p14="http://schemas.microsoft.com/office/powerpoint/2010/main" val="38329215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F07A3-007B-9D4D-21F2-408AF089C8E2}"/>
              </a:ext>
            </a:extLst>
          </p:cNvPr>
          <p:cNvSpPr>
            <a:spLocks noGrp="1"/>
          </p:cNvSpPr>
          <p:nvPr>
            <p:ph type="ctrTitle"/>
          </p:nvPr>
        </p:nvSpPr>
        <p:spPr/>
        <p:txBody>
          <a:bodyPr/>
          <a:lstStyle/>
          <a:p>
            <a:r>
              <a:rPr lang="en-US"/>
              <a:t>Case scenario</a:t>
            </a:r>
          </a:p>
        </p:txBody>
      </p:sp>
      <p:sp>
        <p:nvSpPr>
          <p:cNvPr id="3" name="Subtitle 2">
            <a:extLst>
              <a:ext uri="{FF2B5EF4-FFF2-40B4-BE49-F238E27FC236}">
                <a16:creationId xmlns:a16="http://schemas.microsoft.com/office/drawing/2014/main" id="{9F2C8D29-B9D6-CC54-DB92-DBAC11D353AD}"/>
              </a:ext>
            </a:extLst>
          </p:cNvPr>
          <p:cNvSpPr>
            <a:spLocks noGrp="1"/>
          </p:cNvSpPr>
          <p:nvPr>
            <p:ph type="subTitle" idx="1"/>
          </p:nvPr>
        </p:nvSpPr>
        <p:spPr>
          <a:xfrm>
            <a:off x="838199" y="2336801"/>
            <a:ext cx="6463353" cy="3655202"/>
          </a:xfrm>
        </p:spPr>
        <p:txBody>
          <a:bodyPr/>
          <a:lstStyle/>
          <a:p>
            <a:pPr marL="285750" indent="-285750">
              <a:buFont typeface="Arial" panose="020B0604020202020204" pitchFamily="34" charset="0"/>
              <a:buChar char="•"/>
            </a:pPr>
            <a:r>
              <a:rPr lang="en-US"/>
              <a:t>15-year girl presented to ED with malaise, </a:t>
            </a:r>
            <a:r>
              <a:rPr lang="en-US" b="1"/>
              <a:t>SOB at rest</a:t>
            </a:r>
            <a:r>
              <a:rPr lang="en-US"/>
              <a:t>, aches, fever emesis, night sweats, </a:t>
            </a:r>
            <a:r>
              <a:rPr lang="en-US" b="1"/>
              <a:t>facial swelling</a:t>
            </a:r>
            <a:r>
              <a:rPr lang="en-US"/>
              <a:t>, hepatosplenomegaly</a:t>
            </a:r>
          </a:p>
          <a:p>
            <a:pPr marL="285750" indent="-285750">
              <a:buFont typeface="Arial" panose="020B0604020202020204" pitchFamily="34" charset="0"/>
              <a:buChar char="•"/>
            </a:pPr>
            <a:r>
              <a:rPr lang="en-US"/>
              <a:t>CT scan reveled large mediastinal mass with SVC compression and echo showed moderate sized pericardial effusion</a:t>
            </a:r>
          </a:p>
          <a:p>
            <a:pPr marL="285750" indent="-285750">
              <a:buFont typeface="Arial" panose="020B0604020202020204" pitchFamily="34" charset="0"/>
              <a:buChar char="•"/>
            </a:pPr>
            <a:r>
              <a:rPr lang="en-US"/>
              <a:t>scheduled for mediastinal mass biopsy and PICC line placement </a:t>
            </a:r>
          </a:p>
          <a:p>
            <a:pPr marL="285750" indent="-285750">
              <a:buFont typeface="Arial" panose="020B0604020202020204" pitchFamily="34" charset="0"/>
              <a:buChar char="•"/>
            </a:pPr>
            <a:r>
              <a:rPr lang="en-US"/>
              <a:t>What can be the diagnosis, concerns and anaesthetic management for further procedures?</a:t>
            </a:r>
          </a:p>
        </p:txBody>
      </p:sp>
      <p:sp>
        <p:nvSpPr>
          <p:cNvPr id="5" name="Slide Number Placeholder 4">
            <a:extLst>
              <a:ext uri="{FF2B5EF4-FFF2-40B4-BE49-F238E27FC236}">
                <a16:creationId xmlns:a16="http://schemas.microsoft.com/office/drawing/2014/main" id="{A12940BC-C4A5-2A69-4463-63DEC4EA9AB2}"/>
              </a:ext>
            </a:extLst>
          </p:cNvPr>
          <p:cNvSpPr>
            <a:spLocks noGrp="1"/>
          </p:cNvSpPr>
          <p:nvPr>
            <p:ph type="sldNum" sz="quarter" idx="12"/>
          </p:nvPr>
        </p:nvSpPr>
        <p:spPr/>
        <p:txBody>
          <a:bodyPr/>
          <a:lstStyle/>
          <a:p>
            <a:fld id="{F9409A12-05AC-024F-A1E2-9D51551D4400}" type="slidenum">
              <a:rPr lang="en-US" smtClean="0"/>
              <a:t>3</a:t>
            </a:fld>
            <a:endParaRPr lang="en-US"/>
          </a:p>
        </p:txBody>
      </p:sp>
      <p:pic>
        <p:nvPicPr>
          <p:cNvPr id="8" name="Picture 7">
            <a:extLst>
              <a:ext uri="{FF2B5EF4-FFF2-40B4-BE49-F238E27FC236}">
                <a16:creationId xmlns:a16="http://schemas.microsoft.com/office/drawing/2014/main" id="{2DBECB71-40FD-9622-328B-F5A0334E608F}"/>
              </a:ext>
            </a:extLst>
          </p:cNvPr>
          <p:cNvPicPr>
            <a:picLocks noChangeAspect="1"/>
          </p:cNvPicPr>
          <p:nvPr/>
        </p:nvPicPr>
        <p:blipFill>
          <a:blip r:embed="rId2"/>
          <a:stretch>
            <a:fillRect/>
          </a:stretch>
        </p:blipFill>
        <p:spPr>
          <a:xfrm>
            <a:off x="7583376" y="2336801"/>
            <a:ext cx="4274358" cy="3585911"/>
          </a:xfrm>
          <a:prstGeom prst="rect">
            <a:avLst/>
          </a:prstGeom>
        </p:spPr>
      </p:pic>
    </p:spTree>
    <p:extLst>
      <p:ext uri="{BB962C8B-B14F-4D97-AF65-F5344CB8AC3E}">
        <p14:creationId xmlns:p14="http://schemas.microsoft.com/office/powerpoint/2010/main" val="411501381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2B9186B-85E2-2357-8B39-0BF1D7D82B62}"/>
              </a:ext>
            </a:extLst>
          </p:cNvPr>
          <p:cNvSpPr>
            <a:spLocks noGrp="1"/>
          </p:cNvSpPr>
          <p:nvPr>
            <p:ph type="subTitle" idx="1"/>
          </p:nvPr>
        </p:nvSpPr>
        <p:spPr/>
        <p:txBody>
          <a:bodyPr/>
          <a:lstStyle/>
          <a:p>
            <a:pPr marL="285750" indent="-285750">
              <a:buFont typeface="Arial" panose="020B0604020202020204" pitchFamily="34" charset="0"/>
              <a:buChar char="•"/>
            </a:pPr>
            <a:r>
              <a:rPr lang="en-US" b="1" dirty="0"/>
              <a:t>VAPOR-C Trial:</a:t>
            </a:r>
            <a:r>
              <a:rPr lang="en-US" dirty="0"/>
              <a:t> terminated due to financial issues</a:t>
            </a:r>
          </a:p>
          <a:p>
            <a:pPr marL="285750" indent="-285750">
              <a:buFont typeface="Arial" panose="020B0604020202020204" pitchFamily="34" charset="0"/>
              <a:buChar char="•"/>
            </a:pPr>
            <a:r>
              <a:rPr lang="en-US" b="1" dirty="0"/>
              <a:t>GA- CARES trial: </a:t>
            </a:r>
            <a:r>
              <a:rPr lang="en-US" dirty="0"/>
              <a:t>large pragmatic multicenter RCT for TIVA with propofol vs Volatile for all cause mortality showed use of propofol of anaesthesia maintenance is unlikely to improve cancer related outcome compared to volatile.</a:t>
            </a:r>
          </a:p>
          <a:p>
            <a:pPr marL="285750" indent="-285750">
              <a:buFont typeface="Arial" panose="020B0604020202020204" pitchFamily="34" charset="0"/>
              <a:buChar char="•"/>
            </a:pPr>
            <a:r>
              <a:rPr lang="en-US" b="1" dirty="0"/>
              <a:t>GAS-TIVA trial: </a:t>
            </a:r>
            <a:r>
              <a:rPr lang="en-US" dirty="0"/>
              <a:t>0n going multicenter trial for TIVA vs Volatile anesthetics in RFS in Non small cell lung cancer </a:t>
            </a:r>
          </a:p>
        </p:txBody>
      </p:sp>
      <p:sp>
        <p:nvSpPr>
          <p:cNvPr id="4" name="Footer Placeholder 3">
            <a:extLst>
              <a:ext uri="{FF2B5EF4-FFF2-40B4-BE49-F238E27FC236}">
                <a16:creationId xmlns:a16="http://schemas.microsoft.com/office/drawing/2014/main" id="{0AF87903-FE29-1DCA-6BB7-56C882587BA4}"/>
              </a:ext>
            </a:extLst>
          </p:cNvPr>
          <p:cNvSpPr>
            <a:spLocks noGrp="1"/>
          </p:cNvSpPr>
          <p:nvPr>
            <p:ph type="ftr" sz="quarter" idx="11"/>
          </p:nvPr>
        </p:nvSpPr>
        <p:spPr/>
        <p:txBody>
          <a:bodyPr/>
          <a:lstStyle/>
          <a:p>
            <a:r>
              <a:rPr lang="en-US" b="0" i="0">
                <a:latin typeface="Montserrat" pitchFamily="2" charset="77"/>
              </a:rPr>
              <a:t>CLICK TO EDIT PRESENTATION TITLE</a:t>
            </a:r>
            <a:endParaRPr lang="en-US"/>
          </a:p>
        </p:txBody>
      </p:sp>
      <p:sp>
        <p:nvSpPr>
          <p:cNvPr id="5" name="Slide Number Placeholder 4">
            <a:extLst>
              <a:ext uri="{FF2B5EF4-FFF2-40B4-BE49-F238E27FC236}">
                <a16:creationId xmlns:a16="http://schemas.microsoft.com/office/drawing/2014/main" id="{62A65ACF-BFAD-BEA5-BDBD-D3F89CD5BABF}"/>
              </a:ext>
            </a:extLst>
          </p:cNvPr>
          <p:cNvSpPr>
            <a:spLocks noGrp="1"/>
          </p:cNvSpPr>
          <p:nvPr>
            <p:ph type="sldNum" sz="quarter" idx="12"/>
          </p:nvPr>
        </p:nvSpPr>
        <p:spPr/>
        <p:txBody>
          <a:bodyPr/>
          <a:lstStyle/>
          <a:p>
            <a:fld id="{F9409A12-05AC-024F-A1E2-9D51551D4400}" type="slidenum">
              <a:rPr lang="en-US" smtClean="0"/>
              <a:t>30</a:t>
            </a:fld>
            <a:endParaRPr lang="en-US"/>
          </a:p>
        </p:txBody>
      </p:sp>
    </p:spTree>
    <p:extLst>
      <p:ext uri="{BB962C8B-B14F-4D97-AF65-F5344CB8AC3E}">
        <p14:creationId xmlns:p14="http://schemas.microsoft.com/office/powerpoint/2010/main" val="396483165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F1D7-BA3B-790B-61D0-D95EF75E1845}"/>
              </a:ext>
            </a:extLst>
          </p:cNvPr>
          <p:cNvSpPr>
            <a:spLocks noGrp="1"/>
          </p:cNvSpPr>
          <p:nvPr>
            <p:ph type="ctrTitle"/>
          </p:nvPr>
        </p:nvSpPr>
        <p:spPr/>
        <p:txBody>
          <a:bodyPr/>
          <a:lstStyle/>
          <a:p>
            <a:r>
              <a:rPr lang="en-US"/>
              <a:t>Reference</a:t>
            </a:r>
          </a:p>
        </p:txBody>
      </p:sp>
      <p:sp>
        <p:nvSpPr>
          <p:cNvPr id="3" name="Subtitle 2">
            <a:extLst>
              <a:ext uri="{FF2B5EF4-FFF2-40B4-BE49-F238E27FC236}">
                <a16:creationId xmlns:a16="http://schemas.microsoft.com/office/drawing/2014/main" id="{CB1CE600-66FC-919D-6CE8-D97E00AB5616}"/>
              </a:ext>
            </a:extLst>
          </p:cNvPr>
          <p:cNvSpPr>
            <a:spLocks noGrp="1"/>
          </p:cNvSpPr>
          <p:nvPr>
            <p:ph type="subTitle" idx="1"/>
          </p:nvPr>
        </p:nvSpPr>
        <p:spPr>
          <a:xfrm>
            <a:off x="838199" y="2336800"/>
            <a:ext cx="10515599" cy="4304473"/>
          </a:xfrm>
        </p:spPr>
        <p:txBody>
          <a:bodyPr/>
          <a:lstStyle/>
          <a:p>
            <a:pPr marL="285750" indent="-285750">
              <a:buFont typeface="Arial" panose="020B0604020202020204" pitchFamily="34" charset="0"/>
              <a:buChar char="•"/>
            </a:pPr>
            <a:r>
              <a:rPr lang="en-US" sz="1000" dirty="0"/>
              <a:t>Devine, K. J., Diorio, C., Richman, S. A., Henderson, A. A., Oranges, K., </a:t>
            </a:r>
            <a:r>
              <a:rPr lang="en-US" sz="1000" dirty="0" err="1"/>
              <a:t>Armideo</a:t>
            </a:r>
            <a:r>
              <a:rPr lang="en-US" sz="1000" dirty="0"/>
              <a:t>, E., Kolb, M. S., Freedman, J. L., </a:t>
            </a:r>
            <a:r>
              <a:rPr lang="en-US" sz="1000" dirty="0" err="1"/>
              <a:t>Aplenc</a:t>
            </a:r>
            <a:r>
              <a:rPr lang="en-US" sz="1000" dirty="0"/>
              <a:t>, R., Fisher, M. J., Minturn, J. E., Olson, T., </a:t>
            </a:r>
            <a:r>
              <a:rPr lang="en-US" sz="1000" dirty="0" err="1"/>
              <a:t>Bagatell</a:t>
            </a:r>
            <a:r>
              <a:rPr lang="en-US" sz="1000" dirty="0"/>
              <a:t>, R., Barakat, L., Croy, C., Mauro, J., </a:t>
            </a:r>
            <a:r>
              <a:rPr lang="en-US" sz="1000" dirty="0" err="1"/>
              <a:t>Vitlip</a:t>
            </a:r>
            <a:r>
              <a:rPr lang="en-US" sz="1000" dirty="0"/>
              <a:t>, L., Acord, M. R., Mattei, P., Johnson, V. K., … Reilly, A. F. (2022). Guideline for Children With Cancer Receiving General Anesthesia for Procedures and Imaging. </a:t>
            </a:r>
            <a:r>
              <a:rPr lang="en-US" sz="1000" i="1" dirty="0"/>
              <a:t>Journal of pediatric hematology/oncology</a:t>
            </a:r>
            <a:r>
              <a:rPr lang="en-US" sz="1000" dirty="0"/>
              <a:t>, </a:t>
            </a:r>
            <a:r>
              <a:rPr lang="en-US" sz="1000" i="1" dirty="0"/>
              <a:t>44</a:t>
            </a:r>
            <a:r>
              <a:rPr lang="en-US" sz="1000" dirty="0"/>
              <a:t>(4), e859–e865. </a:t>
            </a:r>
            <a:r>
              <a:rPr lang="en-US" sz="1000" dirty="0">
                <a:hlinkClick r:id="rId2"/>
              </a:rPr>
              <a:t>https://doi.org/10.1097/MPH.0000000000002430</a:t>
            </a:r>
            <a:endParaRPr lang="en-US" sz="1000" dirty="0"/>
          </a:p>
          <a:p>
            <a:pPr marL="285750" indent="-285750">
              <a:buFont typeface="Arial" panose="020B0604020202020204" pitchFamily="34" charset="0"/>
              <a:buChar char="•"/>
            </a:pPr>
            <a:r>
              <a:rPr lang="en-US" sz="1000" dirty="0"/>
              <a:t>Ehrhardt, M. J., Leerink, J. M., Mulder, R. L., </a:t>
            </a:r>
            <a:r>
              <a:rPr lang="en-US" sz="1000" dirty="0" err="1"/>
              <a:t>Mavinkurve</a:t>
            </a:r>
            <a:r>
              <a:rPr lang="en-US" sz="1000" dirty="0"/>
              <a:t>-Groothuis, A., Kok, W., Nohria, A., Nathan, P. C., </a:t>
            </a:r>
            <a:r>
              <a:rPr lang="en-US" sz="1000" dirty="0" err="1"/>
              <a:t>Merkx</a:t>
            </a:r>
            <a:r>
              <a:rPr lang="en-US" sz="1000" dirty="0"/>
              <a:t>, R., de Baat, E., Asogwa, O. A., Skinner, R., Wallace, H., Lieke Feijen, E. A. M., de Ville de </a:t>
            </a:r>
            <a:r>
              <a:rPr lang="en-US" sz="1000" dirty="0" err="1"/>
              <a:t>Goyet</a:t>
            </a:r>
            <a:r>
              <a:rPr lang="en-US" sz="1000" dirty="0"/>
              <a:t>, M., Prasad, M., Bárdi, E., </a:t>
            </a:r>
            <a:r>
              <a:rPr lang="en-US" sz="1000" dirty="0" err="1"/>
              <a:t>Pavasovic</a:t>
            </a:r>
            <a:r>
              <a:rPr lang="en-US" sz="1000" dirty="0"/>
              <a:t>, V., van der Pal, H., </a:t>
            </a:r>
            <a:r>
              <a:rPr lang="en-US" sz="1000" dirty="0" err="1"/>
              <a:t>Fresneau</a:t>
            </a:r>
            <a:r>
              <a:rPr lang="en-US" sz="1000" dirty="0"/>
              <a:t>, B., Demoor-Goldschmidt, C., … Armenian, S. H. (2023). Systematic review and updated recommendations for cardiomyopathy surveillance for survivors of childhood, adolescent, and young adult cancer from the International Late Effects of Childhood Cancer Guideline Harmonization Group. </a:t>
            </a:r>
            <a:r>
              <a:rPr lang="en-US" sz="1000" i="1" dirty="0"/>
              <a:t>The Lancet. Oncology</a:t>
            </a:r>
            <a:r>
              <a:rPr lang="en-US" sz="1000" dirty="0"/>
              <a:t>, </a:t>
            </a:r>
            <a:r>
              <a:rPr lang="en-US" sz="1000" i="1" dirty="0"/>
              <a:t>24</a:t>
            </a:r>
            <a:r>
              <a:rPr lang="en-US" sz="1000" dirty="0"/>
              <a:t>(3), e108–e120. </a:t>
            </a:r>
            <a:r>
              <a:rPr lang="en-US" sz="1000" dirty="0">
                <a:hlinkClick r:id="rId3"/>
              </a:rPr>
              <a:t>https://doi.org/10.1016/S1470-2045(23)00012-8</a:t>
            </a:r>
            <a:endParaRPr lang="en-US" sz="1000" dirty="0"/>
          </a:p>
          <a:p>
            <a:pPr marL="285750" indent="-285750">
              <a:buFont typeface="Arial" panose="020B0604020202020204" pitchFamily="34" charset="0"/>
              <a:buChar char="•"/>
            </a:pPr>
            <a:r>
              <a:rPr lang="en-US" sz="1000" dirty="0"/>
              <a:t>Zeien, J., Qiu, W., Triay, M., </a:t>
            </a:r>
            <a:r>
              <a:rPr lang="en-US" sz="1000" dirty="0" err="1"/>
              <a:t>Dhaibar</a:t>
            </a:r>
            <a:r>
              <a:rPr lang="en-US" sz="1000" dirty="0"/>
              <a:t>, H. A., Cruz-Topete, D., Cornett, E. M., </a:t>
            </a:r>
            <a:r>
              <a:rPr lang="en-US" sz="1000" dirty="0" err="1"/>
              <a:t>Urits</a:t>
            </a:r>
            <a:r>
              <a:rPr lang="en-US" sz="1000" dirty="0"/>
              <a:t>, I., Viswanath, O., &amp; Kaye, A. D. (2022). Clinical implications of chemotherapeutic agent organ toxicity on perioperative care. </a:t>
            </a:r>
            <a:r>
              <a:rPr lang="en-US" sz="1000" i="1" dirty="0"/>
              <a:t>Biomedicine &amp; pharmacotherapy = </a:t>
            </a:r>
            <a:r>
              <a:rPr lang="en-US" sz="1000" i="1" dirty="0" err="1"/>
              <a:t>Biomedecine</a:t>
            </a:r>
            <a:r>
              <a:rPr lang="en-US" sz="1000" i="1" dirty="0"/>
              <a:t> &amp; </a:t>
            </a:r>
            <a:r>
              <a:rPr lang="en-US" sz="1000" i="1" dirty="0" err="1"/>
              <a:t>pharmacotherapie</a:t>
            </a:r>
            <a:r>
              <a:rPr lang="en-US" sz="1000" dirty="0"/>
              <a:t>, </a:t>
            </a:r>
            <a:r>
              <a:rPr lang="en-US" sz="1000" i="1" dirty="0"/>
              <a:t>146</a:t>
            </a:r>
            <a:r>
              <a:rPr lang="en-US" sz="1000" dirty="0"/>
              <a:t>, 112503. </a:t>
            </a:r>
            <a:r>
              <a:rPr lang="en-US" sz="1000" dirty="0">
                <a:hlinkClick r:id="rId4"/>
              </a:rPr>
              <a:t>https://doi.org/10.1016/j.biopha.2021.112503</a:t>
            </a:r>
            <a:endParaRPr lang="en-US" sz="1000" dirty="0"/>
          </a:p>
          <a:p>
            <a:pPr marL="285750" indent="-285750">
              <a:buFont typeface="Arial" panose="020B0604020202020204" pitchFamily="34" charset="0"/>
              <a:buChar char="•"/>
            </a:pPr>
            <a:r>
              <a:rPr lang="en-US" sz="1000" dirty="0"/>
              <a:t>Coté, C. J. (2024). A Practice of Anesthesia for Infants and Children (7th ed.). Elsevier - OHCE. </a:t>
            </a:r>
            <a:r>
              <a:rPr lang="en-US" sz="1000" dirty="0">
                <a:hlinkClick r:id="rId5"/>
              </a:rPr>
              <a:t>https://bookshelf.health.elsevier.com/books/9780323825627</a:t>
            </a:r>
            <a:endParaRPr lang="en-US" sz="1000" dirty="0"/>
          </a:p>
          <a:p>
            <a:pPr marL="285750" indent="-285750">
              <a:buFont typeface="Arial" panose="020B0604020202020204" pitchFamily="34" charset="0"/>
              <a:buChar char="•"/>
            </a:pPr>
            <a:r>
              <a:rPr lang="en-US" sz="1000" dirty="0"/>
              <a:t>Choi, H., &amp; Hwang, W. (2024). Anesthetic Approaches and Their Impact on Cancer Recurrence and Metastasis: A Comprehensive Review. </a:t>
            </a:r>
            <a:r>
              <a:rPr lang="en-US" sz="1000" i="1" dirty="0"/>
              <a:t>Cancers</a:t>
            </a:r>
            <a:r>
              <a:rPr lang="en-US" sz="1000" dirty="0"/>
              <a:t>, </a:t>
            </a:r>
            <a:r>
              <a:rPr lang="en-US" sz="1000" i="1" dirty="0"/>
              <a:t>16</a:t>
            </a:r>
            <a:r>
              <a:rPr lang="en-US" sz="1000" dirty="0"/>
              <a:t>(24), 4269. https://doi.org/10.3390/cancers16244269</a:t>
            </a:r>
          </a:p>
          <a:p>
            <a:pPr marL="285750" indent="-285750">
              <a:buFont typeface="Arial" panose="020B0604020202020204" pitchFamily="34" charset="0"/>
              <a:buChar char="•"/>
            </a:pPr>
            <a:r>
              <a:rPr lang="en-US" sz="100" dirty="0"/>
              <a:t>Coté, C. J. (2024). A Practice of Anesthesia for Infants and Children (7th ed.). Elsevier - OHCE. https://</a:t>
            </a:r>
            <a:r>
              <a:rPr lang="en-US" sz="100" dirty="0" err="1"/>
              <a:t>bookshelf.health.elsevier.com</a:t>
            </a:r>
            <a:r>
              <a:rPr lang="en-US" sz="100" dirty="0"/>
              <a:t>/books/9780323825627</a:t>
            </a:r>
          </a:p>
        </p:txBody>
      </p:sp>
      <p:sp>
        <p:nvSpPr>
          <p:cNvPr id="4" name="Footer Placeholder 3">
            <a:extLst>
              <a:ext uri="{FF2B5EF4-FFF2-40B4-BE49-F238E27FC236}">
                <a16:creationId xmlns:a16="http://schemas.microsoft.com/office/drawing/2014/main" id="{EFE17BD8-7C0C-CE7F-C315-6356C115705E}"/>
              </a:ext>
            </a:extLst>
          </p:cNvPr>
          <p:cNvSpPr>
            <a:spLocks noGrp="1"/>
          </p:cNvSpPr>
          <p:nvPr>
            <p:ph type="ftr" sz="quarter" idx="11"/>
          </p:nvPr>
        </p:nvSpPr>
        <p:spPr/>
        <p:txBody>
          <a:bodyPr/>
          <a:lstStyle/>
          <a:p>
            <a:r>
              <a:rPr lang="en-US" b="0" i="0">
                <a:latin typeface="Montserrat" pitchFamily="2" charset="77"/>
              </a:rPr>
              <a:t>CLICK TO EDIT PRESENTATION TITLE</a:t>
            </a:r>
            <a:endParaRPr lang="en-US"/>
          </a:p>
        </p:txBody>
      </p:sp>
      <p:sp>
        <p:nvSpPr>
          <p:cNvPr id="5" name="Slide Number Placeholder 4">
            <a:extLst>
              <a:ext uri="{FF2B5EF4-FFF2-40B4-BE49-F238E27FC236}">
                <a16:creationId xmlns:a16="http://schemas.microsoft.com/office/drawing/2014/main" id="{3608C9C8-ACFC-7830-8D97-ED300595A084}"/>
              </a:ext>
            </a:extLst>
          </p:cNvPr>
          <p:cNvSpPr>
            <a:spLocks noGrp="1"/>
          </p:cNvSpPr>
          <p:nvPr>
            <p:ph type="sldNum" sz="quarter" idx="12"/>
          </p:nvPr>
        </p:nvSpPr>
        <p:spPr/>
        <p:txBody>
          <a:bodyPr/>
          <a:lstStyle/>
          <a:p>
            <a:fld id="{F9409A12-05AC-024F-A1E2-9D51551D4400}" type="slidenum">
              <a:rPr lang="en-US" smtClean="0"/>
              <a:t>31</a:t>
            </a:fld>
            <a:endParaRPr lang="en-US"/>
          </a:p>
        </p:txBody>
      </p:sp>
    </p:spTree>
    <p:extLst>
      <p:ext uri="{BB962C8B-B14F-4D97-AF65-F5344CB8AC3E}">
        <p14:creationId xmlns:p14="http://schemas.microsoft.com/office/powerpoint/2010/main" val="227928825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62C06F-2E37-115F-E5FD-8C1A03308C1B}"/>
              </a:ext>
            </a:extLst>
          </p:cNvPr>
          <p:cNvSpPr>
            <a:spLocks noGrp="1"/>
          </p:cNvSpPr>
          <p:nvPr>
            <p:ph type="sldNum" sz="quarter" idx="12"/>
          </p:nvPr>
        </p:nvSpPr>
        <p:spPr/>
        <p:txBody>
          <a:bodyPr/>
          <a:lstStyle/>
          <a:p>
            <a:fld id="{F9409A12-05AC-024F-A1E2-9D51551D4400}" type="slidenum">
              <a:rPr lang="en-US" smtClean="0"/>
              <a:t>32</a:t>
            </a:fld>
            <a:endParaRPr lang="en-US"/>
          </a:p>
        </p:txBody>
      </p:sp>
      <p:pic>
        <p:nvPicPr>
          <p:cNvPr id="10" name="Picture 9">
            <a:extLst>
              <a:ext uri="{FF2B5EF4-FFF2-40B4-BE49-F238E27FC236}">
                <a16:creationId xmlns:a16="http://schemas.microsoft.com/office/drawing/2014/main" id="{2BD0B90D-7747-9204-B484-021C340B672D}"/>
              </a:ext>
            </a:extLst>
          </p:cNvPr>
          <p:cNvPicPr>
            <a:picLocks noChangeAspect="1"/>
          </p:cNvPicPr>
          <p:nvPr/>
        </p:nvPicPr>
        <p:blipFill>
          <a:blip r:embed="rId2"/>
          <a:stretch>
            <a:fillRect/>
          </a:stretch>
        </p:blipFill>
        <p:spPr>
          <a:xfrm>
            <a:off x="2000924" y="700365"/>
            <a:ext cx="7562625" cy="5671968"/>
          </a:xfrm>
          <a:prstGeom prst="rect">
            <a:avLst/>
          </a:prstGeom>
        </p:spPr>
      </p:pic>
    </p:spTree>
    <p:extLst>
      <p:ext uri="{BB962C8B-B14F-4D97-AF65-F5344CB8AC3E}">
        <p14:creationId xmlns:p14="http://schemas.microsoft.com/office/powerpoint/2010/main" val="104034664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E03EA-65C8-1DFD-1998-C1ED725BE4FC}"/>
              </a:ext>
            </a:extLst>
          </p:cNvPr>
          <p:cNvSpPr>
            <a:spLocks noGrp="1"/>
          </p:cNvSpPr>
          <p:nvPr>
            <p:ph type="ctrTitle"/>
          </p:nvPr>
        </p:nvSpPr>
        <p:spPr>
          <a:xfrm>
            <a:off x="248920" y="683879"/>
            <a:ext cx="10515600" cy="668859"/>
          </a:xfrm>
        </p:spPr>
        <p:txBody>
          <a:bodyPr/>
          <a:lstStyle/>
          <a:p>
            <a:r>
              <a:rPr lang="en-US"/>
              <a:t>Types of Pediatric cancer</a:t>
            </a:r>
          </a:p>
        </p:txBody>
      </p:sp>
      <p:sp>
        <p:nvSpPr>
          <p:cNvPr id="5" name="Slide Number Placeholder 4">
            <a:extLst>
              <a:ext uri="{FF2B5EF4-FFF2-40B4-BE49-F238E27FC236}">
                <a16:creationId xmlns:a16="http://schemas.microsoft.com/office/drawing/2014/main" id="{C0296BB8-31EE-B907-33A2-74A8C6F6D830}"/>
              </a:ext>
            </a:extLst>
          </p:cNvPr>
          <p:cNvSpPr>
            <a:spLocks noGrp="1"/>
          </p:cNvSpPr>
          <p:nvPr>
            <p:ph type="sldNum" sz="quarter" idx="12"/>
          </p:nvPr>
        </p:nvSpPr>
        <p:spPr/>
        <p:txBody>
          <a:bodyPr/>
          <a:lstStyle/>
          <a:p>
            <a:fld id="{F9409A12-05AC-024F-A1E2-9D51551D4400}" type="slidenum">
              <a:rPr lang="en-US" smtClean="0"/>
              <a:t>4</a:t>
            </a:fld>
            <a:endParaRPr lang="en-US"/>
          </a:p>
        </p:txBody>
      </p:sp>
      <p:pic>
        <p:nvPicPr>
          <p:cNvPr id="9" name="Picture 8">
            <a:extLst>
              <a:ext uri="{FF2B5EF4-FFF2-40B4-BE49-F238E27FC236}">
                <a16:creationId xmlns:a16="http://schemas.microsoft.com/office/drawing/2014/main" id="{6541C5AC-F4F9-1D22-F4D8-FE1E4B96056B}"/>
              </a:ext>
            </a:extLst>
          </p:cNvPr>
          <p:cNvPicPr>
            <a:picLocks noChangeAspect="1"/>
          </p:cNvPicPr>
          <p:nvPr/>
        </p:nvPicPr>
        <p:blipFill>
          <a:blip r:embed="rId3"/>
          <a:stretch>
            <a:fillRect/>
          </a:stretch>
        </p:blipFill>
        <p:spPr>
          <a:xfrm>
            <a:off x="575232" y="2079952"/>
            <a:ext cx="4152786" cy="4265430"/>
          </a:xfrm>
          <a:prstGeom prst="rect">
            <a:avLst/>
          </a:prstGeom>
        </p:spPr>
      </p:pic>
      <p:sp>
        <p:nvSpPr>
          <p:cNvPr id="10" name="TextBox 9">
            <a:extLst>
              <a:ext uri="{FF2B5EF4-FFF2-40B4-BE49-F238E27FC236}">
                <a16:creationId xmlns:a16="http://schemas.microsoft.com/office/drawing/2014/main" id="{A2627A68-3B46-91E4-C466-4271EE0EBAE9}"/>
              </a:ext>
            </a:extLst>
          </p:cNvPr>
          <p:cNvSpPr txBox="1"/>
          <p:nvPr/>
        </p:nvSpPr>
        <p:spPr>
          <a:xfrm>
            <a:off x="9365673" y="6345382"/>
            <a:ext cx="1694695" cy="369332"/>
          </a:xfrm>
          <a:prstGeom prst="rect">
            <a:avLst/>
          </a:prstGeom>
          <a:noFill/>
        </p:spPr>
        <p:txBody>
          <a:bodyPr wrap="none" rtlCol="0">
            <a:spAutoFit/>
          </a:bodyPr>
          <a:lstStyle/>
          <a:p>
            <a:r>
              <a:rPr lang="en-US"/>
              <a:t>* Based on NCI</a:t>
            </a:r>
          </a:p>
        </p:txBody>
      </p:sp>
      <p:sp>
        <p:nvSpPr>
          <p:cNvPr id="4" name="TextBox 3">
            <a:extLst>
              <a:ext uri="{FF2B5EF4-FFF2-40B4-BE49-F238E27FC236}">
                <a16:creationId xmlns:a16="http://schemas.microsoft.com/office/drawing/2014/main" id="{F7C2F539-FC91-DFF8-5885-6B4AE059E5B3}"/>
              </a:ext>
            </a:extLst>
          </p:cNvPr>
          <p:cNvSpPr txBox="1"/>
          <p:nvPr/>
        </p:nvSpPr>
        <p:spPr>
          <a:xfrm>
            <a:off x="5220586" y="2081794"/>
            <a:ext cx="6431752" cy="3970318"/>
          </a:xfrm>
          <a:prstGeom prst="rect">
            <a:avLst/>
          </a:prstGeom>
          <a:noFill/>
        </p:spPr>
        <p:txBody>
          <a:bodyPr wrap="square">
            <a:spAutoFit/>
          </a:bodyPr>
          <a:lstStyle/>
          <a:p>
            <a:r>
              <a:rPr lang="en-US" b="1">
                <a:solidFill>
                  <a:schemeClr val="tx2"/>
                </a:solidFill>
              </a:rPr>
              <a:t>Leukemias (ALL, AML):</a:t>
            </a:r>
            <a:r>
              <a:rPr lang="en-US">
                <a:solidFill>
                  <a:schemeClr val="tx2"/>
                </a:solidFill>
              </a:rPr>
              <a:t> The most common childhood cancers. Patients frequently require anesthesia for repeated bone marrow aspirations and intrathecal chemotherapy.</a:t>
            </a:r>
          </a:p>
          <a:p>
            <a:r>
              <a:rPr lang="en-US" b="1">
                <a:solidFill>
                  <a:schemeClr val="tx2"/>
                </a:solidFill>
              </a:rPr>
              <a:t>Central Nervous System Tumors:</a:t>
            </a:r>
            <a:r>
              <a:rPr lang="en-US">
                <a:solidFill>
                  <a:schemeClr val="tx2"/>
                </a:solidFill>
              </a:rPr>
              <a:t> Require prolonged, complex general anesthesia, meticulous intracranial pressure management, and neuro-monitoring during resection.</a:t>
            </a:r>
          </a:p>
          <a:p>
            <a:r>
              <a:rPr lang="en-US" b="1">
                <a:solidFill>
                  <a:schemeClr val="tx2"/>
                </a:solidFill>
              </a:rPr>
              <a:t>Lymphomas (Hodgkin &amp; Non-Hodgkin):</a:t>
            </a:r>
            <a:r>
              <a:rPr lang="en-US">
                <a:solidFill>
                  <a:schemeClr val="tx2"/>
                </a:solidFill>
              </a:rPr>
              <a:t> Frequently present with large thoracic or mediastinal masses that severely compromise the airway and hemodynamics.</a:t>
            </a:r>
          </a:p>
          <a:p>
            <a:r>
              <a:rPr lang="en-US" b="1">
                <a:solidFill>
                  <a:schemeClr val="tx2"/>
                </a:solidFill>
              </a:rPr>
              <a:t>Solid Tumors (Neuroblastoma, Wilms Tumor, Osteosarcoma):</a:t>
            </a:r>
            <a:r>
              <a:rPr lang="en-US">
                <a:solidFill>
                  <a:schemeClr val="tx2"/>
                </a:solidFill>
              </a:rPr>
              <a:t> Often present as massive abdominal or extremity tumors requiring major resections, carrying high risks for significant blood loss and complex postoperative pain.</a:t>
            </a:r>
          </a:p>
          <a:p>
            <a:endParaRPr lang="en-US"/>
          </a:p>
        </p:txBody>
      </p:sp>
    </p:spTree>
    <p:extLst>
      <p:ext uri="{BB962C8B-B14F-4D97-AF65-F5344CB8AC3E}">
        <p14:creationId xmlns:p14="http://schemas.microsoft.com/office/powerpoint/2010/main" val="416294380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DDA7D-95F1-2581-4484-B3D2F8F26759}"/>
              </a:ext>
            </a:extLst>
          </p:cNvPr>
          <p:cNvSpPr>
            <a:spLocks noGrp="1"/>
          </p:cNvSpPr>
          <p:nvPr>
            <p:ph type="ctrTitle"/>
          </p:nvPr>
        </p:nvSpPr>
        <p:spPr/>
        <p:txBody>
          <a:bodyPr/>
          <a:lstStyle/>
          <a:p>
            <a:r>
              <a:rPr lang="en-US"/>
              <a:t>Common procedures</a:t>
            </a:r>
          </a:p>
        </p:txBody>
      </p:sp>
      <p:sp>
        <p:nvSpPr>
          <p:cNvPr id="3" name="Subtitle 2">
            <a:extLst>
              <a:ext uri="{FF2B5EF4-FFF2-40B4-BE49-F238E27FC236}">
                <a16:creationId xmlns:a16="http://schemas.microsoft.com/office/drawing/2014/main" id="{E1F890BF-23B9-A2AD-4E29-F49AC1043E68}"/>
              </a:ext>
            </a:extLst>
          </p:cNvPr>
          <p:cNvSpPr>
            <a:spLocks noGrp="1"/>
          </p:cNvSpPr>
          <p:nvPr>
            <p:ph type="subTitle" idx="1"/>
          </p:nvPr>
        </p:nvSpPr>
        <p:spPr/>
        <p:txBody>
          <a:bodyPr/>
          <a:lstStyle/>
          <a:p>
            <a:r>
              <a:rPr lang="en-US" b="1"/>
              <a:t>Diagnostic &amp; Staging:</a:t>
            </a:r>
            <a:r>
              <a:rPr lang="en-US"/>
              <a:t> Lumbar punctures, bone marrow aspirations, and image-guided biopsies.</a:t>
            </a:r>
          </a:p>
          <a:p>
            <a:r>
              <a:rPr lang="en-US" b="1"/>
              <a:t>Therapeutic Interventions:</a:t>
            </a:r>
            <a:r>
              <a:rPr lang="en-US"/>
              <a:t> Port-a-Cath or Hickman line placements, tumor resections, and limb-salvage or amputation surgeries.</a:t>
            </a:r>
          </a:p>
          <a:p>
            <a:r>
              <a:rPr lang="en-US" b="1"/>
              <a:t>Radiologic Procedures:</a:t>
            </a:r>
            <a:r>
              <a:rPr lang="en-US"/>
              <a:t> Because young children cannot safely remain still, repeated anesthetics or deep sedation are routinely required for MRIs, CT scans, and daily radiation therapy sessions including proton beam therapy</a:t>
            </a:r>
          </a:p>
          <a:p>
            <a:endParaRPr lang="en-US"/>
          </a:p>
        </p:txBody>
      </p:sp>
      <p:sp>
        <p:nvSpPr>
          <p:cNvPr id="5" name="Slide Number Placeholder 4">
            <a:extLst>
              <a:ext uri="{FF2B5EF4-FFF2-40B4-BE49-F238E27FC236}">
                <a16:creationId xmlns:a16="http://schemas.microsoft.com/office/drawing/2014/main" id="{752A30FF-CC2C-49DE-F1BA-DD82A53CAB89}"/>
              </a:ext>
            </a:extLst>
          </p:cNvPr>
          <p:cNvSpPr>
            <a:spLocks noGrp="1"/>
          </p:cNvSpPr>
          <p:nvPr>
            <p:ph type="sldNum" sz="quarter" idx="12"/>
          </p:nvPr>
        </p:nvSpPr>
        <p:spPr/>
        <p:txBody>
          <a:bodyPr/>
          <a:lstStyle/>
          <a:p>
            <a:fld id="{F9409A12-05AC-024F-A1E2-9D51551D4400}" type="slidenum">
              <a:rPr lang="en-US" smtClean="0"/>
              <a:t>5</a:t>
            </a:fld>
            <a:endParaRPr lang="en-US"/>
          </a:p>
        </p:txBody>
      </p:sp>
    </p:spTree>
    <p:extLst>
      <p:ext uri="{BB962C8B-B14F-4D97-AF65-F5344CB8AC3E}">
        <p14:creationId xmlns:p14="http://schemas.microsoft.com/office/powerpoint/2010/main" val="405914546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020D5-36EE-D674-3732-0F8E34C7FD49}"/>
              </a:ext>
            </a:extLst>
          </p:cNvPr>
          <p:cNvSpPr>
            <a:spLocks noGrp="1"/>
          </p:cNvSpPr>
          <p:nvPr>
            <p:ph type="ctrTitle"/>
          </p:nvPr>
        </p:nvSpPr>
        <p:spPr/>
        <p:txBody>
          <a:bodyPr/>
          <a:lstStyle/>
          <a:p>
            <a:r>
              <a:rPr lang="en-US"/>
              <a:t>Preop consideration</a:t>
            </a:r>
          </a:p>
        </p:txBody>
      </p:sp>
      <p:sp>
        <p:nvSpPr>
          <p:cNvPr id="3" name="Subtitle 2">
            <a:extLst>
              <a:ext uri="{FF2B5EF4-FFF2-40B4-BE49-F238E27FC236}">
                <a16:creationId xmlns:a16="http://schemas.microsoft.com/office/drawing/2014/main" id="{2FF69181-8405-585A-DD02-9CACA9597CD0}"/>
              </a:ext>
            </a:extLst>
          </p:cNvPr>
          <p:cNvSpPr>
            <a:spLocks noGrp="1"/>
          </p:cNvSpPr>
          <p:nvPr>
            <p:ph type="subTitle" idx="1"/>
          </p:nvPr>
        </p:nvSpPr>
        <p:spPr/>
        <p:txBody>
          <a:bodyPr/>
          <a:lstStyle/>
          <a:p>
            <a:pPr marL="285750" indent="-285750">
              <a:buFont typeface="Arial" panose="020B0604020202020204" pitchFamily="34" charset="0"/>
              <a:buChar char="•"/>
            </a:pPr>
            <a:r>
              <a:rPr lang="en-US"/>
              <a:t>Pertinent patient history</a:t>
            </a:r>
          </a:p>
          <a:p>
            <a:pPr marL="285750" indent="-285750">
              <a:buFont typeface="Arial" panose="020B0604020202020204" pitchFamily="34" charset="0"/>
              <a:buChar char="•"/>
            </a:pPr>
            <a:r>
              <a:rPr lang="en-US"/>
              <a:t>Chemotherapy induced organ toxicity</a:t>
            </a:r>
          </a:p>
          <a:p>
            <a:pPr marL="285750" indent="-285750">
              <a:buFont typeface="Arial" panose="020B0604020202020204" pitchFamily="34" charset="0"/>
              <a:buChar char="•"/>
            </a:pPr>
            <a:r>
              <a:rPr lang="en-US"/>
              <a:t>Hematologic optimization</a:t>
            </a:r>
          </a:p>
          <a:p>
            <a:pPr marL="285750" indent="-285750">
              <a:buFont typeface="Arial" panose="020B0604020202020204" pitchFamily="34" charset="0"/>
              <a:buChar char="•"/>
            </a:pPr>
            <a:r>
              <a:rPr lang="en-US"/>
              <a:t>Psychological preparation</a:t>
            </a:r>
          </a:p>
          <a:p>
            <a:pPr marL="285750" indent="-285750">
              <a:buFont typeface="Arial" panose="020B0604020202020204" pitchFamily="34" charset="0"/>
              <a:buChar char="•"/>
            </a:pPr>
            <a:endParaRPr lang="en-US"/>
          </a:p>
        </p:txBody>
      </p:sp>
      <p:sp>
        <p:nvSpPr>
          <p:cNvPr id="5" name="Slide Number Placeholder 4">
            <a:extLst>
              <a:ext uri="{FF2B5EF4-FFF2-40B4-BE49-F238E27FC236}">
                <a16:creationId xmlns:a16="http://schemas.microsoft.com/office/drawing/2014/main" id="{30D37EBB-9E34-564C-4563-0C29FED7D26D}"/>
              </a:ext>
            </a:extLst>
          </p:cNvPr>
          <p:cNvSpPr>
            <a:spLocks noGrp="1"/>
          </p:cNvSpPr>
          <p:nvPr>
            <p:ph type="sldNum" sz="quarter" idx="12"/>
          </p:nvPr>
        </p:nvSpPr>
        <p:spPr/>
        <p:txBody>
          <a:bodyPr/>
          <a:lstStyle/>
          <a:p>
            <a:fld id="{F9409A12-05AC-024F-A1E2-9D51551D4400}" type="slidenum">
              <a:rPr lang="en-US" smtClean="0"/>
              <a:t>6</a:t>
            </a:fld>
            <a:endParaRPr lang="en-US"/>
          </a:p>
        </p:txBody>
      </p:sp>
    </p:spTree>
    <p:extLst>
      <p:ext uri="{BB962C8B-B14F-4D97-AF65-F5344CB8AC3E}">
        <p14:creationId xmlns:p14="http://schemas.microsoft.com/office/powerpoint/2010/main" val="28284539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CAFB-9538-7C96-E9EB-860D48D979D8}"/>
              </a:ext>
            </a:extLst>
          </p:cNvPr>
          <p:cNvSpPr>
            <a:spLocks noGrp="1"/>
          </p:cNvSpPr>
          <p:nvPr>
            <p:ph type="ctrTitle"/>
          </p:nvPr>
        </p:nvSpPr>
        <p:spPr>
          <a:xfrm>
            <a:off x="838199" y="923810"/>
            <a:ext cx="4975746" cy="668859"/>
          </a:xfrm>
        </p:spPr>
        <p:txBody>
          <a:bodyPr/>
          <a:lstStyle/>
          <a:p>
            <a:r>
              <a:rPr lang="en-US"/>
              <a:t>Preop Consideration</a:t>
            </a:r>
          </a:p>
        </p:txBody>
      </p:sp>
      <p:sp>
        <p:nvSpPr>
          <p:cNvPr id="5" name="Slide Number Placeholder 4">
            <a:extLst>
              <a:ext uri="{FF2B5EF4-FFF2-40B4-BE49-F238E27FC236}">
                <a16:creationId xmlns:a16="http://schemas.microsoft.com/office/drawing/2014/main" id="{FAE0A15D-0108-3FBF-630D-9966082831ED}"/>
              </a:ext>
            </a:extLst>
          </p:cNvPr>
          <p:cNvSpPr>
            <a:spLocks noGrp="1"/>
          </p:cNvSpPr>
          <p:nvPr>
            <p:ph type="sldNum" sz="quarter" idx="12"/>
          </p:nvPr>
        </p:nvSpPr>
        <p:spPr/>
        <p:txBody>
          <a:bodyPr/>
          <a:lstStyle/>
          <a:p>
            <a:fld id="{F9409A12-05AC-024F-A1E2-9D51551D4400}" type="slidenum">
              <a:rPr lang="en-US" smtClean="0"/>
              <a:t>7</a:t>
            </a:fld>
            <a:endParaRPr lang="en-US"/>
          </a:p>
        </p:txBody>
      </p:sp>
      <p:pic>
        <p:nvPicPr>
          <p:cNvPr id="10" name="Picture 9">
            <a:extLst>
              <a:ext uri="{FF2B5EF4-FFF2-40B4-BE49-F238E27FC236}">
                <a16:creationId xmlns:a16="http://schemas.microsoft.com/office/drawing/2014/main" id="{6D859161-80C2-4418-58BE-2099DFC027B1}"/>
              </a:ext>
            </a:extLst>
          </p:cNvPr>
          <p:cNvPicPr>
            <a:picLocks noChangeAspect="1"/>
          </p:cNvPicPr>
          <p:nvPr/>
        </p:nvPicPr>
        <p:blipFill>
          <a:blip r:embed="rId2"/>
          <a:stretch>
            <a:fillRect/>
          </a:stretch>
        </p:blipFill>
        <p:spPr>
          <a:xfrm>
            <a:off x="3634270" y="1516456"/>
            <a:ext cx="4359349" cy="5242015"/>
          </a:xfrm>
          <a:prstGeom prst="rect">
            <a:avLst/>
          </a:prstGeom>
        </p:spPr>
      </p:pic>
    </p:spTree>
    <p:extLst>
      <p:ext uri="{BB962C8B-B14F-4D97-AF65-F5344CB8AC3E}">
        <p14:creationId xmlns:p14="http://schemas.microsoft.com/office/powerpoint/2010/main" val="402969768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7621A2-B0FF-5EBF-D83E-45D63D6C3332}"/>
              </a:ext>
            </a:extLst>
          </p:cNvPr>
          <p:cNvSpPr>
            <a:spLocks noGrp="1"/>
          </p:cNvSpPr>
          <p:nvPr>
            <p:ph type="sldNum" sz="quarter" idx="12"/>
          </p:nvPr>
        </p:nvSpPr>
        <p:spPr/>
        <p:txBody>
          <a:bodyPr/>
          <a:lstStyle/>
          <a:p>
            <a:fld id="{F9409A12-05AC-024F-A1E2-9D51551D4400}" type="slidenum">
              <a:rPr lang="en-US" smtClean="0"/>
              <a:t>8</a:t>
            </a:fld>
            <a:endParaRPr lang="en-US"/>
          </a:p>
        </p:txBody>
      </p:sp>
      <p:pic>
        <p:nvPicPr>
          <p:cNvPr id="8" name="Picture 7">
            <a:extLst>
              <a:ext uri="{FF2B5EF4-FFF2-40B4-BE49-F238E27FC236}">
                <a16:creationId xmlns:a16="http://schemas.microsoft.com/office/drawing/2014/main" id="{8D3AB986-B751-6FC1-67B8-37318948B778}"/>
              </a:ext>
            </a:extLst>
          </p:cNvPr>
          <p:cNvPicPr>
            <a:picLocks noChangeAspect="1"/>
          </p:cNvPicPr>
          <p:nvPr/>
        </p:nvPicPr>
        <p:blipFill>
          <a:blip r:embed="rId2"/>
          <a:stretch>
            <a:fillRect/>
          </a:stretch>
        </p:blipFill>
        <p:spPr>
          <a:xfrm>
            <a:off x="3581400" y="890919"/>
            <a:ext cx="5029200" cy="5608882"/>
          </a:xfrm>
          <a:prstGeom prst="rect">
            <a:avLst/>
          </a:prstGeom>
        </p:spPr>
      </p:pic>
    </p:spTree>
    <p:extLst>
      <p:ext uri="{BB962C8B-B14F-4D97-AF65-F5344CB8AC3E}">
        <p14:creationId xmlns:p14="http://schemas.microsoft.com/office/powerpoint/2010/main" val="220065584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E3098DC-C47D-770A-5755-7AA725923259}"/>
              </a:ext>
            </a:extLst>
          </p:cNvPr>
          <p:cNvSpPr>
            <a:spLocks noGrp="1"/>
          </p:cNvSpPr>
          <p:nvPr>
            <p:ph type="sldNum" sz="quarter" idx="12"/>
          </p:nvPr>
        </p:nvSpPr>
        <p:spPr/>
        <p:txBody>
          <a:bodyPr/>
          <a:lstStyle/>
          <a:p>
            <a:fld id="{F9409A12-05AC-024F-A1E2-9D51551D4400}" type="slidenum">
              <a:rPr lang="en-US" smtClean="0"/>
              <a:t>9</a:t>
            </a:fld>
            <a:endParaRPr lang="en-US"/>
          </a:p>
        </p:txBody>
      </p:sp>
      <p:pic>
        <p:nvPicPr>
          <p:cNvPr id="8" name="Picture 7">
            <a:extLst>
              <a:ext uri="{FF2B5EF4-FFF2-40B4-BE49-F238E27FC236}">
                <a16:creationId xmlns:a16="http://schemas.microsoft.com/office/drawing/2014/main" id="{7CD16E74-12B9-8AF5-C431-3B0C084A6308}"/>
              </a:ext>
            </a:extLst>
          </p:cNvPr>
          <p:cNvPicPr>
            <a:picLocks noChangeAspect="1"/>
          </p:cNvPicPr>
          <p:nvPr/>
        </p:nvPicPr>
        <p:blipFill>
          <a:blip r:embed="rId2"/>
          <a:stretch>
            <a:fillRect/>
          </a:stretch>
        </p:blipFill>
        <p:spPr>
          <a:xfrm>
            <a:off x="605028" y="765999"/>
            <a:ext cx="10981944" cy="5948428"/>
          </a:xfrm>
          <a:prstGeom prst="rect">
            <a:avLst/>
          </a:prstGeom>
        </p:spPr>
      </p:pic>
    </p:spTree>
    <p:extLst>
      <p:ext uri="{BB962C8B-B14F-4D97-AF65-F5344CB8AC3E}">
        <p14:creationId xmlns:p14="http://schemas.microsoft.com/office/powerpoint/2010/main" val="182251588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7763.0"/>
  <p:tag name="AS_RELEASE_DATE" val="2021.02.14"/>
  <p:tag name="AS_TITLE" val="Aspose.Slides for .NET 4.0"/>
  <p:tag name="AS_VERSION" val="21.2"/>
</p:tagLst>
</file>

<file path=ppt/theme/theme1.xml><?xml version="1.0" encoding="utf-8"?>
<a:theme xmlns:a="http://schemas.openxmlformats.org/drawingml/2006/main" name="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1999</Words>
  <Application>Microsoft Macintosh PowerPoint</Application>
  <PresentationFormat>Widescreen</PresentationFormat>
  <Paragraphs>182</Paragraphs>
  <Slides>32</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Cambria Math</vt:lpstr>
      <vt:lpstr>Courier New</vt:lpstr>
      <vt:lpstr>Franklin Gothic Book</vt:lpstr>
      <vt:lpstr>Montserrat</vt:lpstr>
      <vt:lpstr>Montserrat Medium</vt:lpstr>
      <vt:lpstr>Times New Roman</vt:lpstr>
      <vt:lpstr>Office Theme</vt:lpstr>
      <vt:lpstr>The Pediatric Oncology Patient in the OR:  A Comprehensive Guide to Perioperative  Management and Concerns</vt:lpstr>
      <vt:lpstr>Objectives</vt:lpstr>
      <vt:lpstr>Case scenario</vt:lpstr>
      <vt:lpstr>Types of Pediatric cancer</vt:lpstr>
      <vt:lpstr>Common procedures</vt:lpstr>
      <vt:lpstr>Preop consideration</vt:lpstr>
      <vt:lpstr>Preop Consideration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Anterior Mediastinal Mass</vt:lpstr>
      <vt:lpstr>PowerPoint Presentation</vt:lpstr>
      <vt:lpstr>PowerPoint Presentation</vt:lpstr>
      <vt:lpstr>PowerPoint Presentation</vt:lpstr>
      <vt:lpstr>Hematopoietic stem cell transplantation (HSCT)</vt:lpstr>
      <vt:lpstr>PowerPoint Presentation</vt:lpstr>
      <vt:lpstr>Radiation therapy </vt:lpstr>
      <vt:lpstr>Tumor Lysis Syndrome</vt:lpstr>
      <vt:lpstr>Differentiation syndrome/ Retinoic acid syndrome</vt:lpstr>
      <vt:lpstr>Anaesthesia and cancer recurrence</vt:lpstr>
      <vt:lpstr>PowerPoint Presentation</vt:lpstr>
      <vt:lpstr>PowerPoint Presentation</vt:lpstr>
      <vt:lpstr>PowerPoint Presentation</vt:lpstr>
      <vt:lpstr>Reference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Salvucci, Natalie</dc:creator>
  <cp:lastModifiedBy>Microsoft Office User</cp:lastModifiedBy>
  <cp:revision>2</cp:revision>
  <dcterms:created xsi:type="dcterms:W3CDTF">2021-06-07T13:58:53Z</dcterms:created>
  <dcterms:modified xsi:type="dcterms:W3CDTF">2026-06-08T00:44:24Z</dcterms:modified>
</cp:coreProperties>
</file>