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0" r:id="rId3"/>
    <p:sldId id="280" r:id="rId4"/>
    <p:sldId id="281" r:id="rId5"/>
    <p:sldId id="282" r:id="rId6"/>
    <p:sldId id="283" r:id="rId7"/>
    <p:sldId id="284" r:id="rId8"/>
    <p:sldId id="285" r:id="rId9"/>
    <p:sldId id="290" r:id="rId10"/>
    <p:sldId id="263" r:id="rId11"/>
    <p:sldId id="1517" r:id="rId12"/>
    <p:sldId id="1518" r:id="rId13"/>
    <p:sldId id="1519" r:id="rId14"/>
    <p:sldId id="1552" r:id="rId15"/>
    <p:sldId id="1553" r:id="rId16"/>
    <p:sldId id="1554" r:id="rId17"/>
    <p:sldId id="1555" r:id="rId18"/>
    <p:sldId id="1558" r:id="rId19"/>
    <p:sldId id="1559" r:id="rId20"/>
    <p:sldId id="1560" r:id="rId21"/>
    <p:sldId id="1561" r:id="rId22"/>
    <p:sldId id="1562" r:id="rId23"/>
    <p:sldId id="1564" r:id="rId24"/>
    <p:sldId id="155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6247" autoAdjust="0"/>
  </p:normalViewPr>
  <p:slideViewPr>
    <p:cSldViewPr snapToGrid="0">
      <p:cViewPr>
        <p:scale>
          <a:sx n="68" d="100"/>
          <a:sy n="68" d="100"/>
        </p:scale>
        <p:origin x="1210" y="86"/>
      </p:cViewPr>
      <p:guideLst/>
    </p:cSldViewPr>
  </p:slideViewPr>
  <p:outlineViewPr>
    <p:cViewPr>
      <p:scale>
        <a:sx n="33" d="100"/>
        <a:sy n="33" d="100"/>
      </p:scale>
      <p:origin x="0" y="-108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9ED0E-AA69-48B6-A314-873741AC10B0}" type="datetimeFigureOut">
              <a:rPr lang="en-US" smtClean="0"/>
              <a:t>5/5/2026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3D835-FB22-403F-9435-D03229F53E5E}" type="slidenum">
              <a:rPr lang="en-US" smtClean="0"/>
              <a:t>‹#›</a:t>
            </a:fld>
            <a:endParaRPr lang="en-US"/>
          </a:p>
        </p:txBody>
      </p:sp>
    </p:spTree>
    <p:extLst>
      <p:ext uri="{BB962C8B-B14F-4D97-AF65-F5344CB8AC3E}">
        <p14:creationId xmlns:p14="http://schemas.microsoft.com/office/powerpoint/2010/main" val="1032210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93D835-FB22-403F-9435-D03229F53E5E}" type="slidenum">
              <a:rPr lang="en-US" smtClean="0"/>
              <a:t>2</a:t>
            </a:fld>
            <a:endParaRPr lang="en-US"/>
          </a:p>
        </p:txBody>
      </p:sp>
    </p:spTree>
    <p:extLst>
      <p:ext uri="{BB962C8B-B14F-4D97-AF65-F5344CB8AC3E}">
        <p14:creationId xmlns:p14="http://schemas.microsoft.com/office/powerpoint/2010/main" val="3362131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Optima"/>
                <a:ea typeface="Calibri" panose="020F0502020204030204" pitchFamily="34" charset="0"/>
              </a:rPr>
              <a:t>PRESERVE is funded by PCORI and is one of a few projects supported by a call for studies on rare disease.</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a:t>
            </a:r>
            <a:r>
              <a:rPr lang="en-US" b="1" dirty="0"/>
              <a:t>purpose </a:t>
            </a:r>
            <a:r>
              <a:rPr lang="en-US" dirty="0"/>
              <a:t>of </a:t>
            </a:r>
            <a:r>
              <a:rPr lang="en-US" b="1" dirty="0"/>
              <a:t>PRESERVE </a:t>
            </a:r>
            <a:r>
              <a:rPr lang="en-US" dirty="0"/>
              <a:t>is to provide new knowledge to </a:t>
            </a:r>
            <a:r>
              <a:rPr lang="en-US" b="1" dirty="0"/>
              <a:t>inform shared decision-making regarding BP management for pediatric CKD</a:t>
            </a:r>
            <a:endParaRPr lang="en-US" sz="1200" dirty="0">
              <a:effectLst/>
              <a:latin typeface="Times New Roman" panose="02020603050405020304" pitchFamily="18" charset="0"/>
              <a:ea typeface="Times New Roman" panose="02020603050405020304" pitchFamily="18" charset="0"/>
            </a:endParaRPr>
          </a:p>
          <a:p>
            <a:r>
              <a:rPr lang="en-US" sz="1200" dirty="0">
                <a:effectLst/>
                <a:latin typeface="Times New Roman" panose="02020603050405020304" pitchFamily="18" charset="0"/>
                <a:ea typeface="Times New Roman" panose="02020603050405020304" pitchFamily="18" charset="0"/>
              </a:rPr>
              <a:t>PRESERVE includes 16 institutions in </a:t>
            </a:r>
            <a:r>
              <a:rPr lang="en-US" sz="1200" dirty="0" err="1">
                <a:effectLst/>
                <a:latin typeface="Times New Roman" panose="02020603050405020304" pitchFamily="18" charset="0"/>
                <a:ea typeface="Times New Roman" panose="02020603050405020304" pitchFamily="18" charset="0"/>
              </a:rPr>
              <a:t>PCORnet</a:t>
            </a:r>
            <a:r>
              <a:rPr lang="en-US" sz="1200" dirty="0">
                <a:solidFill>
                  <a:srgbClr val="000000"/>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r>
              <a:rPr lang="en-US" sz="1200" dirty="0">
                <a:solidFill>
                  <a:srgbClr val="000000"/>
                </a:solidFill>
                <a:effectLst/>
                <a:latin typeface="Times New Roman" panose="02020603050405020304" pitchFamily="18" charset="0"/>
                <a:ea typeface="Times New Roman" panose="02020603050405020304" pitchFamily="18" charset="0"/>
              </a:rPr>
              <a:t>PRESERVE is led by PEDSnet (pedsnet.org)</a:t>
            </a:r>
          </a:p>
          <a:p>
            <a:r>
              <a:rPr lang="en-US" sz="1200" dirty="0">
                <a:solidFill>
                  <a:srgbClr val="000000"/>
                </a:solidFill>
                <a:effectLst/>
                <a:latin typeface="Times New Roman" panose="02020603050405020304" pitchFamily="18" charset="0"/>
              </a:rPr>
              <a:t>Additional </a:t>
            </a:r>
            <a:r>
              <a:rPr lang="en-US" sz="1200" dirty="0">
                <a:effectLst/>
                <a:latin typeface="Times New Roman" panose="02020603050405020304" pitchFamily="18" charset="0"/>
                <a:ea typeface="Times New Roman" panose="02020603050405020304" pitchFamily="18" charset="0"/>
              </a:rPr>
              <a:t>7 institutions (from four other </a:t>
            </a:r>
            <a:r>
              <a:rPr lang="en-US" sz="1200" dirty="0" err="1">
                <a:effectLst/>
                <a:latin typeface="Times New Roman" panose="02020603050405020304" pitchFamily="18" charset="0"/>
                <a:ea typeface="Times New Roman" panose="02020603050405020304" pitchFamily="18" charset="0"/>
              </a:rPr>
              <a:t>PCORnet</a:t>
            </a:r>
            <a:r>
              <a:rPr lang="en-US" sz="1200" dirty="0">
                <a:solidFill>
                  <a:srgbClr val="000000"/>
                </a:solidFill>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networks) are participating</a:t>
            </a:r>
          </a:p>
          <a:p>
            <a:r>
              <a:rPr lang="en-US" sz="1200" dirty="0">
                <a:effectLst/>
                <a:latin typeface="Times New Roman" panose="02020603050405020304" pitchFamily="18" charset="0"/>
              </a:rPr>
              <a:t>GLEAN rare disease – 10/11 centers represented in PRESERVE</a:t>
            </a:r>
            <a:endParaRPr lang="en-US" dirty="0"/>
          </a:p>
        </p:txBody>
      </p:sp>
      <p:sp>
        <p:nvSpPr>
          <p:cNvPr id="4" name="Slide Number Placeholder 3"/>
          <p:cNvSpPr>
            <a:spLocks noGrp="1"/>
          </p:cNvSpPr>
          <p:nvPr>
            <p:ph type="sldNum" sz="quarter" idx="5"/>
          </p:nvPr>
        </p:nvSpPr>
        <p:spPr/>
        <p:txBody>
          <a:bodyPr/>
          <a:lstStyle/>
          <a:p>
            <a:pPr>
              <a:defRPr/>
            </a:pPr>
            <a:fld id="{AE28E18A-745A-ED4A-B755-3D0D9ADD49E3}" type="slidenum">
              <a:rPr lang="en-US" smtClean="0"/>
              <a:pPr>
                <a:defRPr/>
              </a:pPr>
              <a:t>11</a:t>
            </a:fld>
            <a:endParaRPr lang="en-US" dirty="0"/>
          </a:p>
        </p:txBody>
      </p:sp>
    </p:spTree>
    <p:extLst>
      <p:ext uri="{BB962C8B-B14F-4D97-AF65-F5344CB8AC3E}">
        <p14:creationId xmlns:p14="http://schemas.microsoft.com/office/powerpoint/2010/main" val="297218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Times New Roman" panose="02020603050405020304" pitchFamily="18" charset="0"/>
              </a:rPr>
              <a:t>PRESERVE has four aims, each with objectives that guide their scope of work </a:t>
            </a:r>
          </a:p>
          <a:p>
            <a:pPr marL="0" indent="0">
              <a:buNone/>
            </a:pPr>
            <a:r>
              <a:rPr lang="en-US" dirty="0"/>
              <a:t>Specifically, this project will: </a:t>
            </a:r>
          </a:p>
          <a:p>
            <a:pPr marL="385763" indent="-385763">
              <a:buFont typeface="+mj-lt"/>
              <a:buAutoNum type="arabicPeriod"/>
            </a:pPr>
            <a:r>
              <a:rPr lang="en-US" dirty="0"/>
              <a:t>Expand and improve the </a:t>
            </a:r>
            <a:r>
              <a:rPr lang="en-US" dirty="0" err="1"/>
              <a:t>PCORnet</a:t>
            </a:r>
            <a:r>
              <a:rPr lang="en-US" dirty="0"/>
              <a:t> common data model for research in children with kidney disease</a:t>
            </a:r>
          </a:p>
          <a:p>
            <a:pPr lvl="1"/>
            <a:r>
              <a:rPr lang="en-US" dirty="0"/>
              <a:t>new pediatric- and kidney-specific variables and linking patients’ EHR data to other kidney disease databases.</a:t>
            </a:r>
          </a:p>
          <a:p>
            <a:pPr marL="385763" indent="-385763">
              <a:buFont typeface="+mj-lt"/>
              <a:buAutoNum type="arabicPeriod"/>
            </a:pPr>
            <a:r>
              <a:rPr lang="en-US" dirty="0"/>
              <a:t>Compare the effectiveness of alternative strategies for monitoring and treating hypertension on preserving kidney function. </a:t>
            </a:r>
          </a:p>
          <a:p>
            <a:pPr marL="385763" indent="-385763">
              <a:buFont typeface="+mj-lt"/>
              <a:buAutoNum type="arabicPeriod"/>
            </a:pPr>
            <a:r>
              <a:rPr lang="en-US" dirty="0"/>
              <a:t>Assess the lived experiences of patients and caregivers related to BP management. </a:t>
            </a:r>
          </a:p>
        </p:txBody>
      </p:sp>
      <p:sp>
        <p:nvSpPr>
          <p:cNvPr id="4" name="Slide Number Placeholder 3"/>
          <p:cNvSpPr>
            <a:spLocks noGrp="1"/>
          </p:cNvSpPr>
          <p:nvPr>
            <p:ph type="sldNum" sz="quarter" idx="5"/>
          </p:nvPr>
        </p:nvSpPr>
        <p:spPr/>
        <p:txBody>
          <a:bodyPr/>
          <a:lstStyle/>
          <a:p>
            <a:pPr>
              <a:defRPr/>
            </a:pPr>
            <a:fld id="{AE28E18A-745A-ED4A-B755-3D0D9ADD49E3}" type="slidenum">
              <a:rPr lang="en-US" smtClean="0"/>
              <a:pPr>
                <a:defRPr/>
              </a:pPr>
              <a:t>12</a:t>
            </a:fld>
            <a:endParaRPr lang="en-US" dirty="0"/>
          </a:p>
        </p:txBody>
      </p:sp>
    </p:spTree>
    <p:extLst>
      <p:ext uri="{BB962C8B-B14F-4D97-AF65-F5344CB8AC3E}">
        <p14:creationId xmlns:p14="http://schemas.microsoft.com/office/powerpoint/2010/main" val="1974055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AE28E18A-745A-ED4A-B755-3D0D9ADD49E3}" type="slidenum">
              <a:rPr lang="en-US" smtClean="0"/>
              <a:pPr>
                <a:defRPr/>
              </a:pPr>
              <a:t>13</a:t>
            </a:fld>
            <a:endParaRPr lang="en-US" dirty="0"/>
          </a:p>
        </p:txBody>
      </p:sp>
    </p:spTree>
    <p:extLst>
      <p:ext uri="{BB962C8B-B14F-4D97-AF65-F5344CB8AC3E}">
        <p14:creationId xmlns:p14="http://schemas.microsoft.com/office/powerpoint/2010/main" val="3219942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3BA68-BB09-F120-63A5-60D053563B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3222E-6D23-3160-185D-E163CA64DC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D3EEFC-3E4D-1A63-A3A0-33593561C87B}"/>
              </a:ext>
            </a:extLst>
          </p:cNvPr>
          <p:cNvSpPr>
            <a:spLocks noGrp="1"/>
          </p:cNvSpPr>
          <p:nvPr>
            <p:ph type="body" idx="1"/>
          </p:nvPr>
        </p:nvSpPr>
        <p:spPr/>
        <p:txBody>
          <a:bodyPr/>
          <a:lstStyle/>
          <a:p>
            <a:r>
              <a:rPr lang="en-US" dirty="0"/>
              <a:t>30 centers</a:t>
            </a:r>
          </a:p>
        </p:txBody>
      </p:sp>
      <p:sp>
        <p:nvSpPr>
          <p:cNvPr id="4" name="Slide Number Placeholder 3">
            <a:extLst>
              <a:ext uri="{FF2B5EF4-FFF2-40B4-BE49-F238E27FC236}">
                <a16:creationId xmlns:a16="http://schemas.microsoft.com/office/drawing/2014/main" id="{5AD57E9A-06FD-540C-7335-0258D0D29C60}"/>
              </a:ext>
            </a:extLst>
          </p:cNvPr>
          <p:cNvSpPr>
            <a:spLocks noGrp="1"/>
          </p:cNvSpPr>
          <p:nvPr>
            <p:ph type="sldNum" sz="quarter" idx="5"/>
          </p:nvPr>
        </p:nvSpPr>
        <p:spPr/>
        <p:txBody>
          <a:bodyPr/>
          <a:lstStyle/>
          <a:p>
            <a:pPr>
              <a:defRPr/>
            </a:pPr>
            <a:fld id="{AE28E18A-745A-ED4A-B755-3D0D9ADD49E3}" type="slidenum">
              <a:rPr lang="en-US" smtClean="0"/>
              <a:pPr>
                <a:defRPr/>
              </a:pPr>
              <a:t>24</a:t>
            </a:fld>
            <a:endParaRPr lang="en-US" dirty="0"/>
          </a:p>
        </p:txBody>
      </p:sp>
    </p:spTree>
    <p:extLst>
      <p:ext uri="{BB962C8B-B14F-4D97-AF65-F5344CB8AC3E}">
        <p14:creationId xmlns:p14="http://schemas.microsoft.com/office/powerpoint/2010/main" val="566459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BBBA53-BC68-4954-8B66-3506E62E25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045949-B8BE-4071-A1BC-6A88BC82C74D}"/>
              </a:ext>
            </a:extLst>
          </p:cNvPr>
          <p:cNvSpPr>
            <a:spLocks noGrp="1"/>
          </p:cNvSpPr>
          <p:nvPr>
            <p:ph type="ctrTitle"/>
          </p:nvPr>
        </p:nvSpPr>
        <p:spPr>
          <a:xfrm>
            <a:off x="6096000" y="1122363"/>
            <a:ext cx="5882640" cy="2387600"/>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6877DE-62B5-4EA7-AA97-D6E3A1D55732}"/>
              </a:ext>
            </a:extLst>
          </p:cNvPr>
          <p:cNvSpPr>
            <a:spLocks noGrp="1"/>
          </p:cNvSpPr>
          <p:nvPr>
            <p:ph type="subTitle" idx="1"/>
          </p:nvPr>
        </p:nvSpPr>
        <p:spPr>
          <a:xfrm>
            <a:off x="6095998" y="3602038"/>
            <a:ext cx="5882641"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1E02759-952F-46FE-B978-E6AF2FA19B0B}"/>
              </a:ext>
            </a:extLst>
          </p:cNvPr>
          <p:cNvSpPr>
            <a:spLocks noGrp="1"/>
          </p:cNvSpPr>
          <p:nvPr>
            <p:ph type="dt" sz="half" idx="10"/>
          </p:nvPr>
        </p:nvSpPr>
        <p:spPr/>
        <p:txBody>
          <a:bodyPr/>
          <a:lstStyle/>
          <a:p>
            <a:fld id="{2E76EB32-FE09-4280-85FD-B5AA2BE5A68C}" type="datetimeFigureOut">
              <a:rPr lang="en-US" smtClean="0"/>
              <a:t>5/5/2026</a:t>
            </a:fld>
            <a:endParaRPr lang="en-US"/>
          </a:p>
        </p:txBody>
      </p:sp>
      <p:sp>
        <p:nvSpPr>
          <p:cNvPr id="5" name="Footer Placeholder 4">
            <a:extLst>
              <a:ext uri="{FF2B5EF4-FFF2-40B4-BE49-F238E27FC236}">
                <a16:creationId xmlns:a16="http://schemas.microsoft.com/office/drawing/2014/main" id="{2F0E01BD-03C3-4277-B886-AE962DED9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6DD91-CD31-4DD3-A63E-4F30E949C7D2}"/>
              </a:ext>
            </a:extLst>
          </p:cNvPr>
          <p:cNvSpPr>
            <a:spLocks noGrp="1"/>
          </p:cNvSpPr>
          <p:nvPr>
            <p:ph type="sldNum" sz="quarter" idx="12"/>
          </p:nvPr>
        </p:nvSpPr>
        <p:spPr/>
        <p:txBody>
          <a:bodyPr/>
          <a:lstStyle/>
          <a:p>
            <a:fld id="{2E74F6C5-A229-4C05-8B7A-4CD3DF4D8BA7}" type="slidenum">
              <a:rPr lang="en-US" smtClean="0"/>
              <a:t>‹#›</a:t>
            </a:fld>
            <a:endParaRPr lang="en-US"/>
          </a:p>
        </p:txBody>
      </p:sp>
    </p:spTree>
    <p:extLst>
      <p:ext uri="{BB962C8B-B14F-4D97-AF65-F5344CB8AC3E}">
        <p14:creationId xmlns:p14="http://schemas.microsoft.com/office/powerpoint/2010/main" val="3918307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01A27D-E805-8940-9E3C-D954D1EBC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563" y="6111875"/>
            <a:ext cx="22748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a:spLocks noGrp="1"/>
          </p:cNvSpPr>
          <p:nvPr>
            <p:ph type="title"/>
          </p:nvPr>
        </p:nvSpPr>
        <p:spPr>
          <a:xfrm>
            <a:off x="759019" y="673239"/>
            <a:ext cx="10682746" cy="958650"/>
          </a:xfrm>
        </p:spPr>
        <p:txBody>
          <a:bodyPr anchor="t"/>
          <a:lstStyle>
            <a:lvl1pPr>
              <a:defRPr b="0">
                <a:solidFill>
                  <a:schemeClr val="accent2"/>
                </a:solidFill>
                <a:latin typeface="Arial Rounded MT Bold" panose="020F0704030504030204" pitchFamily="34" charset="77"/>
              </a:defRPr>
            </a:lvl1pPr>
          </a:lstStyle>
          <a:p>
            <a:r>
              <a:rPr lang="en-US"/>
              <a:t>Click to edit Master title style</a:t>
            </a:r>
            <a:endParaRPr lang="en-US" dirty="0"/>
          </a:p>
        </p:txBody>
      </p:sp>
      <p:sp>
        <p:nvSpPr>
          <p:cNvPr id="11" name="Content Placeholder 3"/>
          <p:cNvSpPr>
            <a:spLocks noGrp="1"/>
          </p:cNvSpPr>
          <p:nvPr>
            <p:ph idx="1"/>
          </p:nvPr>
        </p:nvSpPr>
        <p:spPr>
          <a:xfrm>
            <a:off x="750234" y="1921363"/>
            <a:ext cx="10691531" cy="4095604"/>
          </a:xfrm>
        </p:spPr>
        <p:txBody>
          <a:bodyPr/>
          <a:lstStyle>
            <a:lvl1pPr>
              <a:defRPr>
                <a:solidFill>
                  <a:schemeClr val="accent6">
                    <a:lumMod val="50000"/>
                  </a:schemeClr>
                </a:solidFill>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195020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C945C7-3186-4992-A47A-53B1B2C6938C}"/>
              </a:ext>
            </a:extLst>
          </p:cNvPr>
          <p:cNvSpPr>
            <a:spLocks noGrp="1"/>
          </p:cNvSpPr>
          <p:nvPr>
            <p:ph idx="1"/>
          </p:nvPr>
        </p:nvSpPr>
        <p:spPr>
          <a:xfrm>
            <a:off x="522514" y="1476103"/>
            <a:ext cx="10831286" cy="4700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F771069-8947-4714-AE08-89BAAF5E7970}"/>
              </a:ext>
            </a:extLst>
          </p:cNvPr>
          <p:cNvSpPr>
            <a:spLocks noGrp="1"/>
          </p:cNvSpPr>
          <p:nvPr>
            <p:ph type="dt" sz="half" idx="10"/>
          </p:nvPr>
        </p:nvSpPr>
        <p:spPr/>
        <p:txBody>
          <a:bodyPr/>
          <a:lstStyle/>
          <a:p>
            <a:fld id="{2E76EB32-FE09-4280-85FD-B5AA2BE5A68C}" type="datetimeFigureOut">
              <a:rPr lang="en-US" smtClean="0"/>
              <a:t>5/5/2026</a:t>
            </a:fld>
            <a:endParaRPr lang="en-US"/>
          </a:p>
        </p:txBody>
      </p:sp>
      <p:sp>
        <p:nvSpPr>
          <p:cNvPr id="5" name="Footer Placeholder 4">
            <a:extLst>
              <a:ext uri="{FF2B5EF4-FFF2-40B4-BE49-F238E27FC236}">
                <a16:creationId xmlns:a16="http://schemas.microsoft.com/office/drawing/2014/main" id="{5ED61E42-23C1-4E93-A513-14E2032D2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5AD15-8175-4507-8D8C-C96B5018A360}"/>
              </a:ext>
            </a:extLst>
          </p:cNvPr>
          <p:cNvSpPr>
            <a:spLocks noGrp="1"/>
          </p:cNvSpPr>
          <p:nvPr>
            <p:ph type="sldNum" sz="quarter" idx="12"/>
          </p:nvPr>
        </p:nvSpPr>
        <p:spPr/>
        <p:txBody>
          <a:bodyPr/>
          <a:lstStyle/>
          <a:p>
            <a:fld id="{2E74F6C5-A229-4C05-8B7A-4CD3DF4D8BA7}" type="slidenum">
              <a:rPr lang="en-US" smtClean="0"/>
              <a:t>‹#›</a:t>
            </a:fld>
            <a:endParaRPr lang="en-US"/>
          </a:p>
        </p:txBody>
      </p:sp>
      <p:pic>
        <p:nvPicPr>
          <p:cNvPr id="8" name="Picture 7" descr="A picture containing icon&#10;&#10;Description automatically generated">
            <a:extLst>
              <a:ext uri="{FF2B5EF4-FFF2-40B4-BE49-F238E27FC236}">
                <a16:creationId xmlns:a16="http://schemas.microsoft.com/office/drawing/2014/main" id="{058FC788-EAA3-454B-9DC6-29854F3274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347" y="5838161"/>
            <a:ext cx="2886618" cy="700751"/>
          </a:xfrm>
          <a:prstGeom prst="rect">
            <a:avLst/>
          </a:prstGeom>
        </p:spPr>
      </p:pic>
      <p:graphicFrame>
        <p:nvGraphicFramePr>
          <p:cNvPr id="9" name="Table 8">
            <a:extLst>
              <a:ext uri="{FF2B5EF4-FFF2-40B4-BE49-F238E27FC236}">
                <a16:creationId xmlns:a16="http://schemas.microsoft.com/office/drawing/2014/main" id="{6DA41EBE-C24D-4CF4-8335-38BE73E7A2FC}"/>
              </a:ext>
            </a:extLst>
          </p:cNvPr>
          <p:cNvGraphicFramePr>
            <a:graphicFrameLocks noGrp="1"/>
          </p:cNvGraphicFramePr>
          <p:nvPr userDrawn="1">
            <p:extLst>
              <p:ext uri="{D42A27DB-BD31-4B8C-83A1-F6EECF244321}">
                <p14:modId xmlns:p14="http://schemas.microsoft.com/office/powerpoint/2010/main" val="460747468"/>
              </p:ext>
            </p:extLst>
          </p:nvPr>
        </p:nvGraphicFramePr>
        <p:xfrm>
          <a:off x="0" y="0"/>
          <a:ext cx="12192000" cy="125604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89350026"/>
                    </a:ext>
                  </a:extLst>
                </a:gridCol>
              </a:tblGrid>
              <a:tr h="1256044">
                <a:tc>
                  <a:txBody>
                    <a:bodyPr/>
                    <a:lstStyle/>
                    <a:p>
                      <a:pPr algn="l"/>
                      <a:r>
                        <a:rPr lang="en-US" sz="3000" dirty="0">
                          <a:latin typeface="Tiempos Headline Regular" panose="02020503060303060403" pitchFamily="18" charset="0"/>
                          <a:cs typeface="Arial" panose="020B0604020202020204" pitchFamily="34" charset="0"/>
                        </a:rPr>
                        <a:t>  </a:t>
                      </a:r>
                      <a:endParaRPr lang="en-US" sz="3600" b="1" kern="1200" dirty="0">
                        <a:solidFill>
                          <a:schemeClr val="lt1"/>
                        </a:solidFill>
                        <a:latin typeface="Tiempos Headline Regular" panose="02020503060303060403" pitchFamily="18" charset="0"/>
                        <a:ea typeface="+mn-ea"/>
                        <a:cs typeface="Arial" panose="020B0604020202020204" pitchFamily="34" charset="0"/>
                      </a:endParaRPr>
                    </a:p>
                  </a:txBody>
                  <a:tcPr anchor="ctr">
                    <a:solidFill>
                      <a:srgbClr val="319C8A"/>
                    </a:solidFill>
                  </a:tcPr>
                </a:tc>
                <a:extLst>
                  <a:ext uri="{0D108BD9-81ED-4DB2-BD59-A6C34878D82A}">
                    <a16:rowId xmlns:a16="http://schemas.microsoft.com/office/drawing/2014/main" val="1834515696"/>
                  </a:ext>
                </a:extLst>
              </a:tr>
            </a:tbl>
          </a:graphicData>
        </a:graphic>
      </p:graphicFrame>
      <p:sp>
        <p:nvSpPr>
          <p:cNvPr id="10" name="Title 1">
            <a:extLst>
              <a:ext uri="{FF2B5EF4-FFF2-40B4-BE49-F238E27FC236}">
                <a16:creationId xmlns:a16="http://schemas.microsoft.com/office/drawing/2014/main" id="{F27865F1-C959-4F25-BD36-08E7141914A3}"/>
              </a:ext>
            </a:extLst>
          </p:cNvPr>
          <p:cNvSpPr>
            <a:spLocks noGrp="1"/>
          </p:cNvSpPr>
          <p:nvPr>
            <p:ph type="title"/>
          </p:nvPr>
        </p:nvSpPr>
        <p:spPr>
          <a:xfrm>
            <a:off x="328267" y="221973"/>
            <a:ext cx="10515600" cy="918127"/>
          </a:xfrm>
        </p:spPr>
        <p:txBody>
          <a:bodyPr anchor="ct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2767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319C8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875B-9430-4D07-BE7F-A43652A836BB}"/>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6F239D-FC40-470E-B689-12569A33E982}"/>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3DB50E-CE78-49DB-B79B-40F959B60CE8}"/>
              </a:ext>
            </a:extLst>
          </p:cNvPr>
          <p:cNvSpPr>
            <a:spLocks noGrp="1"/>
          </p:cNvSpPr>
          <p:nvPr>
            <p:ph type="dt" sz="half" idx="10"/>
          </p:nvPr>
        </p:nvSpPr>
        <p:spPr/>
        <p:txBody>
          <a:bodyPr/>
          <a:lstStyle/>
          <a:p>
            <a:fld id="{2E76EB32-FE09-4280-85FD-B5AA2BE5A68C}" type="datetimeFigureOut">
              <a:rPr lang="en-US" smtClean="0"/>
              <a:t>5/5/2026</a:t>
            </a:fld>
            <a:endParaRPr lang="en-US"/>
          </a:p>
        </p:txBody>
      </p:sp>
      <p:sp>
        <p:nvSpPr>
          <p:cNvPr id="5" name="Footer Placeholder 4">
            <a:extLst>
              <a:ext uri="{FF2B5EF4-FFF2-40B4-BE49-F238E27FC236}">
                <a16:creationId xmlns:a16="http://schemas.microsoft.com/office/drawing/2014/main" id="{730404F7-EBAE-4213-9175-71704A52E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FD05C-DF8F-4942-A5D5-7E9B78BBC2F5}"/>
              </a:ext>
            </a:extLst>
          </p:cNvPr>
          <p:cNvSpPr>
            <a:spLocks noGrp="1"/>
          </p:cNvSpPr>
          <p:nvPr>
            <p:ph type="sldNum" sz="quarter" idx="12"/>
          </p:nvPr>
        </p:nvSpPr>
        <p:spPr/>
        <p:txBody>
          <a:bodyPr/>
          <a:lstStyle/>
          <a:p>
            <a:fld id="{2E74F6C5-A229-4C05-8B7A-4CD3DF4D8BA7}" type="slidenum">
              <a:rPr lang="en-US" smtClean="0"/>
              <a:t>‹#›</a:t>
            </a:fld>
            <a:endParaRPr lang="en-US"/>
          </a:p>
        </p:txBody>
      </p:sp>
    </p:spTree>
    <p:extLst>
      <p:ext uri="{BB962C8B-B14F-4D97-AF65-F5344CB8AC3E}">
        <p14:creationId xmlns:p14="http://schemas.microsoft.com/office/powerpoint/2010/main" val="1195854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5F828B-BBFA-4040-BBE8-1C592E428524}"/>
              </a:ext>
            </a:extLst>
          </p:cNvPr>
          <p:cNvSpPr>
            <a:spLocks noGrp="1"/>
          </p:cNvSpPr>
          <p:nvPr>
            <p:ph sz="half" idx="1"/>
          </p:nvPr>
        </p:nvSpPr>
        <p:spPr>
          <a:xfrm>
            <a:off x="365760" y="1435431"/>
            <a:ext cx="5654040" cy="474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F8DE938-07BF-480A-9FCC-B3E866912E08}"/>
              </a:ext>
            </a:extLst>
          </p:cNvPr>
          <p:cNvSpPr>
            <a:spLocks noGrp="1"/>
          </p:cNvSpPr>
          <p:nvPr>
            <p:ph sz="half" idx="2"/>
          </p:nvPr>
        </p:nvSpPr>
        <p:spPr>
          <a:xfrm>
            <a:off x="6172200" y="1435431"/>
            <a:ext cx="5558246" cy="474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38EDE0C3-E42F-48F9-8115-0CB4AEDF30C6}"/>
              </a:ext>
            </a:extLst>
          </p:cNvPr>
          <p:cNvSpPr>
            <a:spLocks noGrp="1"/>
          </p:cNvSpPr>
          <p:nvPr>
            <p:ph type="dt" sz="half" idx="10"/>
          </p:nvPr>
        </p:nvSpPr>
        <p:spPr/>
        <p:txBody>
          <a:bodyPr/>
          <a:lstStyle/>
          <a:p>
            <a:fld id="{2E76EB32-FE09-4280-85FD-B5AA2BE5A68C}" type="datetimeFigureOut">
              <a:rPr lang="en-US" smtClean="0"/>
              <a:t>5/5/2026</a:t>
            </a:fld>
            <a:endParaRPr lang="en-US"/>
          </a:p>
        </p:txBody>
      </p:sp>
      <p:sp>
        <p:nvSpPr>
          <p:cNvPr id="6" name="Footer Placeholder 5">
            <a:extLst>
              <a:ext uri="{FF2B5EF4-FFF2-40B4-BE49-F238E27FC236}">
                <a16:creationId xmlns:a16="http://schemas.microsoft.com/office/drawing/2014/main" id="{F9459CB2-24B4-4361-A43B-654049F40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D82CE2-4529-49EC-87EB-2B41F59506BE}"/>
              </a:ext>
            </a:extLst>
          </p:cNvPr>
          <p:cNvSpPr>
            <a:spLocks noGrp="1"/>
          </p:cNvSpPr>
          <p:nvPr>
            <p:ph type="sldNum" sz="quarter" idx="12"/>
          </p:nvPr>
        </p:nvSpPr>
        <p:spPr/>
        <p:txBody>
          <a:bodyPr/>
          <a:lstStyle/>
          <a:p>
            <a:fld id="{2E74F6C5-A229-4C05-8B7A-4CD3DF4D8BA7}" type="slidenum">
              <a:rPr lang="en-US" smtClean="0"/>
              <a:t>‹#›</a:t>
            </a:fld>
            <a:endParaRPr lang="en-US"/>
          </a:p>
        </p:txBody>
      </p:sp>
      <p:graphicFrame>
        <p:nvGraphicFramePr>
          <p:cNvPr id="8" name="Table 7">
            <a:extLst>
              <a:ext uri="{FF2B5EF4-FFF2-40B4-BE49-F238E27FC236}">
                <a16:creationId xmlns:a16="http://schemas.microsoft.com/office/drawing/2014/main" id="{371F913B-D2EB-4B26-8E95-0F76E10FE922}"/>
              </a:ext>
            </a:extLst>
          </p:cNvPr>
          <p:cNvGraphicFramePr>
            <a:graphicFrameLocks noGrp="1"/>
          </p:cNvGraphicFramePr>
          <p:nvPr userDrawn="1">
            <p:extLst>
              <p:ext uri="{D42A27DB-BD31-4B8C-83A1-F6EECF244321}">
                <p14:modId xmlns:p14="http://schemas.microsoft.com/office/powerpoint/2010/main" val="2801672827"/>
              </p:ext>
            </p:extLst>
          </p:nvPr>
        </p:nvGraphicFramePr>
        <p:xfrm>
          <a:off x="0" y="0"/>
          <a:ext cx="12192000" cy="125604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89350026"/>
                    </a:ext>
                  </a:extLst>
                </a:gridCol>
              </a:tblGrid>
              <a:tr h="1256044">
                <a:tc>
                  <a:txBody>
                    <a:bodyPr/>
                    <a:lstStyle/>
                    <a:p>
                      <a:pPr algn="l"/>
                      <a:endParaRPr lang="en-US" sz="3600" b="1" kern="1200" dirty="0">
                        <a:solidFill>
                          <a:schemeClr val="lt1"/>
                        </a:solidFill>
                        <a:latin typeface="Tiempos Headline Regular" panose="02020503060303060403" pitchFamily="18" charset="0"/>
                        <a:ea typeface="+mn-ea"/>
                        <a:cs typeface="Arial" panose="020B0604020202020204" pitchFamily="34" charset="0"/>
                      </a:endParaRPr>
                    </a:p>
                  </a:txBody>
                  <a:tcPr anchor="ctr">
                    <a:solidFill>
                      <a:srgbClr val="319C8A"/>
                    </a:solidFill>
                  </a:tcPr>
                </a:tc>
                <a:extLst>
                  <a:ext uri="{0D108BD9-81ED-4DB2-BD59-A6C34878D82A}">
                    <a16:rowId xmlns:a16="http://schemas.microsoft.com/office/drawing/2014/main" val="1834515696"/>
                  </a:ext>
                </a:extLst>
              </a:tr>
            </a:tbl>
          </a:graphicData>
        </a:graphic>
      </p:graphicFrame>
      <p:pic>
        <p:nvPicPr>
          <p:cNvPr id="9" name="Picture 8" descr="A picture containing icon&#10;&#10;Description automatically generated">
            <a:extLst>
              <a:ext uri="{FF2B5EF4-FFF2-40B4-BE49-F238E27FC236}">
                <a16:creationId xmlns:a16="http://schemas.microsoft.com/office/drawing/2014/main" id="{ADFB166C-3D40-44A5-9511-0B543A9DA7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347" y="5838161"/>
            <a:ext cx="2886618" cy="700751"/>
          </a:xfrm>
          <a:prstGeom prst="rect">
            <a:avLst/>
          </a:prstGeom>
        </p:spPr>
      </p:pic>
      <p:sp>
        <p:nvSpPr>
          <p:cNvPr id="10" name="Title 1">
            <a:extLst>
              <a:ext uri="{FF2B5EF4-FFF2-40B4-BE49-F238E27FC236}">
                <a16:creationId xmlns:a16="http://schemas.microsoft.com/office/drawing/2014/main" id="{34B8363A-0AAE-4372-A86E-8F752C333DAB}"/>
              </a:ext>
            </a:extLst>
          </p:cNvPr>
          <p:cNvSpPr>
            <a:spLocks noGrp="1"/>
          </p:cNvSpPr>
          <p:nvPr>
            <p:ph type="title"/>
          </p:nvPr>
        </p:nvSpPr>
        <p:spPr>
          <a:xfrm>
            <a:off x="328267" y="221973"/>
            <a:ext cx="10515600" cy="918127"/>
          </a:xfrm>
        </p:spPr>
        <p:txBody>
          <a:bodyPr anchor="ct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5141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81987A-5C51-4B87-987D-84C77A443391}"/>
              </a:ext>
            </a:extLst>
          </p:cNvPr>
          <p:cNvSpPr>
            <a:spLocks noGrp="1"/>
          </p:cNvSpPr>
          <p:nvPr>
            <p:ph type="body" idx="1"/>
          </p:nvPr>
        </p:nvSpPr>
        <p:spPr>
          <a:xfrm>
            <a:off x="434839" y="1405723"/>
            <a:ext cx="5562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E404E6-1719-45EE-953C-8A588A5EC016}"/>
              </a:ext>
            </a:extLst>
          </p:cNvPr>
          <p:cNvSpPr>
            <a:spLocks noGrp="1"/>
          </p:cNvSpPr>
          <p:nvPr>
            <p:ph sz="half" idx="2"/>
          </p:nvPr>
        </p:nvSpPr>
        <p:spPr>
          <a:xfrm>
            <a:off x="434839" y="2379313"/>
            <a:ext cx="5562737" cy="3810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966E8E1-5E7E-4D90-B378-DAD2FE4DD2C4}"/>
              </a:ext>
            </a:extLst>
          </p:cNvPr>
          <p:cNvSpPr>
            <a:spLocks noGrp="1"/>
          </p:cNvSpPr>
          <p:nvPr>
            <p:ph type="body" sz="quarter" idx="3"/>
          </p:nvPr>
        </p:nvSpPr>
        <p:spPr>
          <a:xfrm>
            <a:off x="6172200" y="1405722"/>
            <a:ext cx="575276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1DF923-04BF-415E-864B-D1E8FD121A99}"/>
              </a:ext>
            </a:extLst>
          </p:cNvPr>
          <p:cNvSpPr>
            <a:spLocks noGrp="1"/>
          </p:cNvSpPr>
          <p:nvPr>
            <p:ph sz="quarter" idx="4"/>
          </p:nvPr>
        </p:nvSpPr>
        <p:spPr>
          <a:xfrm>
            <a:off x="6172199" y="2396322"/>
            <a:ext cx="5752765" cy="3793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5F20DCC-CC5B-46B7-A850-5CEC4C85F795}"/>
              </a:ext>
            </a:extLst>
          </p:cNvPr>
          <p:cNvSpPr>
            <a:spLocks noGrp="1"/>
          </p:cNvSpPr>
          <p:nvPr>
            <p:ph type="dt" sz="half" idx="10"/>
          </p:nvPr>
        </p:nvSpPr>
        <p:spPr/>
        <p:txBody>
          <a:bodyPr/>
          <a:lstStyle/>
          <a:p>
            <a:fld id="{2E76EB32-FE09-4280-85FD-B5AA2BE5A68C}" type="datetimeFigureOut">
              <a:rPr lang="en-US" smtClean="0"/>
              <a:t>5/5/2026</a:t>
            </a:fld>
            <a:endParaRPr lang="en-US"/>
          </a:p>
        </p:txBody>
      </p:sp>
      <p:sp>
        <p:nvSpPr>
          <p:cNvPr id="8" name="Footer Placeholder 7">
            <a:extLst>
              <a:ext uri="{FF2B5EF4-FFF2-40B4-BE49-F238E27FC236}">
                <a16:creationId xmlns:a16="http://schemas.microsoft.com/office/drawing/2014/main" id="{3F7325C1-DEF1-49B1-B919-F0B8D06007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06A21B-A618-4AEA-A620-A4C47605ADDB}"/>
              </a:ext>
            </a:extLst>
          </p:cNvPr>
          <p:cNvSpPr>
            <a:spLocks noGrp="1"/>
          </p:cNvSpPr>
          <p:nvPr>
            <p:ph type="sldNum" sz="quarter" idx="12"/>
          </p:nvPr>
        </p:nvSpPr>
        <p:spPr/>
        <p:txBody>
          <a:bodyPr/>
          <a:lstStyle/>
          <a:p>
            <a:fld id="{2E74F6C5-A229-4C05-8B7A-4CD3DF4D8BA7}" type="slidenum">
              <a:rPr lang="en-US" smtClean="0"/>
              <a:t>‹#›</a:t>
            </a:fld>
            <a:endParaRPr lang="en-US"/>
          </a:p>
        </p:txBody>
      </p:sp>
      <p:graphicFrame>
        <p:nvGraphicFramePr>
          <p:cNvPr id="10" name="Table 9">
            <a:extLst>
              <a:ext uri="{FF2B5EF4-FFF2-40B4-BE49-F238E27FC236}">
                <a16:creationId xmlns:a16="http://schemas.microsoft.com/office/drawing/2014/main" id="{69F834D3-BD78-49E0-AC9D-1E68CA5349EB}"/>
              </a:ext>
            </a:extLst>
          </p:cNvPr>
          <p:cNvGraphicFramePr>
            <a:graphicFrameLocks noGrp="1"/>
          </p:cNvGraphicFramePr>
          <p:nvPr userDrawn="1">
            <p:extLst>
              <p:ext uri="{D42A27DB-BD31-4B8C-83A1-F6EECF244321}">
                <p14:modId xmlns:p14="http://schemas.microsoft.com/office/powerpoint/2010/main" val="340403821"/>
              </p:ext>
            </p:extLst>
          </p:nvPr>
        </p:nvGraphicFramePr>
        <p:xfrm>
          <a:off x="0" y="0"/>
          <a:ext cx="12192000" cy="125604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89350026"/>
                    </a:ext>
                  </a:extLst>
                </a:gridCol>
              </a:tblGrid>
              <a:tr h="1256044">
                <a:tc>
                  <a:txBody>
                    <a:bodyPr/>
                    <a:lstStyle/>
                    <a:p>
                      <a:pPr algn="l"/>
                      <a:endParaRPr lang="en-US" sz="3600" b="1" kern="1200" dirty="0">
                        <a:solidFill>
                          <a:schemeClr val="lt1"/>
                        </a:solidFill>
                        <a:latin typeface="Tiempos Headline Regular" panose="02020503060303060403" pitchFamily="18" charset="0"/>
                        <a:ea typeface="+mn-ea"/>
                        <a:cs typeface="Arial" panose="020B0604020202020204" pitchFamily="34" charset="0"/>
                      </a:endParaRPr>
                    </a:p>
                  </a:txBody>
                  <a:tcPr anchor="ctr">
                    <a:solidFill>
                      <a:srgbClr val="319C8A"/>
                    </a:solidFill>
                  </a:tcPr>
                </a:tc>
                <a:extLst>
                  <a:ext uri="{0D108BD9-81ED-4DB2-BD59-A6C34878D82A}">
                    <a16:rowId xmlns:a16="http://schemas.microsoft.com/office/drawing/2014/main" val="1834515696"/>
                  </a:ext>
                </a:extLst>
              </a:tr>
            </a:tbl>
          </a:graphicData>
        </a:graphic>
      </p:graphicFrame>
      <p:pic>
        <p:nvPicPr>
          <p:cNvPr id="11" name="Picture 10" descr="A picture containing icon&#10;&#10;Description automatically generated">
            <a:extLst>
              <a:ext uri="{FF2B5EF4-FFF2-40B4-BE49-F238E27FC236}">
                <a16:creationId xmlns:a16="http://schemas.microsoft.com/office/drawing/2014/main" id="{86035CB2-3DBC-4201-901E-DD22A43A28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347" y="5838161"/>
            <a:ext cx="2886618" cy="700751"/>
          </a:xfrm>
          <a:prstGeom prst="rect">
            <a:avLst/>
          </a:prstGeom>
        </p:spPr>
      </p:pic>
      <p:sp>
        <p:nvSpPr>
          <p:cNvPr id="12" name="Title 1">
            <a:extLst>
              <a:ext uri="{FF2B5EF4-FFF2-40B4-BE49-F238E27FC236}">
                <a16:creationId xmlns:a16="http://schemas.microsoft.com/office/drawing/2014/main" id="{E07FE1EF-CC85-4353-B3A8-301D3EBE4FA0}"/>
              </a:ext>
            </a:extLst>
          </p:cNvPr>
          <p:cNvSpPr>
            <a:spLocks noGrp="1"/>
          </p:cNvSpPr>
          <p:nvPr>
            <p:ph type="title"/>
          </p:nvPr>
        </p:nvSpPr>
        <p:spPr>
          <a:xfrm>
            <a:off x="328267" y="221973"/>
            <a:ext cx="10515600" cy="918127"/>
          </a:xfrm>
        </p:spPr>
        <p:txBody>
          <a:bodyPr anchor="ct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0787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F9F5D6-CB46-4B59-B8D4-3897B2C262B6}"/>
              </a:ext>
            </a:extLst>
          </p:cNvPr>
          <p:cNvSpPr>
            <a:spLocks noGrp="1"/>
          </p:cNvSpPr>
          <p:nvPr>
            <p:ph type="dt" sz="half" idx="10"/>
          </p:nvPr>
        </p:nvSpPr>
        <p:spPr/>
        <p:txBody>
          <a:bodyPr/>
          <a:lstStyle/>
          <a:p>
            <a:fld id="{2E76EB32-FE09-4280-85FD-B5AA2BE5A68C}" type="datetimeFigureOut">
              <a:rPr lang="en-US" smtClean="0"/>
              <a:t>5/5/2026</a:t>
            </a:fld>
            <a:endParaRPr lang="en-US"/>
          </a:p>
        </p:txBody>
      </p:sp>
      <p:sp>
        <p:nvSpPr>
          <p:cNvPr id="4" name="Footer Placeholder 3">
            <a:extLst>
              <a:ext uri="{FF2B5EF4-FFF2-40B4-BE49-F238E27FC236}">
                <a16:creationId xmlns:a16="http://schemas.microsoft.com/office/drawing/2014/main" id="{E0058159-821A-459E-9691-B3598D6247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78D8A0-0DE7-4ACD-A24E-D11290D0386C}"/>
              </a:ext>
            </a:extLst>
          </p:cNvPr>
          <p:cNvSpPr>
            <a:spLocks noGrp="1"/>
          </p:cNvSpPr>
          <p:nvPr>
            <p:ph type="sldNum" sz="quarter" idx="12"/>
          </p:nvPr>
        </p:nvSpPr>
        <p:spPr/>
        <p:txBody>
          <a:bodyPr/>
          <a:lstStyle/>
          <a:p>
            <a:fld id="{2E74F6C5-A229-4C05-8B7A-4CD3DF4D8BA7}" type="slidenum">
              <a:rPr lang="en-US" smtClean="0"/>
              <a:t>‹#›</a:t>
            </a:fld>
            <a:endParaRPr lang="en-US"/>
          </a:p>
        </p:txBody>
      </p:sp>
      <p:graphicFrame>
        <p:nvGraphicFramePr>
          <p:cNvPr id="6" name="Table 5">
            <a:extLst>
              <a:ext uri="{FF2B5EF4-FFF2-40B4-BE49-F238E27FC236}">
                <a16:creationId xmlns:a16="http://schemas.microsoft.com/office/drawing/2014/main" id="{5CF5F340-6803-4376-BB5E-6A30C379F492}"/>
              </a:ext>
            </a:extLst>
          </p:cNvPr>
          <p:cNvGraphicFramePr>
            <a:graphicFrameLocks noGrp="1"/>
          </p:cNvGraphicFramePr>
          <p:nvPr userDrawn="1">
            <p:extLst>
              <p:ext uri="{D42A27DB-BD31-4B8C-83A1-F6EECF244321}">
                <p14:modId xmlns:p14="http://schemas.microsoft.com/office/powerpoint/2010/main" val="3264978575"/>
              </p:ext>
            </p:extLst>
          </p:nvPr>
        </p:nvGraphicFramePr>
        <p:xfrm>
          <a:off x="0" y="0"/>
          <a:ext cx="12192000" cy="125604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89350026"/>
                    </a:ext>
                  </a:extLst>
                </a:gridCol>
              </a:tblGrid>
              <a:tr h="1256044">
                <a:tc>
                  <a:txBody>
                    <a:bodyPr/>
                    <a:lstStyle/>
                    <a:p>
                      <a:pPr algn="l"/>
                      <a:endParaRPr lang="en-US" sz="3600" b="1" kern="1200" dirty="0">
                        <a:solidFill>
                          <a:schemeClr val="lt1"/>
                        </a:solidFill>
                        <a:latin typeface="Tiempos Headline Regular" panose="02020503060303060403" pitchFamily="18" charset="0"/>
                        <a:ea typeface="+mn-ea"/>
                        <a:cs typeface="Arial" panose="020B0604020202020204" pitchFamily="34" charset="0"/>
                      </a:endParaRPr>
                    </a:p>
                  </a:txBody>
                  <a:tcPr anchor="ctr">
                    <a:solidFill>
                      <a:srgbClr val="319C8A"/>
                    </a:solidFill>
                  </a:tcPr>
                </a:tc>
                <a:extLst>
                  <a:ext uri="{0D108BD9-81ED-4DB2-BD59-A6C34878D82A}">
                    <a16:rowId xmlns:a16="http://schemas.microsoft.com/office/drawing/2014/main" val="1834515696"/>
                  </a:ext>
                </a:extLst>
              </a:tr>
            </a:tbl>
          </a:graphicData>
        </a:graphic>
      </p:graphicFrame>
      <p:pic>
        <p:nvPicPr>
          <p:cNvPr id="7" name="Picture 6" descr="A picture containing icon&#10;&#10;Description automatically generated">
            <a:extLst>
              <a:ext uri="{FF2B5EF4-FFF2-40B4-BE49-F238E27FC236}">
                <a16:creationId xmlns:a16="http://schemas.microsoft.com/office/drawing/2014/main" id="{A10166BC-0C22-4335-9C1C-E346BA7BBF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347" y="5838161"/>
            <a:ext cx="2886618" cy="700751"/>
          </a:xfrm>
          <a:prstGeom prst="rect">
            <a:avLst/>
          </a:prstGeom>
        </p:spPr>
      </p:pic>
      <p:sp>
        <p:nvSpPr>
          <p:cNvPr id="8" name="Title 1">
            <a:extLst>
              <a:ext uri="{FF2B5EF4-FFF2-40B4-BE49-F238E27FC236}">
                <a16:creationId xmlns:a16="http://schemas.microsoft.com/office/drawing/2014/main" id="{15B4171A-78EE-4939-9F44-DA957F4CB95E}"/>
              </a:ext>
            </a:extLst>
          </p:cNvPr>
          <p:cNvSpPr>
            <a:spLocks noGrp="1"/>
          </p:cNvSpPr>
          <p:nvPr>
            <p:ph type="title"/>
          </p:nvPr>
        </p:nvSpPr>
        <p:spPr>
          <a:xfrm>
            <a:off x="328267" y="221973"/>
            <a:ext cx="10515600" cy="918127"/>
          </a:xfrm>
        </p:spPr>
        <p:txBody>
          <a:bodyPr anchor="ct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4869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40BE4E-1917-4499-9131-7A93102DE17C}"/>
              </a:ext>
            </a:extLst>
          </p:cNvPr>
          <p:cNvSpPr>
            <a:spLocks noGrp="1"/>
          </p:cNvSpPr>
          <p:nvPr>
            <p:ph type="dt" sz="half" idx="10"/>
          </p:nvPr>
        </p:nvSpPr>
        <p:spPr/>
        <p:txBody>
          <a:bodyPr/>
          <a:lstStyle/>
          <a:p>
            <a:fld id="{2E76EB32-FE09-4280-85FD-B5AA2BE5A68C}" type="datetimeFigureOut">
              <a:rPr lang="en-US" smtClean="0"/>
              <a:t>5/5/2026</a:t>
            </a:fld>
            <a:endParaRPr lang="en-US"/>
          </a:p>
        </p:txBody>
      </p:sp>
      <p:sp>
        <p:nvSpPr>
          <p:cNvPr id="3" name="Footer Placeholder 2">
            <a:extLst>
              <a:ext uri="{FF2B5EF4-FFF2-40B4-BE49-F238E27FC236}">
                <a16:creationId xmlns:a16="http://schemas.microsoft.com/office/drawing/2014/main" id="{229F24AF-B44D-4A08-BF34-8C32AE1C8F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6E82E7-C259-48BC-8592-5F69CBB09CD9}"/>
              </a:ext>
            </a:extLst>
          </p:cNvPr>
          <p:cNvSpPr>
            <a:spLocks noGrp="1"/>
          </p:cNvSpPr>
          <p:nvPr>
            <p:ph type="sldNum" sz="quarter" idx="12"/>
          </p:nvPr>
        </p:nvSpPr>
        <p:spPr/>
        <p:txBody>
          <a:bodyPr/>
          <a:lstStyle/>
          <a:p>
            <a:fld id="{2E74F6C5-A229-4C05-8B7A-4CD3DF4D8BA7}" type="slidenum">
              <a:rPr lang="en-US" smtClean="0"/>
              <a:t>‹#›</a:t>
            </a:fld>
            <a:endParaRPr lang="en-US"/>
          </a:p>
        </p:txBody>
      </p:sp>
      <p:pic>
        <p:nvPicPr>
          <p:cNvPr id="5" name="Picture 4" descr="A picture containing icon&#10;&#10;Description automatically generated">
            <a:extLst>
              <a:ext uri="{FF2B5EF4-FFF2-40B4-BE49-F238E27FC236}">
                <a16:creationId xmlns:a16="http://schemas.microsoft.com/office/drawing/2014/main" id="{0B2D0EA1-214F-4045-8227-932B2D58F1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347" y="5838161"/>
            <a:ext cx="2886618" cy="700751"/>
          </a:xfrm>
          <a:prstGeom prst="rect">
            <a:avLst/>
          </a:prstGeom>
        </p:spPr>
      </p:pic>
    </p:spTree>
    <p:extLst>
      <p:ext uri="{BB962C8B-B14F-4D97-AF65-F5344CB8AC3E}">
        <p14:creationId xmlns:p14="http://schemas.microsoft.com/office/powerpoint/2010/main" val="337970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8D25-E1B6-447A-9813-02769E6E46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A85B80-AD69-4F37-88FD-75146AB9AB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FEFC23-7230-4F16-8ED4-6C048C37C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DBB8E0-EBFC-49B4-B757-AF5BE1F12CE5}"/>
              </a:ext>
            </a:extLst>
          </p:cNvPr>
          <p:cNvSpPr>
            <a:spLocks noGrp="1"/>
          </p:cNvSpPr>
          <p:nvPr>
            <p:ph type="dt" sz="half" idx="10"/>
          </p:nvPr>
        </p:nvSpPr>
        <p:spPr/>
        <p:txBody>
          <a:bodyPr/>
          <a:lstStyle/>
          <a:p>
            <a:fld id="{2E76EB32-FE09-4280-85FD-B5AA2BE5A68C}" type="datetimeFigureOut">
              <a:rPr lang="en-US" smtClean="0"/>
              <a:t>5/5/2026</a:t>
            </a:fld>
            <a:endParaRPr lang="en-US"/>
          </a:p>
        </p:txBody>
      </p:sp>
      <p:sp>
        <p:nvSpPr>
          <p:cNvPr id="6" name="Footer Placeholder 5">
            <a:extLst>
              <a:ext uri="{FF2B5EF4-FFF2-40B4-BE49-F238E27FC236}">
                <a16:creationId xmlns:a16="http://schemas.microsoft.com/office/drawing/2014/main" id="{3B544B6B-354D-4679-A382-93C800E44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A5B3CF-4F17-4591-95FA-7499F990A1C2}"/>
              </a:ext>
            </a:extLst>
          </p:cNvPr>
          <p:cNvSpPr>
            <a:spLocks noGrp="1"/>
          </p:cNvSpPr>
          <p:nvPr>
            <p:ph type="sldNum" sz="quarter" idx="12"/>
          </p:nvPr>
        </p:nvSpPr>
        <p:spPr/>
        <p:txBody>
          <a:bodyPr/>
          <a:lstStyle/>
          <a:p>
            <a:fld id="{2E74F6C5-A229-4C05-8B7A-4CD3DF4D8BA7}" type="slidenum">
              <a:rPr lang="en-US" smtClean="0"/>
              <a:t>‹#›</a:t>
            </a:fld>
            <a:endParaRPr lang="en-US"/>
          </a:p>
        </p:txBody>
      </p:sp>
      <p:pic>
        <p:nvPicPr>
          <p:cNvPr id="8" name="Picture 7" descr="A picture containing icon&#10;&#10;Description automatically generated">
            <a:extLst>
              <a:ext uri="{FF2B5EF4-FFF2-40B4-BE49-F238E27FC236}">
                <a16:creationId xmlns:a16="http://schemas.microsoft.com/office/drawing/2014/main" id="{035759F1-93F4-4F87-9026-90B5FF568B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347" y="5838161"/>
            <a:ext cx="2886618" cy="700751"/>
          </a:xfrm>
          <a:prstGeom prst="rect">
            <a:avLst/>
          </a:prstGeom>
        </p:spPr>
      </p:pic>
    </p:spTree>
    <p:extLst>
      <p:ext uri="{BB962C8B-B14F-4D97-AF65-F5344CB8AC3E}">
        <p14:creationId xmlns:p14="http://schemas.microsoft.com/office/powerpoint/2010/main" val="276690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2785-3DE0-4744-A652-02365635D6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9F86C8-387D-46AF-8D9B-4AC2AB7430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473942-8723-4B39-9D59-AFCD89C26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844FAD-D3CE-432A-9478-6C0923726979}"/>
              </a:ext>
            </a:extLst>
          </p:cNvPr>
          <p:cNvSpPr>
            <a:spLocks noGrp="1"/>
          </p:cNvSpPr>
          <p:nvPr>
            <p:ph type="dt" sz="half" idx="10"/>
          </p:nvPr>
        </p:nvSpPr>
        <p:spPr/>
        <p:txBody>
          <a:bodyPr/>
          <a:lstStyle/>
          <a:p>
            <a:fld id="{2E76EB32-FE09-4280-85FD-B5AA2BE5A68C}" type="datetimeFigureOut">
              <a:rPr lang="en-US" smtClean="0"/>
              <a:t>5/5/2026</a:t>
            </a:fld>
            <a:endParaRPr lang="en-US"/>
          </a:p>
        </p:txBody>
      </p:sp>
      <p:sp>
        <p:nvSpPr>
          <p:cNvPr id="6" name="Footer Placeholder 5">
            <a:extLst>
              <a:ext uri="{FF2B5EF4-FFF2-40B4-BE49-F238E27FC236}">
                <a16:creationId xmlns:a16="http://schemas.microsoft.com/office/drawing/2014/main" id="{ECCDFA2C-FEE7-4A17-AA72-7C976B03BA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EBC7D-C21E-4998-BD97-27F2AA2FD1F9}"/>
              </a:ext>
            </a:extLst>
          </p:cNvPr>
          <p:cNvSpPr>
            <a:spLocks noGrp="1"/>
          </p:cNvSpPr>
          <p:nvPr>
            <p:ph type="sldNum" sz="quarter" idx="12"/>
          </p:nvPr>
        </p:nvSpPr>
        <p:spPr/>
        <p:txBody>
          <a:bodyPr/>
          <a:lstStyle/>
          <a:p>
            <a:fld id="{2E74F6C5-A229-4C05-8B7A-4CD3DF4D8BA7}" type="slidenum">
              <a:rPr lang="en-US" smtClean="0"/>
              <a:t>‹#›</a:t>
            </a:fld>
            <a:endParaRPr lang="en-US"/>
          </a:p>
        </p:txBody>
      </p:sp>
      <p:pic>
        <p:nvPicPr>
          <p:cNvPr id="8" name="Picture 7" descr="A picture containing icon&#10;&#10;Description automatically generated">
            <a:extLst>
              <a:ext uri="{FF2B5EF4-FFF2-40B4-BE49-F238E27FC236}">
                <a16:creationId xmlns:a16="http://schemas.microsoft.com/office/drawing/2014/main" id="{DDC7BBA7-44D6-4258-BF9E-00BA083558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8347" y="5838161"/>
            <a:ext cx="2886618" cy="700751"/>
          </a:xfrm>
          <a:prstGeom prst="rect">
            <a:avLst/>
          </a:prstGeom>
        </p:spPr>
      </p:pic>
    </p:spTree>
    <p:extLst>
      <p:ext uri="{BB962C8B-B14F-4D97-AF65-F5344CB8AC3E}">
        <p14:creationId xmlns:p14="http://schemas.microsoft.com/office/powerpoint/2010/main" val="120228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32373F-1F32-42BC-9589-78A99ACD1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B68873-FA7F-4545-B35A-B31BCC1459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1E0B359-80DE-4EFF-B9A5-6DAEB81EF4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6EB32-FE09-4280-85FD-B5AA2BE5A68C}" type="datetimeFigureOut">
              <a:rPr lang="en-US" smtClean="0"/>
              <a:t>5/5/2026</a:t>
            </a:fld>
            <a:endParaRPr lang="en-US"/>
          </a:p>
        </p:txBody>
      </p:sp>
      <p:sp>
        <p:nvSpPr>
          <p:cNvPr id="5" name="Footer Placeholder 4">
            <a:extLst>
              <a:ext uri="{FF2B5EF4-FFF2-40B4-BE49-F238E27FC236}">
                <a16:creationId xmlns:a16="http://schemas.microsoft.com/office/drawing/2014/main" id="{43A27204-F6CA-40DA-A086-38C773F6AA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7D2DDB-999F-4F64-99E7-9CB703F28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4F6C5-A229-4C05-8B7A-4CD3DF4D8BA7}" type="slidenum">
              <a:rPr lang="en-US" smtClean="0"/>
              <a:t>‹#›</a:t>
            </a:fld>
            <a:endParaRPr lang="en-US"/>
          </a:p>
        </p:txBody>
      </p:sp>
    </p:spTree>
    <p:extLst>
      <p:ext uri="{BB962C8B-B14F-4D97-AF65-F5344CB8AC3E}">
        <p14:creationId xmlns:p14="http://schemas.microsoft.com/office/powerpoint/2010/main" val="17854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Tiempos Headline Regular" panose="0202050306030306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thletics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thletics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thletics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thletics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thletics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jpe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8.sv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E8E93-B83A-4C1C-BDE0-C7E40906D471}"/>
              </a:ext>
            </a:extLst>
          </p:cNvPr>
          <p:cNvSpPr>
            <a:spLocks noGrp="1"/>
          </p:cNvSpPr>
          <p:nvPr>
            <p:ph type="ctrTitle"/>
          </p:nvPr>
        </p:nvSpPr>
        <p:spPr>
          <a:xfrm>
            <a:off x="6095998" y="1346298"/>
            <a:ext cx="5882640" cy="2387600"/>
          </a:xfrm>
        </p:spPr>
        <p:txBody>
          <a:bodyPr>
            <a:normAutofit fontScale="90000"/>
          </a:bodyPr>
          <a:lstStyle/>
          <a:p>
            <a:r>
              <a:rPr lang="en-US" sz="4000" dirty="0"/>
              <a:t>Comparative Effectiveness of Antihypertensive Medications in Children With Chronic Kidney Disease</a:t>
            </a:r>
          </a:p>
        </p:txBody>
      </p:sp>
      <p:sp>
        <p:nvSpPr>
          <p:cNvPr id="3" name="Subtitle 2">
            <a:extLst>
              <a:ext uri="{FF2B5EF4-FFF2-40B4-BE49-F238E27FC236}">
                <a16:creationId xmlns:a16="http://schemas.microsoft.com/office/drawing/2014/main" id="{E5572890-EEE7-474E-8583-769DFDE07D72}"/>
              </a:ext>
            </a:extLst>
          </p:cNvPr>
          <p:cNvSpPr>
            <a:spLocks noGrp="1"/>
          </p:cNvSpPr>
          <p:nvPr>
            <p:ph type="subTitle" idx="1"/>
          </p:nvPr>
        </p:nvSpPr>
        <p:spPr>
          <a:xfrm>
            <a:off x="6095998" y="4451124"/>
            <a:ext cx="5882641" cy="1655762"/>
          </a:xfrm>
        </p:spPr>
        <p:txBody>
          <a:bodyPr/>
          <a:lstStyle/>
          <a:p>
            <a:r>
              <a:rPr lang="en-US" dirty="0"/>
              <a:t>Caroline Gluck, MD, MTR</a:t>
            </a:r>
          </a:p>
          <a:p>
            <a:r>
              <a:rPr lang="en-US" dirty="0"/>
              <a:t>Assistant Professor</a:t>
            </a:r>
          </a:p>
          <a:p>
            <a:r>
              <a:rPr lang="en-US" dirty="0"/>
              <a:t>Nemours Children’s Health, Wilmington, DE</a:t>
            </a:r>
          </a:p>
        </p:txBody>
      </p:sp>
    </p:spTree>
    <p:extLst>
      <p:ext uri="{BB962C8B-B14F-4D97-AF65-F5344CB8AC3E}">
        <p14:creationId xmlns:p14="http://schemas.microsoft.com/office/powerpoint/2010/main" val="3134735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Top Corners Rounded 111"/>
          <p:cNvSpPr/>
          <p:nvPr/>
        </p:nvSpPr>
        <p:spPr>
          <a:xfrm rot="10800000">
            <a:off x="4500245" y="1158558"/>
            <a:ext cx="7474268" cy="826770"/>
          </a:xfrm>
          <a:prstGeom prst="round2SameRect">
            <a:avLst>
              <a:gd name="adj1" fmla="val 0"/>
              <a:gd name="adj2" fmla="val 13090"/>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noAutofit/>
          </a:bodyPr>
          <a:lstStyle/>
          <a:p>
            <a:pPr algn="ctr" defTabSz="412750" hangingPunct="0"/>
            <a:endParaRPr lang="en-US" sz="1600" dirty="0">
              <a:solidFill>
                <a:srgbClr val="FFFFFF"/>
              </a:solidFill>
              <a:sym typeface="Helvetica Neue Medium"/>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8059" y="13820"/>
            <a:ext cx="2437998" cy="959638"/>
          </a:xfrm>
          <a:prstGeom prst="rect">
            <a:avLst/>
          </a:prstGeom>
        </p:spPr>
      </p:pic>
      <p:sp>
        <p:nvSpPr>
          <p:cNvPr id="120" name="Rectangle 2"/>
          <p:cNvSpPr/>
          <p:nvPr/>
        </p:nvSpPr>
        <p:spPr>
          <a:xfrm>
            <a:off x="-1" y="952502"/>
            <a:ext cx="12192001" cy="169518"/>
          </a:xfrm>
          <a:prstGeom prst="rect">
            <a:avLst/>
          </a:prstGeom>
          <a:solidFill>
            <a:srgbClr val="011C4E"/>
          </a:solidFill>
          <a:ln w="12700">
            <a:miter lim="400000"/>
          </a:ln>
        </p:spPr>
        <p:txBody>
          <a:bodyPr tIns="45720" bIns="45720" anchor="ctr"/>
          <a:lstStyle/>
          <a:p>
            <a:pPr>
              <a:defRPr sz="3600" b="0">
                <a:solidFill>
                  <a:srgbClr val="FFFFFF"/>
                </a:solidFill>
                <a:latin typeface="Calibri"/>
                <a:ea typeface="Calibri"/>
                <a:cs typeface="Calibri"/>
                <a:sym typeface="Calibri"/>
              </a:defRPr>
            </a:pPr>
            <a:endParaRPr sz="1500">
              <a:solidFill>
                <a:schemeClr val="bg1">
                  <a:lumMod val="95000"/>
                </a:schemeClr>
              </a:solidFill>
            </a:endParaRPr>
          </a:p>
        </p:txBody>
      </p:sp>
      <p:sp>
        <p:nvSpPr>
          <p:cNvPr id="94" name="Rectangles 93"/>
          <p:cNvSpPr/>
          <p:nvPr/>
        </p:nvSpPr>
        <p:spPr>
          <a:xfrm>
            <a:off x="0" y="1056323"/>
            <a:ext cx="12220575" cy="4777105"/>
          </a:xfrm>
          <a:prstGeom prst="rect">
            <a:avLst/>
          </a:prstGeom>
          <a:solidFill>
            <a:srgbClr val="011C4E"/>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ctr" forceAA="0">
            <a:noAutofit/>
          </a:bodyPr>
          <a:lstStyle/>
          <a:p>
            <a:pPr algn="ctr" defTabSz="412750" hangingPunct="0"/>
            <a:endParaRPr lang="en-US" sz="1600">
              <a:solidFill>
                <a:srgbClr val="FFFFFF"/>
              </a:solidFill>
              <a:sym typeface="Helvetica Neue Medium"/>
            </a:endParaRPr>
          </a:p>
        </p:txBody>
      </p:sp>
      <p:sp>
        <p:nvSpPr>
          <p:cNvPr id="30" name="Rounded Rectangle 29"/>
          <p:cNvSpPr/>
          <p:nvPr/>
        </p:nvSpPr>
        <p:spPr>
          <a:xfrm rot="16200000">
            <a:off x="7742555" y="-2116138"/>
            <a:ext cx="990600" cy="7473950"/>
          </a:xfrm>
          <a:prstGeom prst="roundRect">
            <a:avLst>
              <a:gd name="adj" fmla="val 15396"/>
            </a:avLst>
          </a:prstGeom>
          <a:noFill/>
          <a:ln w="101600" cap="flat">
            <a:solidFill>
              <a:srgbClr val="234270"/>
            </a:solidFill>
            <a:miter lim="400000"/>
          </a:ln>
          <a:extLst>
            <a:ext uri="{909E8E84-426E-40DD-AFC4-6F175D3DCCD1}">
              <a14:hiddenFill xmlns:a14="http://schemas.microsoft.com/office/drawing/2010/main">
                <a:solidFill>
                  <a:srgbClr val="E7F7FF"/>
                </a:solidFill>
              </a14:hiddenFill>
            </a:ext>
          </a:extLst>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ctr" forceAA="0">
            <a:noAutofit/>
          </a:bodyPr>
          <a:lstStyle/>
          <a:p>
            <a:pPr algn="ctr" defTabSz="412750" hangingPunct="0"/>
            <a:endParaRPr lang="en-US" sz="1600">
              <a:solidFill>
                <a:schemeClr val="bg1">
                  <a:lumMod val="95000"/>
                </a:schemeClr>
              </a:solidFill>
              <a:sym typeface="Helvetica Neue Medium"/>
            </a:endParaRPr>
          </a:p>
        </p:txBody>
      </p:sp>
      <p:sp>
        <p:nvSpPr>
          <p:cNvPr id="17" name="Rounded Rectangle 16"/>
          <p:cNvSpPr/>
          <p:nvPr/>
        </p:nvSpPr>
        <p:spPr>
          <a:xfrm rot="16200000">
            <a:off x="8213725" y="1935480"/>
            <a:ext cx="3892550" cy="3627755"/>
          </a:xfrm>
          <a:prstGeom prst="roundRect">
            <a:avLst>
              <a:gd name="adj" fmla="val 2422"/>
            </a:avLst>
          </a:prstGeom>
          <a:solidFill>
            <a:srgbClr val="E7F7FF"/>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ctr" forceAA="0">
            <a:noAutofit/>
          </a:bodyPr>
          <a:lstStyle/>
          <a:p>
            <a:pPr algn="ctr" defTabSz="412750" hangingPunct="0"/>
            <a:endParaRPr lang="en-US" sz="1600">
              <a:solidFill>
                <a:schemeClr val="bg1">
                  <a:lumMod val="95000"/>
                </a:schemeClr>
              </a:solidFill>
              <a:sym typeface="Helvetica Neue Medium"/>
            </a:endParaRPr>
          </a:p>
        </p:txBody>
      </p:sp>
      <p:sp>
        <p:nvSpPr>
          <p:cNvPr id="40" name="Rectangles 39"/>
          <p:cNvSpPr/>
          <p:nvPr/>
        </p:nvSpPr>
        <p:spPr>
          <a:xfrm rot="16200000">
            <a:off x="9721533" y="646113"/>
            <a:ext cx="877253" cy="3627755"/>
          </a:xfrm>
          <a:prstGeom prst="rect">
            <a:avLst/>
          </a:prstGeom>
          <a:solidFill>
            <a:srgbClr val="234270"/>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ctr" forceAA="0">
            <a:noAutofit/>
          </a:bodyPr>
          <a:lstStyle/>
          <a:p>
            <a:pPr algn="ctr" defTabSz="412750" hangingPunct="0"/>
            <a:endParaRPr lang="en-US" sz="1600">
              <a:solidFill>
                <a:schemeClr val="bg1">
                  <a:lumMod val="95000"/>
                </a:schemeClr>
              </a:solidFill>
              <a:sym typeface="Helvetica Neue Medium"/>
            </a:endParaRPr>
          </a:p>
        </p:txBody>
      </p:sp>
      <p:sp>
        <p:nvSpPr>
          <p:cNvPr id="2" name="Rounded Rectangle 1"/>
          <p:cNvSpPr/>
          <p:nvPr/>
        </p:nvSpPr>
        <p:spPr>
          <a:xfrm rot="16200000">
            <a:off x="4367848" y="1935480"/>
            <a:ext cx="3892550" cy="3627755"/>
          </a:xfrm>
          <a:prstGeom prst="roundRect">
            <a:avLst>
              <a:gd name="adj" fmla="val 2422"/>
            </a:avLst>
          </a:prstGeom>
          <a:solidFill>
            <a:srgbClr val="E7F7FF"/>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ctr" forceAA="0">
            <a:noAutofit/>
          </a:bodyPr>
          <a:lstStyle/>
          <a:p>
            <a:pPr algn="ctr" defTabSz="412750" hangingPunct="0"/>
            <a:endParaRPr lang="en-US" sz="1600">
              <a:solidFill>
                <a:schemeClr val="bg1">
                  <a:lumMod val="95000"/>
                </a:schemeClr>
              </a:solidFill>
              <a:sym typeface="Helvetica Neue Medium"/>
            </a:endParaRPr>
          </a:p>
        </p:txBody>
      </p:sp>
      <p:sp>
        <p:nvSpPr>
          <p:cNvPr id="97" name="Round Same Side Corner Rectangle 96"/>
          <p:cNvSpPr/>
          <p:nvPr/>
        </p:nvSpPr>
        <p:spPr>
          <a:xfrm rot="16200000">
            <a:off x="6779895" y="2464435"/>
            <a:ext cx="754380" cy="1953578"/>
          </a:xfrm>
          <a:prstGeom prst="round2SameRect">
            <a:avLst/>
          </a:prstGeom>
          <a:solidFill>
            <a:srgbClr val="99DAFF"/>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ctr" forceAA="0">
            <a:noAutofit/>
          </a:bodyPr>
          <a:lstStyle/>
          <a:p>
            <a:pPr algn="ctr" defTabSz="412750" hangingPunct="0"/>
            <a:endParaRPr lang="en-US" sz="1600">
              <a:solidFill>
                <a:schemeClr val="bg1">
                  <a:lumMod val="95000"/>
                </a:schemeClr>
              </a:solidFill>
              <a:sym typeface="Helvetica Neue Medium"/>
            </a:endParaRPr>
          </a:p>
        </p:txBody>
      </p:sp>
      <p:sp>
        <p:nvSpPr>
          <p:cNvPr id="11" name="Round Same Side Corner Rectangle 10"/>
          <p:cNvSpPr/>
          <p:nvPr/>
        </p:nvSpPr>
        <p:spPr>
          <a:xfrm rot="16200000">
            <a:off x="10801033" y="2625408"/>
            <a:ext cx="754380" cy="1611630"/>
          </a:xfrm>
          <a:prstGeom prst="round2SameRect">
            <a:avLst/>
          </a:prstGeom>
          <a:solidFill>
            <a:srgbClr val="99DAFF"/>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ctr" forceAA="0">
            <a:noAutofit/>
          </a:bodyPr>
          <a:lstStyle/>
          <a:p>
            <a:pPr algn="ctr" defTabSz="412750" hangingPunct="0"/>
            <a:endParaRPr lang="en-US" sz="1600">
              <a:solidFill>
                <a:schemeClr val="bg1">
                  <a:lumMod val="95000"/>
                </a:schemeClr>
              </a:solidFill>
              <a:sym typeface="Helvetica Neue Medium"/>
            </a:endParaRPr>
          </a:p>
        </p:txBody>
      </p:sp>
      <p:sp>
        <p:nvSpPr>
          <p:cNvPr id="12" name="Round Same Side Corner Rectangle 11"/>
          <p:cNvSpPr/>
          <p:nvPr/>
        </p:nvSpPr>
        <p:spPr>
          <a:xfrm rot="16200000">
            <a:off x="10600373" y="3282315"/>
            <a:ext cx="754380" cy="2012950"/>
          </a:xfrm>
          <a:prstGeom prst="round2SameRect">
            <a:avLst/>
          </a:prstGeom>
          <a:solidFill>
            <a:srgbClr val="B9C8F9"/>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ctr" forceAA="0">
            <a:noAutofit/>
          </a:bodyPr>
          <a:lstStyle/>
          <a:p>
            <a:pPr algn="ctr" defTabSz="412750" hangingPunct="0"/>
            <a:endParaRPr lang="en-US" sz="1600">
              <a:solidFill>
                <a:schemeClr val="bg1">
                  <a:lumMod val="95000"/>
                </a:schemeClr>
              </a:solidFill>
              <a:sym typeface="Helvetica Neue Medium"/>
            </a:endParaRPr>
          </a:p>
        </p:txBody>
      </p:sp>
      <p:sp>
        <p:nvSpPr>
          <p:cNvPr id="13" name="Round Same Side Corner Rectangle 12"/>
          <p:cNvSpPr/>
          <p:nvPr/>
        </p:nvSpPr>
        <p:spPr>
          <a:xfrm rot="16200000">
            <a:off x="9854565" y="3394393"/>
            <a:ext cx="754380" cy="3504565"/>
          </a:xfrm>
          <a:prstGeom prst="round2SameRect">
            <a:avLst/>
          </a:prstGeom>
          <a:solidFill>
            <a:srgbClr val="F4B1CF"/>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ctr" forceAA="0">
            <a:noAutofit/>
          </a:bodyPr>
          <a:lstStyle/>
          <a:p>
            <a:pPr algn="ctr" defTabSz="412750" hangingPunct="0"/>
            <a:endParaRPr lang="en-US" sz="1600">
              <a:solidFill>
                <a:schemeClr val="bg1">
                  <a:lumMod val="95000"/>
                </a:schemeClr>
              </a:solidFill>
              <a:sym typeface="Helvetica Neue Medium"/>
            </a:endParaRPr>
          </a:p>
        </p:txBody>
      </p:sp>
      <p:sp>
        <p:nvSpPr>
          <p:cNvPr id="98" name="Round Same Side Corner Rectangle 97"/>
          <p:cNvSpPr/>
          <p:nvPr/>
        </p:nvSpPr>
        <p:spPr>
          <a:xfrm rot="16200000">
            <a:off x="6481604" y="3023870"/>
            <a:ext cx="754380" cy="2549843"/>
          </a:xfrm>
          <a:prstGeom prst="round2SameRect">
            <a:avLst/>
          </a:prstGeom>
          <a:solidFill>
            <a:srgbClr val="B9C8F9"/>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ctr" forceAA="0">
            <a:noAutofit/>
          </a:bodyPr>
          <a:lstStyle/>
          <a:p>
            <a:pPr algn="ctr" defTabSz="412750" hangingPunct="0"/>
            <a:endParaRPr lang="en-US" sz="1600">
              <a:solidFill>
                <a:schemeClr val="bg1">
                  <a:lumMod val="95000"/>
                </a:schemeClr>
              </a:solidFill>
              <a:sym typeface="Helvetica Neue Medium"/>
            </a:endParaRPr>
          </a:p>
        </p:txBody>
      </p:sp>
      <p:sp>
        <p:nvSpPr>
          <p:cNvPr id="99" name="Round Same Side Corner Rectangle 98"/>
          <p:cNvSpPr/>
          <p:nvPr/>
        </p:nvSpPr>
        <p:spPr>
          <a:xfrm rot="16200000">
            <a:off x="6002655" y="3402648"/>
            <a:ext cx="754380" cy="3507740"/>
          </a:xfrm>
          <a:prstGeom prst="round2SameRect">
            <a:avLst/>
          </a:prstGeom>
          <a:solidFill>
            <a:srgbClr val="F4B1CF"/>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ctr" forceAA="0">
            <a:noAutofit/>
          </a:bodyPr>
          <a:lstStyle/>
          <a:p>
            <a:pPr algn="ctr" defTabSz="412750" hangingPunct="0"/>
            <a:endParaRPr lang="en-US" sz="1600">
              <a:solidFill>
                <a:schemeClr val="bg1">
                  <a:lumMod val="95000"/>
                </a:schemeClr>
              </a:solidFill>
              <a:sym typeface="Helvetica Neue Medium"/>
            </a:endParaRPr>
          </a:p>
        </p:txBody>
      </p:sp>
      <p:sp>
        <p:nvSpPr>
          <p:cNvPr id="100" name="Round Same Side Corner Rectangle 99"/>
          <p:cNvSpPr/>
          <p:nvPr/>
        </p:nvSpPr>
        <p:spPr>
          <a:xfrm rot="16200000">
            <a:off x="6959918" y="1786890"/>
            <a:ext cx="754380" cy="1593533"/>
          </a:xfrm>
          <a:prstGeom prst="round2SameRect">
            <a:avLst/>
          </a:prstGeom>
          <a:solidFill>
            <a:schemeClr val="bg2"/>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ctr" forceAA="0">
            <a:noAutofit/>
          </a:bodyPr>
          <a:lstStyle/>
          <a:p>
            <a:pPr algn="ctr" defTabSz="412750" hangingPunct="0"/>
            <a:endParaRPr lang="en-US" sz="1600">
              <a:solidFill>
                <a:schemeClr val="bg1">
                  <a:lumMod val="95000"/>
                </a:schemeClr>
              </a:solidFill>
              <a:sym typeface="Helvetica Neue Medium"/>
            </a:endParaRPr>
          </a:p>
        </p:txBody>
      </p:sp>
      <p:sp>
        <p:nvSpPr>
          <p:cNvPr id="128" name="Rectangle 7"/>
          <p:cNvSpPr/>
          <p:nvPr/>
        </p:nvSpPr>
        <p:spPr>
          <a:xfrm>
            <a:off x="0" y="5833745"/>
            <a:ext cx="6505258" cy="1024255"/>
          </a:xfrm>
          <a:prstGeom prst="rect">
            <a:avLst/>
          </a:prstGeom>
          <a:solidFill>
            <a:srgbClr val="929292"/>
          </a:solidFill>
          <a:ln w="12700">
            <a:miter lim="400000"/>
          </a:ln>
        </p:spPr>
        <p:txBody>
          <a:bodyPr tIns="45720" bIns="45720" anchor="ctr"/>
          <a:lstStyle/>
          <a:p>
            <a:pPr>
              <a:defRPr sz="3600" b="0">
                <a:solidFill>
                  <a:srgbClr val="FFFFFF"/>
                </a:solidFill>
                <a:latin typeface="Calibri"/>
                <a:ea typeface="Calibri"/>
                <a:cs typeface="Calibri"/>
                <a:sym typeface="Calibri"/>
              </a:defRPr>
            </a:pPr>
            <a:endParaRPr sz="1500"/>
          </a:p>
        </p:txBody>
      </p:sp>
      <p:sp>
        <p:nvSpPr>
          <p:cNvPr id="121" name="Rectangle 2"/>
          <p:cNvSpPr/>
          <p:nvPr/>
        </p:nvSpPr>
        <p:spPr>
          <a:xfrm>
            <a:off x="-1" y="5702015"/>
            <a:ext cx="12192001" cy="169518"/>
          </a:xfrm>
          <a:prstGeom prst="rect">
            <a:avLst/>
          </a:prstGeom>
          <a:solidFill>
            <a:srgbClr val="011C4E"/>
          </a:solidFill>
          <a:ln w="12700">
            <a:miter lim="400000"/>
          </a:ln>
        </p:spPr>
        <p:txBody>
          <a:bodyPr tIns="45720" bIns="45720" anchor="ctr"/>
          <a:lstStyle/>
          <a:p>
            <a:pPr>
              <a:defRPr sz="3600" b="0">
                <a:solidFill>
                  <a:srgbClr val="FFFFFF"/>
                </a:solidFill>
                <a:latin typeface="Calibri"/>
                <a:ea typeface="Calibri"/>
                <a:cs typeface="Calibri"/>
                <a:sym typeface="Calibri"/>
              </a:defRPr>
            </a:pPr>
            <a:endParaRPr sz="1500"/>
          </a:p>
        </p:txBody>
      </p:sp>
      <p:sp>
        <p:nvSpPr>
          <p:cNvPr id="131" name="Conclusions Lorem ipsum dolor sit amet, consectetur adipiscing elit. Curabitur in venenatis risus. Nullam non nisl mollis, venenatis diam eget, pulvinar urna. Praesent facilisis a velit eget pretium. Cras id lacinia tortor."/>
          <p:cNvSpPr txBox="1"/>
          <p:nvPr/>
        </p:nvSpPr>
        <p:spPr>
          <a:xfrm>
            <a:off x="93663" y="5880100"/>
            <a:ext cx="6411595" cy="974090"/>
          </a:xfrm>
          <a:prstGeom prst="rect">
            <a:avLst/>
          </a:prstGeom>
          <a:ln w="12700">
            <a:miter lim="400000"/>
          </a:ln>
        </p:spPr>
        <p:txBody>
          <a:bodyPr wrap="square" lIns="25400" tIns="25400" rIns="25400" bIns="25400">
            <a:noAutofit/>
          </a:bodyPr>
          <a:lstStyle/>
          <a:p>
            <a:pPr algn="l"/>
            <a:r>
              <a:rPr sz="900" b="1" dirty="0">
                <a:solidFill>
                  <a:schemeClr val="bg1"/>
                </a:solidFill>
              </a:rPr>
              <a:t>Conclusion</a:t>
            </a:r>
            <a:r>
              <a:rPr lang="en-US" sz="900" b="1" dirty="0">
                <a:solidFill>
                  <a:schemeClr val="bg1"/>
                </a:solidFill>
              </a:rPr>
              <a:t>s</a:t>
            </a:r>
            <a:r>
              <a:rPr lang="en-GB" sz="900" b="1" dirty="0">
                <a:solidFill>
                  <a:schemeClr val="bg1"/>
                </a:solidFill>
              </a:rPr>
              <a:t>: </a:t>
            </a:r>
            <a:r>
              <a:rPr lang="en-US" sz="900" dirty="0">
                <a:solidFill>
                  <a:schemeClr val="bg1"/>
                </a:solidFill>
              </a:rPr>
              <a:t>D</a:t>
            </a:r>
            <a:r>
              <a:rPr sz="900" dirty="0">
                <a:solidFill>
                  <a:schemeClr val="bg1"/>
                </a:solidFill>
              </a:rPr>
              <a:t>isease etiology,</a:t>
            </a:r>
            <a:r>
              <a:rPr lang="en-US" sz="900" dirty="0">
                <a:solidFill>
                  <a:schemeClr val="bg1"/>
                </a:solidFill>
              </a:rPr>
              <a:t> </a:t>
            </a:r>
            <a:r>
              <a:rPr sz="900" dirty="0">
                <a:solidFill>
                  <a:schemeClr val="bg1"/>
                </a:solidFill>
              </a:rPr>
              <a:t>proteinuria, hypertension, age, male sex, more advanced CKD</a:t>
            </a:r>
            <a:r>
              <a:rPr lang="en-US" sz="900" dirty="0">
                <a:solidFill>
                  <a:schemeClr val="bg1"/>
                </a:solidFill>
              </a:rPr>
              <a:t>,</a:t>
            </a:r>
            <a:r>
              <a:rPr sz="900" dirty="0">
                <a:solidFill>
                  <a:schemeClr val="bg1"/>
                </a:solidFill>
              </a:rPr>
              <a:t> and greater medical complexity at</a:t>
            </a:r>
            <a:r>
              <a:rPr lang="en-US" sz="900" dirty="0">
                <a:solidFill>
                  <a:schemeClr val="bg1"/>
                </a:solidFill>
              </a:rPr>
              <a:t> </a:t>
            </a:r>
            <a:r>
              <a:rPr sz="900" dirty="0">
                <a:solidFill>
                  <a:schemeClr val="bg1"/>
                </a:solidFill>
              </a:rPr>
              <a:t>start of follow-up were associated with more rapid decline in kidney function</a:t>
            </a:r>
            <a:r>
              <a:rPr lang="en-US" sz="900" dirty="0">
                <a:solidFill>
                  <a:schemeClr val="bg1"/>
                </a:solidFill>
              </a:rPr>
              <a:t> among children with CKD.</a:t>
            </a:r>
          </a:p>
        </p:txBody>
      </p:sp>
      <p:sp>
        <p:nvSpPr>
          <p:cNvPr id="129" name="Randomized controlled trial"/>
          <p:cNvSpPr txBox="1">
            <a:spLocks noGrp="1"/>
          </p:cNvSpPr>
          <p:nvPr>
            <p:ph type="ctrTitle"/>
          </p:nvPr>
        </p:nvSpPr>
        <p:spPr>
          <a:xfrm>
            <a:off x="118428" y="-17780"/>
            <a:ext cx="8945880" cy="989648"/>
          </a:xfrm>
          <a:prstGeom prst="rect">
            <a:avLst/>
          </a:prstGeom>
        </p:spPr>
        <p:txBody>
          <a:bodyPr vert="horz" lIns="45720" tIns="45720" rIns="45720" bIns="45720" rtlCol="0" anchor="ctr">
            <a:normAutofit/>
          </a:bodyPr>
          <a:lstStyle>
            <a:lvl1pPr algn="l" defTabSz="1828800">
              <a:defRPr sz="5400" b="1">
                <a:latin typeface="Helvetica Neue"/>
                <a:ea typeface="Helvetica Neue"/>
                <a:cs typeface="Helvetica Neue"/>
                <a:sym typeface="Helvetica Neue"/>
              </a:defRPr>
            </a:lvl1pPr>
          </a:lstStyle>
          <a:p>
            <a:r>
              <a:rPr lang="en-US" altLang="en-GB" sz="2500" dirty="0">
                <a:solidFill>
                  <a:schemeClr val="bg2">
                    <a:lumMod val="10000"/>
                  </a:schemeClr>
                </a:solidFill>
              </a:rPr>
              <a:t>What are the clinical risk factors associated with progression of kidney disease in children with CKD?</a:t>
            </a:r>
          </a:p>
        </p:txBody>
      </p:sp>
      <p:sp>
        <p:nvSpPr>
          <p:cNvPr id="58" name="TextBox 14"/>
          <p:cNvSpPr txBox="1"/>
          <p:nvPr/>
        </p:nvSpPr>
        <p:spPr>
          <a:xfrm>
            <a:off x="8604568" y="2271220"/>
            <a:ext cx="2806383" cy="5483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a:lnSpc>
                <a:spcPct val="85000"/>
              </a:lnSpc>
            </a:pPr>
            <a:r>
              <a:rPr lang="en-US" sz="2000" b="1" dirty="0">
                <a:solidFill>
                  <a:srgbClr val="E7F7FF"/>
                </a:solidFill>
                <a:latin typeface="Helvetica Neue"/>
                <a:ea typeface="Helvetica Neue"/>
                <a:cs typeface="Helvetica Neue"/>
                <a:sym typeface="Helvetica Neue"/>
              </a:rPr>
              <a:t>Lower eGFR category </a:t>
            </a:r>
            <a:r>
              <a:rPr lang="en-US" dirty="0">
                <a:solidFill>
                  <a:srgbClr val="E7F7FF"/>
                </a:solidFill>
                <a:latin typeface="Helvetica Neue"/>
                <a:ea typeface="Helvetica Neue"/>
                <a:cs typeface="Helvetica Neue"/>
                <a:sym typeface="Helvetica Neue"/>
              </a:rPr>
              <a:t>at baseline</a:t>
            </a:r>
          </a:p>
        </p:txBody>
      </p:sp>
      <p:sp>
        <p:nvSpPr>
          <p:cNvPr id="60" name="TextBox 14"/>
          <p:cNvSpPr txBox="1"/>
          <p:nvPr/>
        </p:nvSpPr>
        <p:spPr>
          <a:xfrm>
            <a:off x="4715510" y="5000065"/>
            <a:ext cx="2055813" cy="312906"/>
          </a:xfrm>
          <a:prstGeom prst="rect">
            <a:avLst/>
          </a:prstGeom>
          <a:noFill/>
          <a:ln w="12700" cap="flat">
            <a:noFill/>
            <a:miter lim="400000"/>
          </a:ln>
          <a:effectLst/>
          <a:sp3d/>
          <a:extLst>
            <a:ext uri="{909E8E84-426E-40DD-AFC4-6F175D3DCCD1}">
              <a14:hiddenFill xmlns:a14="http://schemas.microsoft.com/office/drawing/2010/main">
                <a:solidFill>
                  <a:srgbClr val="E7F7FF">
                    <a:alpha val="25000"/>
                  </a:srgbClr>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a:lnSpc>
                <a:spcPct val="85000"/>
              </a:lnSpc>
            </a:pPr>
            <a:r>
              <a:rPr lang="en-US" sz="2000" spc="-20" dirty="0">
                <a:solidFill>
                  <a:srgbClr val="011C4E"/>
                </a:solidFill>
                <a:latin typeface="Helvetica Neue" charset="0"/>
                <a:ea typeface="Helvetica Neue"/>
                <a:cs typeface="Helvetica Neue"/>
                <a:sym typeface="Helvetica Neue"/>
              </a:rPr>
              <a:t>Proteinuria</a:t>
            </a:r>
          </a:p>
        </p:txBody>
      </p:sp>
      <p:sp>
        <p:nvSpPr>
          <p:cNvPr id="63" name="TextBox 14"/>
          <p:cNvSpPr txBox="1"/>
          <p:nvPr/>
        </p:nvSpPr>
        <p:spPr>
          <a:xfrm>
            <a:off x="4715510" y="4010740"/>
            <a:ext cx="1726248" cy="574516"/>
          </a:xfrm>
          <a:prstGeom prst="rect">
            <a:avLst/>
          </a:prstGeom>
          <a:noFill/>
          <a:ln w="12700" cap="flat">
            <a:noFill/>
            <a:miter lim="400000"/>
          </a:ln>
          <a:effectLst/>
          <a:sp3d/>
          <a:extLst>
            <a:ext uri="{909E8E84-426E-40DD-AFC4-6F175D3DCCD1}">
              <a14:hiddenFill xmlns:a14="http://schemas.microsoft.com/office/drawing/2010/main">
                <a:solidFill>
                  <a:srgbClr val="E7F7FF">
                    <a:alpha val="25000"/>
                  </a:srgbClr>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a:lnSpc>
                <a:spcPct val="85000"/>
              </a:lnSpc>
            </a:pPr>
            <a:r>
              <a:rPr lang="en-US" sz="2000" spc="-20" dirty="0">
                <a:solidFill>
                  <a:srgbClr val="011C4E"/>
                </a:solidFill>
                <a:latin typeface="Helvetica Neue" charset="0"/>
                <a:ea typeface="Helvetica Neue"/>
                <a:cs typeface="Helvetica Neue"/>
                <a:sym typeface="Helvetica Neue"/>
              </a:rPr>
              <a:t>Glomerular disease</a:t>
            </a:r>
          </a:p>
        </p:txBody>
      </p:sp>
      <p:sp>
        <p:nvSpPr>
          <p:cNvPr id="64" name="TextBox 14"/>
          <p:cNvSpPr txBox="1"/>
          <p:nvPr/>
        </p:nvSpPr>
        <p:spPr>
          <a:xfrm>
            <a:off x="4715510" y="3283660"/>
            <a:ext cx="1921193" cy="312906"/>
          </a:xfrm>
          <a:prstGeom prst="rect">
            <a:avLst/>
          </a:prstGeom>
          <a:noFill/>
          <a:ln w="12700" cap="flat">
            <a:noFill/>
            <a:miter lim="400000"/>
          </a:ln>
          <a:effectLst/>
          <a:sp3d/>
          <a:extLst>
            <a:ext uri="{909E8E84-426E-40DD-AFC4-6F175D3DCCD1}">
              <a14:hiddenFill xmlns:a14="http://schemas.microsoft.com/office/drawing/2010/main">
                <a:solidFill>
                  <a:srgbClr val="E7F7FF">
                    <a:alpha val="25000"/>
                  </a:srgbClr>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l">
              <a:lnSpc>
                <a:spcPct val="85000"/>
              </a:lnSpc>
            </a:pPr>
            <a:r>
              <a:rPr lang="en-US" sz="2000" spc="-20" dirty="0">
                <a:solidFill>
                  <a:srgbClr val="011C4E"/>
                </a:solidFill>
                <a:latin typeface="Helvetica Neue" charset="0"/>
                <a:ea typeface="Helvetica Neue"/>
                <a:cs typeface="Helvetica Neue"/>
                <a:sym typeface="Helvetica Neue"/>
              </a:rPr>
              <a:t>Malignancy</a:t>
            </a:r>
          </a:p>
        </p:txBody>
      </p:sp>
      <p:sp>
        <p:nvSpPr>
          <p:cNvPr id="65" name="TextBox 14"/>
          <p:cNvSpPr txBox="1"/>
          <p:nvPr/>
        </p:nvSpPr>
        <p:spPr>
          <a:xfrm>
            <a:off x="4715510" y="2425775"/>
            <a:ext cx="1725930" cy="312906"/>
          </a:xfrm>
          <a:prstGeom prst="rect">
            <a:avLst/>
          </a:prstGeom>
          <a:noFill/>
          <a:ln w="12700" cap="flat">
            <a:noFill/>
            <a:miter lim="400000"/>
          </a:ln>
          <a:effectLst/>
          <a:sp3d/>
          <a:extLst>
            <a:ext uri="{909E8E84-426E-40DD-AFC4-6F175D3DCCD1}">
              <a14:hiddenFill xmlns:a14="http://schemas.microsoft.com/office/drawing/2010/main">
                <a:solidFill>
                  <a:srgbClr val="E7F7FF">
                    <a:alpha val="25000"/>
                  </a:srgbClr>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a:lnSpc>
                <a:spcPct val="85000"/>
              </a:lnSpc>
            </a:pPr>
            <a:r>
              <a:rPr lang="en-US" sz="2000" spc="-20" dirty="0">
                <a:solidFill>
                  <a:srgbClr val="011C4E"/>
                </a:solidFill>
                <a:latin typeface="Helvetica Neue" charset="0"/>
                <a:ea typeface="Helvetica Neue"/>
                <a:cs typeface="Helvetica Neue"/>
                <a:sym typeface="Helvetica Neue"/>
              </a:rPr>
              <a:t>Hypertension</a:t>
            </a:r>
          </a:p>
        </p:txBody>
      </p:sp>
      <p:sp>
        <p:nvSpPr>
          <p:cNvPr id="66" name="TextBox 14"/>
          <p:cNvSpPr txBox="1"/>
          <p:nvPr/>
        </p:nvSpPr>
        <p:spPr>
          <a:xfrm>
            <a:off x="8604568" y="3251687"/>
            <a:ext cx="1767523" cy="359073"/>
          </a:xfrm>
          <a:prstGeom prst="rect">
            <a:avLst/>
          </a:prstGeom>
          <a:noFill/>
          <a:ln w="12700" cap="flat">
            <a:noFill/>
            <a:miter lim="400000"/>
          </a:ln>
          <a:effectLst/>
          <a:sp3d/>
          <a:extLst>
            <a:ext uri="{909E8E84-426E-40DD-AFC4-6F175D3DCCD1}">
              <a14:hiddenFill xmlns:a14="http://schemas.microsoft.com/office/drawing/2010/main">
                <a:solidFill>
                  <a:srgbClr val="E7F7FF">
                    <a:alpha val="25000"/>
                  </a:srgbClr>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r>
              <a:rPr lang="en-US" sz="2000" dirty="0">
                <a:solidFill>
                  <a:srgbClr val="011C4E"/>
                </a:solidFill>
                <a:latin typeface="Helvetica Neue"/>
                <a:ea typeface="Helvetica Neue"/>
                <a:cs typeface="Helvetica Neue"/>
                <a:sym typeface="Helvetica Neue"/>
              </a:rPr>
              <a:t>45 - 59 mL</a:t>
            </a:r>
          </a:p>
        </p:txBody>
      </p:sp>
      <p:sp>
        <p:nvSpPr>
          <p:cNvPr id="67" name="TextBox 14"/>
          <p:cNvSpPr txBox="1"/>
          <p:nvPr/>
        </p:nvSpPr>
        <p:spPr>
          <a:xfrm>
            <a:off x="8604568" y="4108937"/>
            <a:ext cx="1767523" cy="359073"/>
          </a:xfrm>
          <a:prstGeom prst="rect">
            <a:avLst/>
          </a:prstGeom>
          <a:noFill/>
          <a:ln w="12700" cap="flat">
            <a:noFill/>
            <a:miter lim="400000"/>
          </a:ln>
          <a:effectLst/>
          <a:sp3d/>
          <a:extLst>
            <a:ext uri="{909E8E84-426E-40DD-AFC4-6F175D3DCCD1}">
              <a14:hiddenFill xmlns:a14="http://schemas.microsoft.com/office/drawing/2010/main">
                <a:solidFill>
                  <a:srgbClr val="E7F7FF">
                    <a:alpha val="25000"/>
                  </a:srgbClr>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r>
              <a:rPr lang="en-US" sz="2000" dirty="0">
                <a:solidFill>
                  <a:srgbClr val="011C4E"/>
                </a:solidFill>
                <a:latin typeface="Helvetica Neue"/>
                <a:ea typeface="Helvetica Neue"/>
                <a:cs typeface="Helvetica Neue"/>
                <a:sym typeface="Helvetica Neue"/>
              </a:rPr>
              <a:t>30 - 44 mL</a:t>
            </a:r>
          </a:p>
        </p:txBody>
      </p:sp>
      <p:sp>
        <p:nvSpPr>
          <p:cNvPr id="68" name="TextBox 14"/>
          <p:cNvSpPr txBox="1"/>
          <p:nvPr/>
        </p:nvSpPr>
        <p:spPr>
          <a:xfrm>
            <a:off x="8604568" y="4967139"/>
            <a:ext cx="1767523" cy="359073"/>
          </a:xfrm>
          <a:prstGeom prst="rect">
            <a:avLst/>
          </a:prstGeom>
          <a:noFill/>
          <a:ln w="12700" cap="flat">
            <a:noFill/>
            <a:miter lim="400000"/>
          </a:ln>
          <a:effectLst/>
          <a:sp3d/>
          <a:extLst>
            <a:ext uri="{909E8E84-426E-40DD-AFC4-6F175D3DCCD1}">
              <a14:hiddenFill xmlns:a14="http://schemas.microsoft.com/office/drawing/2010/main">
                <a:solidFill>
                  <a:srgbClr val="E7F7FF">
                    <a:alpha val="25000"/>
                  </a:srgbClr>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r>
              <a:rPr lang="en-US" sz="2000" dirty="0">
                <a:solidFill>
                  <a:srgbClr val="011C4E"/>
                </a:solidFill>
                <a:latin typeface="Helvetica Neue"/>
                <a:ea typeface="Helvetica Neue"/>
                <a:cs typeface="Helvetica Neue"/>
                <a:sym typeface="Helvetica Neue"/>
              </a:rPr>
              <a:t>15 - 29 mL</a:t>
            </a:r>
          </a:p>
        </p:txBody>
      </p:sp>
      <p:sp>
        <p:nvSpPr>
          <p:cNvPr id="23" name="Rounded Rectangle 22"/>
          <p:cNvSpPr/>
          <p:nvPr/>
        </p:nvSpPr>
        <p:spPr>
          <a:xfrm rot="16200000">
            <a:off x="8197215" y="1932623"/>
            <a:ext cx="3925888" cy="3627755"/>
          </a:xfrm>
          <a:prstGeom prst="roundRect">
            <a:avLst>
              <a:gd name="adj" fmla="val 2422"/>
            </a:avLst>
          </a:prstGeom>
          <a:noFill/>
          <a:ln w="101600" cap="flat">
            <a:solidFill>
              <a:srgbClr val="234270"/>
            </a:solidFill>
            <a:miter lim="400000"/>
          </a:ln>
          <a:extLst>
            <a:ext uri="{909E8E84-426E-40DD-AFC4-6F175D3DCCD1}">
              <a14:hiddenFill xmlns:a14="http://schemas.microsoft.com/office/drawing/2010/main">
                <a:solidFill>
                  <a:srgbClr val="E7F7FF"/>
                </a:solidFill>
              </a14:hiddenFill>
            </a:ext>
          </a:extLst>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ctr" forceAA="0">
            <a:noAutofit/>
          </a:bodyPr>
          <a:lstStyle/>
          <a:p>
            <a:pPr algn="ctr" defTabSz="412750" hangingPunct="0"/>
            <a:endParaRPr lang="en-US" sz="1600">
              <a:solidFill>
                <a:schemeClr val="bg1">
                  <a:lumMod val="95000"/>
                </a:schemeClr>
              </a:solidFill>
              <a:sym typeface="Helvetica Neue Medium"/>
            </a:endParaRPr>
          </a:p>
        </p:txBody>
      </p:sp>
      <p:sp>
        <p:nvSpPr>
          <p:cNvPr id="24" name="Rounded Rectangle 23"/>
          <p:cNvSpPr/>
          <p:nvPr/>
        </p:nvSpPr>
        <p:spPr>
          <a:xfrm rot="16200000">
            <a:off x="4351338" y="1932623"/>
            <a:ext cx="3925888" cy="3627755"/>
          </a:xfrm>
          <a:prstGeom prst="roundRect">
            <a:avLst>
              <a:gd name="adj" fmla="val 2422"/>
            </a:avLst>
          </a:prstGeom>
          <a:noFill/>
          <a:ln w="101600" cap="flat">
            <a:solidFill>
              <a:srgbClr val="234270"/>
            </a:solidFill>
            <a:miter lim="400000"/>
          </a:ln>
          <a:extLst>
            <a:ext uri="{909E8E84-426E-40DD-AFC4-6F175D3DCCD1}">
              <a14:hiddenFill xmlns:a14="http://schemas.microsoft.com/office/drawing/2010/main">
                <a:solidFill>
                  <a:srgbClr val="E7F7FF"/>
                </a:solidFill>
              </a14:hiddenFill>
            </a:ext>
          </a:extLst>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ctr" forceAA="0">
            <a:noAutofit/>
          </a:bodyPr>
          <a:lstStyle/>
          <a:p>
            <a:pPr algn="ctr" defTabSz="412750" hangingPunct="0"/>
            <a:endParaRPr lang="en-US" sz="1600">
              <a:solidFill>
                <a:schemeClr val="bg1">
                  <a:lumMod val="95000"/>
                </a:schemeClr>
              </a:solidFill>
              <a:sym typeface="Helvetica Neue Medium"/>
            </a:endParaRPr>
          </a:p>
        </p:txBody>
      </p:sp>
      <p:sp>
        <p:nvSpPr>
          <p:cNvPr id="27" name="Rectangle: Top Corners Rounded 111"/>
          <p:cNvSpPr/>
          <p:nvPr/>
        </p:nvSpPr>
        <p:spPr>
          <a:xfrm rot="10800000">
            <a:off x="4519930" y="1158558"/>
            <a:ext cx="7435215" cy="939800"/>
          </a:xfrm>
          <a:prstGeom prst="round2SameRect">
            <a:avLst>
              <a:gd name="adj1" fmla="val 0"/>
              <a:gd name="adj2" fmla="val 13090"/>
            </a:avLst>
          </a:prstGeom>
          <a:solidFill>
            <a:srgbClr val="123062"/>
          </a:solidFill>
          <a:ln w="1016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noAutofit/>
          </a:bodyPr>
          <a:lstStyle/>
          <a:p>
            <a:pPr algn="ctr" defTabSz="412750" hangingPunct="0"/>
            <a:endParaRPr lang="en-US" sz="1600" dirty="0">
              <a:solidFill>
                <a:srgbClr val="FFFFFF"/>
              </a:solidFill>
              <a:sym typeface="Helvetica Neue Medium"/>
            </a:endParaRPr>
          </a:p>
        </p:txBody>
      </p:sp>
      <p:sp>
        <p:nvSpPr>
          <p:cNvPr id="14" name="Isosceles Triangle 13"/>
          <p:cNvSpPr/>
          <p:nvPr/>
        </p:nvSpPr>
        <p:spPr>
          <a:xfrm rot="10800000">
            <a:off x="4786313" y="2066925"/>
            <a:ext cx="342900" cy="216535"/>
          </a:xfrm>
          <a:prstGeom prst="triangle">
            <a:avLst/>
          </a:prstGeom>
          <a:solidFill>
            <a:srgbClr val="123062"/>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ctr" forceAA="0">
            <a:noAutofit/>
          </a:bodyPr>
          <a:lstStyle/>
          <a:p>
            <a:pPr algn="ctr" defTabSz="412750" hangingPunct="0"/>
            <a:endParaRPr lang="en-US" sz="1600">
              <a:solidFill>
                <a:srgbClr val="011C4E"/>
              </a:solidFill>
              <a:sym typeface="Helvetica Neue Medium"/>
            </a:endParaRPr>
          </a:p>
        </p:txBody>
      </p:sp>
      <p:sp>
        <p:nvSpPr>
          <p:cNvPr id="19" name="Isosceles Triangle 18"/>
          <p:cNvSpPr/>
          <p:nvPr/>
        </p:nvSpPr>
        <p:spPr>
          <a:xfrm rot="10800000">
            <a:off x="8602980" y="2867025"/>
            <a:ext cx="342900" cy="216535"/>
          </a:xfrm>
          <a:prstGeom prst="triangle">
            <a:avLst/>
          </a:prstGeom>
          <a:solidFill>
            <a:srgbClr val="234270"/>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ctr" forceAA="0">
            <a:noAutofit/>
          </a:bodyPr>
          <a:lstStyle/>
          <a:p>
            <a:pPr algn="ctr" defTabSz="412750" hangingPunct="0"/>
            <a:endParaRPr lang="en-US" sz="1600">
              <a:solidFill>
                <a:srgbClr val="011C4E"/>
              </a:solidFill>
              <a:sym typeface="Helvetica Neue Medium"/>
            </a:endParaRPr>
          </a:p>
        </p:txBody>
      </p:sp>
      <p:sp>
        <p:nvSpPr>
          <p:cNvPr id="32" name="TextBox 14"/>
          <p:cNvSpPr txBox="1"/>
          <p:nvPr/>
        </p:nvSpPr>
        <p:spPr>
          <a:xfrm>
            <a:off x="6513195" y="2317256"/>
            <a:ext cx="1399858" cy="5683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50">
              <a:lnSpc>
                <a:spcPct val="80000"/>
              </a:lnSpc>
            </a:pPr>
            <a:r>
              <a:rPr lang="en-US" sz="2400" b="1" dirty="0">
                <a:solidFill>
                  <a:srgbClr val="011C4E"/>
                </a:solidFill>
                <a:latin typeface="Helvetica Neue"/>
                <a:ea typeface="Helvetica Neue"/>
                <a:cs typeface="Helvetica Neue"/>
                <a:sym typeface="Helvetica Neue"/>
              </a:rPr>
              <a:t>1.49</a:t>
            </a:r>
          </a:p>
          <a:p>
            <a:pPr algn="r" defTabSz="412750">
              <a:lnSpc>
                <a:spcPct val="80000"/>
              </a:lnSpc>
            </a:pPr>
            <a:r>
              <a:rPr lang="en-US" dirty="0">
                <a:solidFill>
                  <a:srgbClr val="435E89"/>
                </a:solidFill>
                <a:sym typeface="Helvetica Neue"/>
              </a:rPr>
              <a:t>(1.22, 1.82)</a:t>
            </a:r>
            <a:endParaRPr lang="en-US" sz="2400" b="1" dirty="0">
              <a:solidFill>
                <a:srgbClr val="011C4E"/>
              </a:solidFill>
              <a:latin typeface="Helvetica Neue"/>
              <a:ea typeface="Helvetica Neue"/>
              <a:cs typeface="Helvetica Neue"/>
              <a:sym typeface="Helvetica Neue"/>
            </a:endParaRPr>
          </a:p>
        </p:txBody>
      </p:sp>
      <p:sp>
        <p:nvSpPr>
          <p:cNvPr id="34" name="TextBox 14"/>
          <p:cNvSpPr txBox="1"/>
          <p:nvPr/>
        </p:nvSpPr>
        <p:spPr>
          <a:xfrm>
            <a:off x="6513513" y="3175141"/>
            <a:ext cx="1399540" cy="5683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50" hangingPunct="0">
              <a:lnSpc>
                <a:spcPct val="80000"/>
              </a:lnSpc>
              <a:defRPr/>
            </a:pPr>
            <a:r>
              <a:rPr lang="en-US" sz="2400" b="1" kern="0" dirty="0">
                <a:solidFill>
                  <a:srgbClr val="011C4E"/>
                </a:solidFill>
                <a:latin typeface="Helvetica Neue"/>
                <a:ea typeface="Helvetica Neue"/>
                <a:cs typeface="Helvetica Neue"/>
                <a:sym typeface="Helvetica Neue"/>
              </a:rPr>
              <a:t>1.79</a:t>
            </a:r>
          </a:p>
          <a:p>
            <a:pPr algn="r" defTabSz="412750" hangingPunct="0">
              <a:lnSpc>
                <a:spcPct val="80000"/>
              </a:lnSpc>
              <a:defRPr/>
            </a:pPr>
            <a:r>
              <a:rPr lang="en-US" b="1" kern="0" dirty="0">
                <a:solidFill>
                  <a:srgbClr val="435E89"/>
                </a:solidFill>
                <a:latin typeface="Helvetica Neue"/>
                <a:sym typeface="Helvetica Neue"/>
              </a:rPr>
              <a:t>(1.52, 2.11)</a:t>
            </a:r>
            <a:endParaRPr lang="en-US" sz="2400" b="1" kern="0" dirty="0">
              <a:solidFill>
                <a:srgbClr val="011C4E"/>
              </a:solidFill>
              <a:latin typeface="Helvetica Neue"/>
              <a:ea typeface="Helvetica Neue"/>
              <a:cs typeface="Helvetica Neue"/>
              <a:sym typeface="Helvetica Neue"/>
            </a:endParaRPr>
          </a:p>
        </p:txBody>
      </p:sp>
      <p:sp>
        <p:nvSpPr>
          <p:cNvPr id="35" name="TextBox 14"/>
          <p:cNvSpPr txBox="1"/>
          <p:nvPr/>
        </p:nvSpPr>
        <p:spPr>
          <a:xfrm>
            <a:off x="6609398" y="4890911"/>
            <a:ext cx="1303655" cy="5683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50" hangingPunct="0">
              <a:lnSpc>
                <a:spcPct val="80000"/>
              </a:lnSpc>
              <a:defRPr/>
            </a:pPr>
            <a:r>
              <a:rPr lang="en-US" sz="2400" b="1" kern="0" dirty="0">
                <a:solidFill>
                  <a:srgbClr val="011C4E"/>
                </a:solidFill>
                <a:latin typeface="Helvetica Neue"/>
                <a:ea typeface="Helvetica Neue"/>
                <a:cs typeface="Helvetica Neue"/>
                <a:sym typeface="Helvetica Neue"/>
              </a:rPr>
              <a:t>2.23</a:t>
            </a:r>
          </a:p>
          <a:p>
            <a:pPr algn="r" defTabSz="412750" hangingPunct="0">
              <a:lnSpc>
                <a:spcPct val="80000"/>
              </a:lnSpc>
              <a:defRPr/>
            </a:pPr>
            <a:r>
              <a:rPr lang="en-US" b="1" kern="0" dirty="0">
                <a:solidFill>
                  <a:srgbClr val="435E89"/>
                </a:solidFill>
                <a:latin typeface="Helvetica Neue"/>
                <a:sym typeface="Helvetica Neue"/>
              </a:rPr>
              <a:t>(1.89, 2.62)</a:t>
            </a:r>
            <a:endParaRPr lang="en-US" sz="2400" b="1" kern="0" dirty="0">
              <a:solidFill>
                <a:srgbClr val="011C4E"/>
              </a:solidFill>
              <a:latin typeface="Helvetica Neue"/>
              <a:ea typeface="Helvetica Neue"/>
              <a:cs typeface="Helvetica Neue"/>
              <a:sym typeface="Helvetica Neue"/>
            </a:endParaRPr>
          </a:p>
        </p:txBody>
      </p:sp>
      <p:sp>
        <p:nvSpPr>
          <p:cNvPr id="36" name="TextBox 14"/>
          <p:cNvSpPr txBox="1"/>
          <p:nvPr/>
        </p:nvSpPr>
        <p:spPr>
          <a:xfrm>
            <a:off x="6513513" y="4033026"/>
            <a:ext cx="1391920" cy="5683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50" hangingPunct="0">
              <a:lnSpc>
                <a:spcPct val="80000"/>
              </a:lnSpc>
              <a:defRPr/>
            </a:pPr>
            <a:r>
              <a:rPr lang="en-US" sz="2400" b="1" kern="0" dirty="0">
                <a:solidFill>
                  <a:srgbClr val="011C4E"/>
                </a:solidFill>
                <a:latin typeface="Helvetica Neue"/>
                <a:sym typeface="Helvetica Neue"/>
              </a:rPr>
              <a:t>2.01</a:t>
            </a:r>
          </a:p>
          <a:p>
            <a:pPr algn="r" defTabSz="412750" hangingPunct="0">
              <a:lnSpc>
                <a:spcPct val="80000"/>
              </a:lnSpc>
              <a:defRPr/>
            </a:pPr>
            <a:r>
              <a:rPr lang="en-US" b="1" kern="0" dirty="0">
                <a:solidFill>
                  <a:srgbClr val="435E89"/>
                </a:solidFill>
                <a:latin typeface="Helvetica Neue"/>
                <a:ea typeface="Helvetica Neue"/>
                <a:cs typeface="Helvetica Neue"/>
                <a:sym typeface="Helvetica Neue"/>
              </a:rPr>
              <a:t>(</a:t>
            </a:r>
            <a:r>
              <a:rPr lang="en-US" b="1" kern="0" dirty="0">
                <a:solidFill>
                  <a:srgbClr val="435E89"/>
                </a:solidFill>
                <a:latin typeface="Helvetica Neue"/>
                <a:sym typeface="Helvetica Neue"/>
              </a:rPr>
              <a:t>1.78</a:t>
            </a:r>
            <a:r>
              <a:rPr lang="en-US" b="1" kern="0" dirty="0">
                <a:solidFill>
                  <a:srgbClr val="435E89"/>
                </a:solidFill>
                <a:latin typeface="Helvetica Neue"/>
                <a:ea typeface="Helvetica Neue"/>
                <a:cs typeface="Helvetica Neue"/>
                <a:sym typeface="Helvetica Neue"/>
              </a:rPr>
              <a:t>, 2.28)</a:t>
            </a:r>
          </a:p>
        </p:txBody>
      </p:sp>
      <p:sp>
        <p:nvSpPr>
          <p:cNvPr id="37" name="TextBox 14"/>
          <p:cNvSpPr txBox="1"/>
          <p:nvPr/>
        </p:nvSpPr>
        <p:spPr>
          <a:xfrm>
            <a:off x="10239375" y="3175300"/>
            <a:ext cx="1541463" cy="5683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50">
              <a:lnSpc>
                <a:spcPct val="80000"/>
              </a:lnSpc>
            </a:pPr>
            <a:r>
              <a:rPr lang="en-US" sz="2400" b="1" dirty="0">
                <a:solidFill>
                  <a:srgbClr val="011C4E"/>
                </a:solidFill>
                <a:latin typeface="Helvetica Neue"/>
                <a:ea typeface="Helvetica Neue"/>
                <a:cs typeface="Helvetica Neue"/>
                <a:sym typeface="Helvetica Neue"/>
              </a:rPr>
              <a:t>1.44</a:t>
            </a:r>
          </a:p>
          <a:p>
            <a:pPr algn="r" defTabSz="412750">
              <a:lnSpc>
                <a:spcPct val="80000"/>
              </a:lnSpc>
            </a:pPr>
            <a:r>
              <a:rPr lang="en-US" dirty="0">
                <a:solidFill>
                  <a:srgbClr val="435E89"/>
                </a:solidFill>
                <a:sym typeface="Helvetica Neue"/>
              </a:rPr>
              <a:t>(1.23, 1.69)</a:t>
            </a:r>
            <a:endParaRPr lang="en-US" dirty="0">
              <a:solidFill>
                <a:srgbClr val="435E89"/>
              </a:solidFill>
              <a:latin typeface="Helvetica Neue"/>
              <a:ea typeface="Helvetica Neue"/>
              <a:cs typeface="Helvetica Neue"/>
              <a:sym typeface="Helvetica Neue"/>
            </a:endParaRPr>
          </a:p>
        </p:txBody>
      </p:sp>
      <p:sp>
        <p:nvSpPr>
          <p:cNvPr id="38" name="TextBox 14"/>
          <p:cNvSpPr txBox="1"/>
          <p:nvPr/>
        </p:nvSpPr>
        <p:spPr>
          <a:xfrm>
            <a:off x="10239693" y="4890911"/>
            <a:ext cx="1541145" cy="5683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50">
              <a:lnSpc>
                <a:spcPct val="80000"/>
              </a:lnSpc>
            </a:pPr>
            <a:r>
              <a:rPr lang="en-US" sz="2400" dirty="0">
                <a:solidFill>
                  <a:srgbClr val="011C4E"/>
                </a:solidFill>
                <a:sym typeface="Helvetica Neue"/>
              </a:rPr>
              <a:t>5.75</a:t>
            </a:r>
          </a:p>
          <a:p>
            <a:pPr algn="r" defTabSz="412750">
              <a:lnSpc>
                <a:spcPct val="80000"/>
              </a:lnSpc>
            </a:pPr>
            <a:r>
              <a:rPr lang="en-US" dirty="0">
                <a:solidFill>
                  <a:srgbClr val="435E89"/>
                </a:solidFill>
                <a:latin typeface="Helvetica Neue"/>
                <a:ea typeface="Helvetica Neue"/>
                <a:cs typeface="Helvetica Neue"/>
                <a:sym typeface="Helvetica Neue"/>
              </a:rPr>
              <a:t>(5.05, 6.55)</a:t>
            </a:r>
          </a:p>
        </p:txBody>
      </p:sp>
      <p:sp>
        <p:nvSpPr>
          <p:cNvPr id="39" name="TextBox 14"/>
          <p:cNvSpPr txBox="1"/>
          <p:nvPr/>
        </p:nvSpPr>
        <p:spPr>
          <a:xfrm>
            <a:off x="10444480" y="4033026"/>
            <a:ext cx="1328738" cy="5683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50">
              <a:lnSpc>
                <a:spcPct val="80000"/>
              </a:lnSpc>
            </a:pPr>
            <a:r>
              <a:rPr lang="en-US" sz="2400" dirty="0">
                <a:solidFill>
                  <a:srgbClr val="011C4E"/>
                </a:solidFill>
              </a:rPr>
              <a:t>2.38</a:t>
            </a:r>
            <a:endParaRPr lang="en-US" sz="2400" b="1" dirty="0">
              <a:solidFill>
                <a:srgbClr val="011C4E"/>
              </a:solidFill>
              <a:latin typeface="Helvetica Neue"/>
              <a:ea typeface="Helvetica Neue"/>
              <a:cs typeface="Helvetica Neue"/>
              <a:sym typeface="Helvetica Neue"/>
            </a:endParaRPr>
          </a:p>
          <a:p>
            <a:pPr algn="r" defTabSz="412750">
              <a:lnSpc>
                <a:spcPct val="80000"/>
              </a:lnSpc>
            </a:pPr>
            <a:r>
              <a:rPr lang="en-US" dirty="0">
                <a:solidFill>
                  <a:srgbClr val="435E89"/>
                </a:solidFill>
                <a:sym typeface="Helvetica Neue"/>
              </a:rPr>
              <a:t>(2.02, 2.79)</a:t>
            </a:r>
            <a:endParaRPr lang="en-US" dirty="0">
              <a:solidFill>
                <a:srgbClr val="435E89"/>
              </a:solidFill>
              <a:latin typeface="Helvetica Neue"/>
              <a:ea typeface="Helvetica Neue"/>
              <a:cs typeface="Helvetica Neue"/>
              <a:sym typeface="Helvetica Neue"/>
            </a:endParaRPr>
          </a:p>
        </p:txBody>
      </p:sp>
      <p:sp>
        <p:nvSpPr>
          <p:cNvPr id="41" name="Isosceles Triangle 40"/>
          <p:cNvSpPr/>
          <p:nvPr/>
        </p:nvSpPr>
        <p:spPr>
          <a:xfrm rot="10800000">
            <a:off x="8602980" y="2066925"/>
            <a:ext cx="342900" cy="216535"/>
          </a:xfrm>
          <a:prstGeom prst="triangle">
            <a:avLst/>
          </a:prstGeom>
          <a:solidFill>
            <a:srgbClr val="123062"/>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ctr" forceAA="0">
            <a:noAutofit/>
          </a:bodyPr>
          <a:lstStyle/>
          <a:p>
            <a:pPr algn="ctr" defTabSz="412750" hangingPunct="0"/>
            <a:endParaRPr lang="en-US" sz="1600">
              <a:solidFill>
                <a:srgbClr val="011C4E"/>
              </a:solidFill>
              <a:sym typeface="Helvetica Neue Medium"/>
            </a:endParaRPr>
          </a:p>
        </p:txBody>
      </p:sp>
      <p:sp>
        <p:nvSpPr>
          <p:cNvPr id="4" name="Rounded Rectangle 3"/>
          <p:cNvSpPr/>
          <p:nvPr/>
        </p:nvSpPr>
        <p:spPr>
          <a:xfrm rot="5400000">
            <a:off x="-55880" y="1357313"/>
            <a:ext cx="4570413" cy="4106545"/>
          </a:xfrm>
          <a:prstGeom prst="roundRect">
            <a:avLst>
              <a:gd name="adj" fmla="val 3365"/>
            </a:avLst>
          </a:prstGeom>
          <a:solidFill>
            <a:srgbClr val="244376">
              <a:alpha val="51000"/>
            </a:srgbClr>
          </a:solidFill>
          <a:ln w="101600" cap="flat">
            <a:solidFill>
              <a:srgbClr val="234270"/>
            </a:solid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ctr" forceAA="0">
            <a:noAutofit/>
          </a:bodyPr>
          <a:lstStyle/>
          <a:p>
            <a:pPr algn="ctr" defTabSz="412750" hangingPunct="0"/>
            <a:endParaRPr lang="en-US" sz="1600">
              <a:solidFill>
                <a:srgbClr val="011C4E"/>
              </a:solidFill>
              <a:sym typeface="Helvetica Neue Medium"/>
            </a:endParaRPr>
          </a:p>
        </p:txBody>
      </p:sp>
      <p:sp>
        <p:nvSpPr>
          <p:cNvPr id="6" name="Rectangle: Top Corners Rounded 112"/>
          <p:cNvSpPr/>
          <p:nvPr/>
        </p:nvSpPr>
        <p:spPr>
          <a:xfrm rot="5400000">
            <a:off x="1436688" y="1904683"/>
            <a:ext cx="1586230" cy="4106545"/>
          </a:xfrm>
          <a:prstGeom prst="rect">
            <a:avLst/>
          </a:prstGeom>
          <a:solidFill>
            <a:srgbClr val="23427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noAutofit/>
          </a:bodyPr>
          <a:lstStyle/>
          <a:p>
            <a:pPr algn="ctr" defTabSz="412750" hangingPunct="0"/>
            <a:endParaRPr lang="en-US" sz="1600" dirty="0">
              <a:solidFill>
                <a:srgbClr val="FFFFFF"/>
              </a:solidFill>
              <a:sym typeface="Helvetica Neue Medium"/>
            </a:endParaRPr>
          </a:p>
        </p:txBody>
      </p:sp>
      <p:sp>
        <p:nvSpPr>
          <p:cNvPr id="15" name="TextBox 14"/>
          <p:cNvSpPr txBox="1"/>
          <p:nvPr/>
        </p:nvSpPr>
        <p:spPr>
          <a:xfrm>
            <a:off x="1337628" y="1274721"/>
            <a:ext cx="3325495" cy="8951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r>
              <a:rPr lang="en-US" b="1" dirty="0">
                <a:solidFill>
                  <a:srgbClr val="E7F7FF"/>
                </a:solidFill>
                <a:latin typeface="Helvetica Neue"/>
                <a:ea typeface="Helvetica Neue"/>
                <a:cs typeface="Helvetica Neue"/>
                <a:sym typeface="Helvetica Neue"/>
              </a:rPr>
              <a:t>Retrospective </a:t>
            </a:r>
          </a:p>
          <a:p>
            <a:pPr defTabSz="412750">
              <a:spcAft>
                <a:spcPts val="100"/>
              </a:spcAft>
            </a:pPr>
            <a:r>
              <a:rPr lang="en-US" b="1" dirty="0">
                <a:solidFill>
                  <a:srgbClr val="E7F7FF"/>
                </a:solidFill>
                <a:latin typeface="Helvetica Neue"/>
                <a:ea typeface="Helvetica Neue"/>
                <a:cs typeface="Helvetica Neue"/>
                <a:sym typeface="Helvetica Neue"/>
              </a:rPr>
              <a:t>cohort study </a:t>
            </a:r>
          </a:p>
          <a:p>
            <a:pPr defTabSz="412750" hangingPunct="0"/>
            <a:r>
              <a:rPr lang="en-US" dirty="0">
                <a:solidFill>
                  <a:srgbClr val="E7F7FF"/>
                </a:solidFill>
                <a:latin typeface="Helvetica Neue"/>
                <a:ea typeface="Helvetica Neue"/>
                <a:cs typeface="Helvetica Neue"/>
                <a:sym typeface="Helvetica Neue"/>
              </a:rPr>
              <a:t>PEDSnet EHR data</a:t>
            </a:r>
          </a:p>
        </p:txBody>
      </p:sp>
      <p:sp>
        <p:nvSpPr>
          <p:cNvPr id="20" name="TextBox 19"/>
          <p:cNvSpPr txBox="1"/>
          <p:nvPr/>
        </p:nvSpPr>
        <p:spPr>
          <a:xfrm>
            <a:off x="1337628" y="2374205"/>
            <a:ext cx="3415983" cy="6360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r>
              <a:rPr lang="en-US" sz="2000" spc="100" dirty="0">
                <a:solidFill>
                  <a:srgbClr val="E7F7FF"/>
                </a:solidFill>
                <a:latin typeface="Helvetica Neue"/>
                <a:ea typeface="Helvetica Neue"/>
                <a:cs typeface="Helvetica Neue"/>
                <a:sym typeface="Helvetica Neue"/>
              </a:rPr>
              <a:t>N=11</a:t>
            </a:r>
            <a:r>
              <a:rPr lang="en-US" sz="2000" dirty="0">
                <a:solidFill>
                  <a:srgbClr val="E7F7FF"/>
                </a:solidFill>
                <a:latin typeface="Helvetica Neue"/>
                <a:ea typeface="Helvetica Neue"/>
                <a:cs typeface="Helvetica Neue"/>
                <a:sym typeface="Helvetica Neue"/>
              </a:rPr>
              <a:t>,240 </a:t>
            </a:r>
          </a:p>
          <a:p>
            <a:pPr defTabSz="412750" hangingPunct="0"/>
            <a:r>
              <a:rPr lang="en-US" dirty="0">
                <a:solidFill>
                  <a:srgbClr val="E7F7FF"/>
                </a:solidFill>
                <a:latin typeface="Helvetica Neue"/>
                <a:ea typeface="Helvetica Neue"/>
                <a:cs typeface="Helvetica Neue"/>
                <a:sym typeface="Helvetica Neue"/>
              </a:rPr>
              <a:t>children with CKD</a:t>
            </a:r>
          </a:p>
        </p:txBody>
      </p:sp>
      <p:pic>
        <p:nvPicPr>
          <p:cNvPr id="82" name="Picture 81" descr="noun-search-document-2606043-012A4A"/>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6415" y="1417638"/>
            <a:ext cx="609600" cy="609600"/>
          </a:xfrm>
          <a:prstGeom prst="rect">
            <a:avLst/>
          </a:prstGeom>
        </p:spPr>
      </p:pic>
      <p:sp>
        <p:nvSpPr>
          <p:cNvPr id="49" name="TextBox 14"/>
          <p:cNvSpPr txBox="1"/>
          <p:nvPr/>
        </p:nvSpPr>
        <p:spPr>
          <a:xfrm>
            <a:off x="1337628" y="4905306"/>
            <a:ext cx="2864168" cy="605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r>
              <a:rPr lang="en-US" b="1" dirty="0">
                <a:solidFill>
                  <a:srgbClr val="E7F7FF"/>
                </a:solidFill>
                <a:latin typeface="Helvetica Neue"/>
                <a:ea typeface="Helvetica Neue"/>
                <a:cs typeface="Helvetica Neue"/>
                <a:sym typeface="Helvetica Neue"/>
              </a:rPr>
              <a:t>Median follow-up </a:t>
            </a:r>
          </a:p>
          <a:p>
            <a:pPr defTabSz="412750" hangingPunct="0"/>
            <a:r>
              <a:rPr lang="en-US" b="1" dirty="0">
                <a:solidFill>
                  <a:srgbClr val="E7F7FF"/>
                </a:solidFill>
                <a:latin typeface="Helvetica Neue"/>
                <a:ea typeface="Helvetica Neue"/>
                <a:cs typeface="Helvetica Neue"/>
                <a:sym typeface="Helvetica Neue"/>
              </a:rPr>
              <a:t>5.1 years</a:t>
            </a:r>
          </a:p>
        </p:txBody>
      </p:sp>
      <p:sp>
        <p:nvSpPr>
          <p:cNvPr id="70" name="TextBox 14"/>
          <p:cNvSpPr txBox="1"/>
          <p:nvPr/>
        </p:nvSpPr>
        <p:spPr>
          <a:xfrm>
            <a:off x="1337628" y="3257560"/>
            <a:ext cx="2864168" cy="3590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r>
              <a:rPr lang="en-US" sz="2000" b="1" dirty="0">
                <a:solidFill>
                  <a:srgbClr val="E7F7FF"/>
                </a:solidFill>
                <a:latin typeface="Helvetica Neue"/>
                <a:ea typeface="Helvetica Neue"/>
                <a:cs typeface="Helvetica Neue"/>
                <a:sym typeface="Helvetica Neue"/>
              </a:rPr>
              <a:t>37%</a:t>
            </a:r>
            <a:r>
              <a:rPr lang="en-US" b="1" dirty="0">
                <a:solidFill>
                  <a:srgbClr val="E7F7FF"/>
                </a:solidFill>
                <a:latin typeface="Helvetica Neue"/>
                <a:ea typeface="Helvetica Neue"/>
                <a:cs typeface="Helvetica Neue"/>
                <a:sym typeface="Helvetica Neue"/>
              </a:rPr>
              <a:t> </a:t>
            </a:r>
            <a:r>
              <a:rPr lang="en-US" dirty="0">
                <a:solidFill>
                  <a:srgbClr val="E7F7FF"/>
                </a:solidFill>
                <a:latin typeface="Helvetica Neue"/>
                <a:ea typeface="Helvetica Neue"/>
                <a:cs typeface="Helvetica Neue"/>
                <a:sym typeface="Helvetica Neue"/>
              </a:rPr>
              <a:t>with proteinuria</a:t>
            </a:r>
          </a:p>
        </p:txBody>
      </p:sp>
      <p:sp>
        <p:nvSpPr>
          <p:cNvPr id="71" name="TextBox 14"/>
          <p:cNvSpPr txBox="1"/>
          <p:nvPr/>
        </p:nvSpPr>
        <p:spPr>
          <a:xfrm>
            <a:off x="1337628" y="3778260"/>
            <a:ext cx="2864168" cy="3590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r>
              <a:rPr lang="en-US" sz="2000" b="1" dirty="0">
                <a:solidFill>
                  <a:srgbClr val="E7F7FF"/>
                </a:solidFill>
                <a:latin typeface="Helvetica Neue"/>
                <a:ea typeface="Helvetica Neue"/>
                <a:cs typeface="Helvetica Neue"/>
                <a:sym typeface="Helvetica Neue"/>
              </a:rPr>
              <a:t>35%</a:t>
            </a:r>
            <a:r>
              <a:rPr lang="en-US" sz="2000" dirty="0">
                <a:solidFill>
                  <a:srgbClr val="E7F7FF"/>
                </a:solidFill>
                <a:latin typeface="Helvetica Neue"/>
                <a:ea typeface="Helvetica Neue"/>
                <a:cs typeface="Helvetica Neue"/>
                <a:sym typeface="Helvetica Neue"/>
              </a:rPr>
              <a:t> </a:t>
            </a:r>
            <a:r>
              <a:rPr lang="en-US" dirty="0">
                <a:solidFill>
                  <a:srgbClr val="E7F7FF"/>
                </a:solidFill>
                <a:latin typeface="Helvetica Neue"/>
                <a:ea typeface="Helvetica Neue"/>
                <a:cs typeface="Helvetica Neue"/>
                <a:sym typeface="Helvetica Neue"/>
              </a:rPr>
              <a:t>with hypertension</a:t>
            </a:r>
          </a:p>
        </p:txBody>
      </p:sp>
      <p:sp>
        <p:nvSpPr>
          <p:cNvPr id="73" name="TextBox 14"/>
          <p:cNvSpPr txBox="1"/>
          <p:nvPr/>
        </p:nvSpPr>
        <p:spPr>
          <a:xfrm>
            <a:off x="1337628" y="4298960"/>
            <a:ext cx="2864168" cy="3590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r>
              <a:rPr lang="en-US" sz="2000" b="1" dirty="0">
                <a:solidFill>
                  <a:srgbClr val="E7F7FF"/>
                </a:solidFill>
                <a:latin typeface="Helvetica Neue"/>
                <a:ea typeface="Helvetica Neue"/>
                <a:cs typeface="Helvetica Neue"/>
                <a:sym typeface="Helvetica Neue"/>
              </a:rPr>
              <a:t>50%</a:t>
            </a:r>
            <a:r>
              <a:rPr lang="en-US" b="1" dirty="0">
                <a:solidFill>
                  <a:srgbClr val="E7F7FF"/>
                </a:solidFill>
                <a:latin typeface="Helvetica Neue"/>
                <a:ea typeface="Helvetica Neue"/>
                <a:cs typeface="Helvetica Neue"/>
                <a:sym typeface="Helvetica Neue"/>
              </a:rPr>
              <a:t> </a:t>
            </a:r>
            <a:r>
              <a:rPr lang="en-US" dirty="0">
                <a:solidFill>
                  <a:srgbClr val="E7F7FF"/>
                </a:solidFill>
                <a:latin typeface="Helvetica Neue"/>
                <a:ea typeface="Helvetica Neue"/>
                <a:cs typeface="Helvetica Neue"/>
                <a:sym typeface="Helvetica Neue"/>
              </a:rPr>
              <a:t>female</a:t>
            </a:r>
          </a:p>
        </p:txBody>
      </p:sp>
      <p:sp>
        <p:nvSpPr>
          <p:cNvPr id="102" name="Isosceles Triangle 101"/>
          <p:cNvSpPr/>
          <p:nvPr/>
        </p:nvSpPr>
        <p:spPr>
          <a:xfrm rot="10800000">
            <a:off x="659765" y="3145790"/>
            <a:ext cx="342900" cy="216535"/>
          </a:xfrm>
          <a:prstGeom prst="triangle">
            <a:avLst/>
          </a:prstGeom>
          <a:solidFill>
            <a:srgbClr val="123062"/>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ctr" forceAA="0">
            <a:noAutofit/>
          </a:bodyPr>
          <a:lstStyle/>
          <a:p>
            <a:pPr algn="ctr" defTabSz="412750" hangingPunct="0"/>
            <a:endParaRPr lang="en-US" sz="1600">
              <a:solidFill>
                <a:srgbClr val="011C4E"/>
              </a:solidFill>
              <a:sym typeface="Helvetica Neue Medium"/>
            </a:endParaRPr>
          </a:p>
        </p:txBody>
      </p:sp>
      <p:pic>
        <p:nvPicPr>
          <p:cNvPr id="18" name="Graphic 28"/>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920" y="2353152"/>
            <a:ext cx="656590" cy="656590"/>
          </a:xfrm>
          <a:prstGeom prst="rect">
            <a:avLst/>
          </a:prstGeom>
        </p:spPr>
      </p:pic>
      <p:pic>
        <p:nvPicPr>
          <p:cNvPr id="44" name="Picture 43" descr="noun-calendar-1011951-D3D3D3"/>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46418" y="4905693"/>
            <a:ext cx="569595" cy="569595"/>
          </a:xfrm>
          <a:prstGeom prst="rect">
            <a:avLst/>
          </a:prstGeom>
        </p:spPr>
      </p:pic>
      <p:grpSp>
        <p:nvGrpSpPr>
          <p:cNvPr id="48" name="Group 47"/>
          <p:cNvGrpSpPr/>
          <p:nvPr/>
        </p:nvGrpSpPr>
        <p:grpSpPr>
          <a:xfrm>
            <a:off x="517684" y="3636963"/>
            <a:ext cx="627063" cy="627063"/>
            <a:chOff x="13808" y="25590"/>
            <a:chExt cx="1696" cy="1696"/>
          </a:xfrm>
        </p:grpSpPr>
        <p:pic>
          <p:nvPicPr>
            <p:cNvPr id="47" name="Graphic 78"/>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808" y="25590"/>
              <a:ext cx="1696" cy="1696"/>
            </a:xfrm>
            <a:prstGeom prst="rect">
              <a:avLst/>
            </a:prstGeom>
          </p:spPr>
        </p:pic>
        <p:pic>
          <p:nvPicPr>
            <p:cNvPr id="74" name="Picture 73" descr="noun-x-2222220-D3D3D3"/>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4200" y="26486"/>
              <a:ext cx="382" cy="382"/>
            </a:xfrm>
            <a:prstGeom prst="rect">
              <a:avLst/>
            </a:prstGeom>
          </p:spPr>
        </p:pic>
      </p:grpSp>
      <p:pic>
        <p:nvPicPr>
          <p:cNvPr id="54" name="Graphic 78"/>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b="17799"/>
          <a:stretch>
            <a:fillRect/>
          </a:stretch>
        </p:blipFill>
        <p:spPr>
          <a:xfrm>
            <a:off x="10800080" y="1231583"/>
            <a:ext cx="1047115" cy="860743"/>
          </a:xfrm>
          <a:prstGeom prst="rect">
            <a:avLst/>
          </a:prstGeom>
        </p:spPr>
      </p:pic>
      <p:pic>
        <p:nvPicPr>
          <p:cNvPr id="55" name="Picture 54" descr="noun-x-2222220-D3D3D3"/>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1042015" y="1789430"/>
            <a:ext cx="235903" cy="235903"/>
          </a:xfrm>
          <a:prstGeom prst="rect">
            <a:avLst/>
          </a:prstGeom>
        </p:spPr>
      </p:pic>
      <p:sp>
        <p:nvSpPr>
          <p:cNvPr id="50" name="TextBox 14"/>
          <p:cNvSpPr txBox="1"/>
          <p:nvPr/>
        </p:nvSpPr>
        <p:spPr>
          <a:xfrm>
            <a:off x="4786313" y="1274788"/>
            <a:ext cx="6929438" cy="651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r>
              <a:rPr lang="en-US" sz="2100" b="1" spc="-10" dirty="0">
                <a:solidFill>
                  <a:srgbClr val="E7F7FF"/>
                </a:solidFill>
                <a:latin typeface="Helvetica Neue" charset="0"/>
                <a:ea typeface="Helvetica Neue"/>
                <a:cs typeface="Helvetica Neue"/>
                <a:sym typeface="Helvetica Neue"/>
              </a:rPr>
              <a:t>Clinical factors associated with CKD progression</a:t>
            </a:r>
          </a:p>
          <a:p>
            <a:pPr defTabSz="412750" hangingPunct="0"/>
            <a:r>
              <a:rPr lang="en-US" dirty="0">
                <a:solidFill>
                  <a:srgbClr val="E7F7FF"/>
                </a:solidFill>
                <a:latin typeface="Helvetica Neue"/>
                <a:ea typeface="Helvetica Neue"/>
                <a:cs typeface="Helvetica Neue"/>
                <a:sym typeface="Helvetica Neue"/>
              </a:rPr>
              <a:t>(adjusted hazard ratio, 95% CI, p&lt;0.001) </a:t>
            </a:r>
          </a:p>
        </p:txBody>
      </p:sp>
      <p:sp>
        <p:nvSpPr>
          <p:cNvPr id="3" name="TextBox 2">
            <a:extLst>
              <a:ext uri="{FF2B5EF4-FFF2-40B4-BE49-F238E27FC236}">
                <a16:creationId xmlns:a16="http://schemas.microsoft.com/office/drawing/2014/main" id="{508F7DAA-97B1-DA4D-66DC-377F457DBBB4}"/>
              </a:ext>
            </a:extLst>
          </p:cNvPr>
          <p:cNvSpPr txBox="1"/>
          <p:nvPr/>
        </p:nvSpPr>
        <p:spPr>
          <a:xfrm>
            <a:off x="6557379" y="5975784"/>
            <a:ext cx="5540959" cy="78996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r>
              <a:rPr lang="en-US" sz="1200" dirty="0">
                <a:solidFill>
                  <a:srgbClr val="000000"/>
                </a:solidFill>
                <a:latin typeface="+mj-lt"/>
              </a:rPr>
              <a:t>Caroline A. Gluck, Christopher B. Forrest, Amy Goodwin Davies, et al. </a:t>
            </a:r>
            <a:r>
              <a:rPr lang="en-US" sz="1200" i="1" dirty="0">
                <a:solidFill>
                  <a:srgbClr val="000000"/>
                </a:solidFill>
                <a:latin typeface="+mj-lt"/>
              </a:rPr>
              <a:t>Evaluating Kidney Function Decline in Children with Chronic Kidney Disease Using a Multi-institutional Electronic Health Record Database</a:t>
            </a:r>
            <a:r>
              <a:rPr lang="en-US" sz="1200" dirty="0">
                <a:solidFill>
                  <a:srgbClr val="000000"/>
                </a:solidFill>
                <a:latin typeface="+mj-lt"/>
              </a:rPr>
              <a:t>. CJASN </a:t>
            </a:r>
            <a:r>
              <a:rPr lang="en-US" sz="1200" dirty="0" err="1">
                <a:solidFill>
                  <a:srgbClr val="000000"/>
                </a:solidFill>
                <a:latin typeface="+mj-lt"/>
              </a:rPr>
              <a:t>doi</a:t>
            </a:r>
            <a:r>
              <a:rPr lang="en-US" sz="1200" dirty="0">
                <a:solidFill>
                  <a:srgbClr val="000000"/>
                </a:solidFill>
                <a:latin typeface="+mj-lt"/>
              </a:rPr>
              <a:t>: 10.2215/CJN.05700522. Visual Abstract by Corina-Gabriela Teodosiu, MD </a:t>
            </a:r>
            <a:endParaRPr lang="en-US" dirty="0">
              <a:solidFill>
                <a:srgbClr val="000000"/>
              </a:solidFill>
              <a:latin typeface="+mj-lt"/>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E72AF-0703-1FAC-B842-90946A06AC5F}"/>
              </a:ext>
            </a:extLst>
          </p:cNvPr>
          <p:cNvSpPr>
            <a:spLocks noGrp="1"/>
          </p:cNvSpPr>
          <p:nvPr>
            <p:ph type="title"/>
          </p:nvPr>
        </p:nvSpPr>
        <p:spPr>
          <a:xfrm>
            <a:off x="759019" y="36245"/>
            <a:ext cx="10682746" cy="958650"/>
          </a:xfrm>
        </p:spPr>
        <p:txBody>
          <a:bodyPr/>
          <a:lstStyle/>
          <a:p>
            <a:r>
              <a:rPr lang="en-US" dirty="0"/>
              <a:t>PRESERVE </a:t>
            </a:r>
            <a:r>
              <a:rPr lang="en-US" sz="2400" dirty="0"/>
              <a:t>Preserving Kidney Function in Children with CKD</a:t>
            </a:r>
          </a:p>
        </p:txBody>
      </p:sp>
      <p:pic>
        <p:nvPicPr>
          <p:cNvPr id="4" name="Content Placeholder 4" descr="A diagram of a company&#10;&#10;Description automatically generated with medium confidence">
            <a:extLst>
              <a:ext uri="{FF2B5EF4-FFF2-40B4-BE49-F238E27FC236}">
                <a16:creationId xmlns:a16="http://schemas.microsoft.com/office/drawing/2014/main" id="{F126EEE4-CE06-8072-FB27-B495784857E7}"/>
              </a:ext>
            </a:extLst>
          </p:cNvPr>
          <p:cNvPicPr>
            <a:picLocks noGrp="1" noChangeAspect="1"/>
          </p:cNvPicPr>
          <p:nvPr>
            <p:ph idx="1"/>
          </p:nvPr>
        </p:nvPicPr>
        <p:blipFill rotWithShape="1">
          <a:blip r:embed="rId3"/>
          <a:srcRect l="16625" r="16151"/>
          <a:stretch/>
        </p:blipFill>
        <p:spPr>
          <a:xfrm>
            <a:off x="2130181" y="653265"/>
            <a:ext cx="7212458" cy="6035040"/>
          </a:xfrm>
        </p:spPr>
      </p:pic>
      <p:sp>
        <p:nvSpPr>
          <p:cNvPr id="6" name="TextBox 5">
            <a:extLst>
              <a:ext uri="{FF2B5EF4-FFF2-40B4-BE49-F238E27FC236}">
                <a16:creationId xmlns:a16="http://schemas.microsoft.com/office/drawing/2014/main" id="{3000DA09-3E71-EB9D-563F-8B02B31D574A}"/>
              </a:ext>
            </a:extLst>
          </p:cNvPr>
          <p:cNvSpPr txBox="1"/>
          <p:nvPr/>
        </p:nvSpPr>
        <p:spPr>
          <a:xfrm>
            <a:off x="4389206" y="6554912"/>
            <a:ext cx="3413589" cy="276229"/>
          </a:xfrm>
          <a:prstGeom prst="rect">
            <a:avLst/>
          </a:prstGeom>
          <a:noFill/>
        </p:spPr>
        <p:txBody>
          <a:bodyPr wrap="square">
            <a:spAutoFit/>
          </a:bodyPr>
          <a:lstStyle/>
          <a:p>
            <a:pPr marL="0" marR="0">
              <a:lnSpc>
                <a:spcPct val="107000"/>
              </a:lnSpc>
              <a:spcBef>
                <a:spcPts val="0"/>
              </a:spcBef>
              <a:spcAft>
                <a:spcPts val="0"/>
              </a:spcAft>
            </a:pPr>
            <a:r>
              <a:rPr lang="en-US" sz="1200" b="1" dirty="0">
                <a:solidFill>
                  <a:srgbClr val="212121"/>
                </a:solidFill>
                <a:effectLst/>
                <a:latin typeface="Georgia" panose="02040502050405020303" pitchFamily="18" charset="0"/>
                <a:ea typeface="Times New Roman" panose="02020603050405020304" pitchFamily="18" charset="0"/>
                <a:cs typeface="Times New Roman" panose="02020603050405020304" pitchFamily="18" charset="0"/>
              </a:rPr>
              <a:t>Denburg MR, et al. Kidney Med 2023 </a:t>
            </a:r>
            <a:endParaRPr lang="en-US" sz="1200" b="1" dirty="0">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9" name="Picture 8" descr="pedsnetlogoFINAL.png">
            <a:extLst>
              <a:ext uri="{FF2B5EF4-FFF2-40B4-BE49-F238E27FC236}">
                <a16:creationId xmlns:a16="http://schemas.microsoft.com/office/drawing/2014/main" id="{01EA2427-D37F-8B0D-121F-B432980FA1E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4868" y="994895"/>
            <a:ext cx="2543973" cy="5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54C3222-4617-013F-C79C-87066E29CC42}"/>
              </a:ext>
            </a:extLst>
          </p:cNvPr>
          <p:cNvPicPr>
            <a:picLocks noChangeAspect="1"/>
          </p:cNvPicPr>
          <p:nvPr/>
        </p:nvPicPr>
        <p:blipFill rotWithShape="1">
          <a:blip r:embed="rId5">
            <a:extLst>
              <a:ext uri="{28A0092B-C50C-407E-A947-70E740481C1C}">
                <a14:useLocalDpi xmlns:a14="http://schemas.microsoft.com/office/drawing/2010/main" val="0"/>
              </a:ext>
            </a:extLst>
          </a:blip>
          <a:srcRect b="25711"/>
          <a:stretch/>
        </p:blipFill>
        <p:spPr>
          <a:xfrm>
            <a:off x="503469" y="914858"/>
            <a:ext cx="1463183" cy="935784"/>
          </a:xfrm>
          <a:prstGeom prst="rect">
            <a:avLst/>
          </a:prstGeom>
        </p:spPr>
      </p:pic>
      <p:pic>
        <p:nvPicPr>
          <p:cNvPr id="11" name="Picture 10">
            <a:extLst>
              <a:ext uri="{FF2B5EF4-FFF2-40B4-BE49-F238E27FC236}">
                <a16:creationId xmlns:a16="http://schemas.microsoft.com/office/drawing/2014/main" id="{2B27922F-355B-7234-4BC7-DACF8317B5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1819" y="1866204"/>
            <a:ext cx="1490129" cy="838587"/>
          </a:xfrm>
          <a:prstGeom prst="rect">
            <a:avLst/>
          </a:prstGeom>
        </p:spPr>
      </p:pic>
      <p:sp>
        <p:nvSpPr>
          <p:cNvPr id="3" name="TextBox 2">
            <a:extLst>
              <a:ext uri="{FF2B5EF4-FFF2-40B4-BE49-F238E27FC236}">
                <a16:creationId xmlns:a16="http://schemas.microsoft.com/office/drawing/2014/main" id="{367AFD50-6314-2F0E-5D91-ABE47FF56E92}"/>
              </a:ext>
            </a:extLst>
          </p:cNvPr>
          <p:cNvSpPr txBox="1"/>
          <p:nvPr/>
        </p:nvSpPr>
        <p:spPr>
          <a:xfrm>
            <a:off x="8372217" y="4254500"/>
            <a:ext cx="2830775" cy="923330"/>
          </a:xfrm>
          <a:prstGeom prst="rect">
            <a:avLst/>
          </a:prstGeom>
          <a:noFill/>
        </p:spPr>
        <p:txBody>
          <a:bodyPr wrap="none" rtlCol="0">
            <a:spAutoFit/>
          </a:bodyPr>
          <a:lstStyle/>
          <a:p>
            <a:r>
              <a:rPr lang="en-US" b="1" dirty="0">
                <a:solidFill>
                  <a:schemeClr val="accent5"/>
                </a:solidFill>
              </a:rPr>
              <a:t>Nephrologists</a:t>
            </a:r>
          </a:p>
          <a:p>
            <a:r>
              <a:rPr lang="en-US" b="1" dirty="0">
                <a:solidFill>
                  <a:schemeClr val="accent5"/>
                </a:solidFill>
              </a:rPr>
              <a:t>Informaticians</a:t>
            </a:r>
          </a:p>
          <a:p>
            <a:r>
              <a:rPr lang="en-US" b="1" dirty="0">
                <a:solidFill>
                  <a:schemeClr val="accent5"/>
                </a:solidFill>
              </a:rPr>
              <a:t>Parent &amp; Youth Partners</a:t>
            </a:r>
          </a:p>
        </p:txBody>
      </p:sp>
    </p:spTree>
    <p:extLst>
      <p:ext uri="{BB962C8B-B14F-4D97-AF65-F5344CB8AC3E}">
        <p14:creationId xmlns:p14="http://schemas.microsoft.com/office/powerpoint/2010/main" val="2339295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E72AF-0703-1FAC-B842-90946A06AC5F}"/>
              </a:ext>
            </a:extLst>
          </p:cNvPr>
          <p:cNvSpPr>
            <a:spLocks noGrp="1"/>
          </p:cNvSpPr>
          <p:nvPr>
            <p:ph type="title"/>
          </p:nvPr>
        </p:nvSpPr>
        <p:spPr>
          <a:xfrm>
            <a:off x="759019" y="36245"/>
            <a:ext cx="10682746" cy="958650"/>
          </a:xfrm>
        </p:spPr>
        <p:txBody>
          <a:bodyPr/>
          <a:lstStyle/>
          <a:p>
            <a:r>
              <a:rPr lang="en-US" dirty="0"/>
              <a:t>PRESERVE</a:t>
            </a:r>
            <a:endParaRPr lang="en-US" sz="2400" dirty="0"/>
          </a:p>
        </p:txBody>
      </p:sp>
      <p:sp>
        <p:nvSpPr>
          <p:cNvPr id="3" name="Content Placeholder 2">
            <a:extLst>
              <a:ext uri="{FF2B5EF4-FFF2-40B4-BE49-F238E27FC236}">
                <a16:creationId xmlns:a16="http://schemas.microsoft.com/office/drawing/2014/main" id="{863CF05A-3AE4-1FB2-A72D-80B9AE322B31}"/>
              </a:ext>
            </a:extLst>
          </p:cNvPr>
          <p:cNvSpPr>
            <a:spLocks noGrp="1"/>
          </p:cNvSpPr>
          <p:nvPr>
            <p:ph idx="1"/>
          </p:nvPr>
        </p:nvSpPr>
        <p:spPr>
          <a:xfrm>
            <a:off x="503654" y="883672"/>
            <a:ext cx="5681389" cy="5527401"/>
          </a:xfrm>
        </p:spPr>
        <p:txBody>
          <a:bodyPr/>
          <a:lstStyle/>
          <a:p>
            <a:pPr marL="0" indent="0">
              <a:buNone/>
            </a:pPr>
            <a:r>
              <a:rPr lang="en-US" sz="2200" dirty="0">
                <a:solidFill>
                  <a:schemeClr val="accent5"/>
                </a:solidFill>
                <a:effectLst/>
                <a:ea typeface="Cambria" panose="02040503050406030204" pitchFamily="18" charset="0"/>
              </a:rPr>
              <a:t>Enhanced common data model for pediatric and rare kidney disease research.</a:t>
            </a:r>
          </a:p>
          <a:p>
            <a:pPr marL="0" indent="0">
              <a:buNone/>
            </a:pPr>
            <a:endParaRPr lang="en-US" sz="2200" dirty="0">
              <a:solidFill>
                <a:schemeClr val="accent5"/>
              </a:solidFill>
              <a:ea typeface="Cambria" panose="02040503050406030204" pitchFamily="18" charset="0"/>
              <a:cs typeface="Times New Roman" panose="02020603050405020304" pitchFamily="18" charset="0"/>
            </a:endParaRPr>
          </a:p>
          <a:p>
            <a:pPr marL="0" indent="0">
              <a:buNone/>
            </a:pPr>
            <a:r>
              <a:rPr lang="en-US" sz="2200" dirty="0">
                <a:solidFill>
                  <a:schemeClr val="accent5"/>
                </a:solidFill>
                <a:effectLst/>
                <a:ea typeface="Cambria" panose="02040503050406030204" pitchFamily="18" charset="0"/>
                <a:cs typeface="Times New Roman" panose="02020603050405020304" pitchFamily="18" charset="0"/>
              </a:rPr>
              <a:t>Comparative effectiveness of BP medication strategies for preserving kidney function.</a:t>
            </a:r>
          </a:p>
          <a:p>
            <a:pPr marL="365760" indent="-365760">
              <a:buFont typeface="+mj-lt"/>
              <a:buAutoNum type="arabicParenR"/>
            </a:pPr>
            <a:endParaRPr lang="en-US" sz="2200" dirty="0">
              <a:solidFill>
                <a:schemeClr val="accent5"/>
              </a:solidFill>
              <a:effectLst/>
              <a:ea typeface="Cambria" panose="02040503050406030204" pitchFamily="18" charset="0"/>
              <a:cs typeface="Times New Roman" panose="02020603050405020304" pitchFamily="18" charset="0"/>
            </a:endParaRPr>
          </a:p>
          <a:p>
            <a:pPr marL="0" indent="0">
              <a:buNone/>
            </a:pPr>
            <a:r>
              <a:rPr lang="en-US" sz="2200" dirty="0">
                <a:solidFill>
                  <a:schemeClr val="accent5"/>
                </a:solidFill>
                <a:ea typeface="Cambria" panose="02040503050406030204" pitchFamily="18" charset="0"/>
                <a:cs typeface="Times New Roman" panose="02020603050405020304" pitchFamily="18" charset="0"/>
              </a:rPr>
              <a:t>Assess patients’ l</a:t>
            </a:r>
            <a:r>
              <a:rPr lang="en-US" sz="2200" dirty="0">
                <a:solidFill>
                  <a:schemeClr val="accent5"/>
                </a:solidFill>
                <a:effectLst/>
                <a:ea typeface="Cambria" panose="02040503050406030204" pitchFamily="18" charset="0"/>
                <a:cs typeface="Times New Roman" panose="02020603050405020304" pitchFamily="18" charset="0"/>
              </a:rPr>
              <a:t>ived experiences related to BP management.</a:t>
            </a:r>
          </a:p>
        </p:txBody>
      </p:sp>
      <p:pic>
        <p:nvPicPr>
          <p:cNvPr id="8" name="Picture 7">
            <a:extLst>
              <a:ext uri="{FF2B5EF4-FFF2-40B4-BE49-F238E27FC236}">
                <a16:creationId xmlns:a16="http://schemas.microsoft.com/office/drawing/2014/main" id="{EC4460AD-4D05-E912-C32D-9F20902ECE92}"/>
              </a:ext>
            </a:extLst>
          </p:cNvPr>
          <p:cNvPicPr>
            <a:picLocks noChangeAspect="1"/>
          </p:cNvPicPr>
          <p:nvPr/>
        </p:nvPicPr>
        <p:blipFill>
          <a:blip r:embed="rId3"/>
          <a:stretch>
            <a:fillRect/>
          </a:stretch>
        </p:blipFill>
        <p:spPr>
          <a:xfrm>
            <a:off x="6415070" y="0"/>
            <a:ext cx="5588000" cy="6858000"/>
          </a:xfrm>
          <a:prstGeom prst="rect">
            <a:avLst/>
          </a:prstGeom>
        </p:spPr>
      </p:pic>
      <p:sp>
        <p:nvSpPr>
          <p:cNvPr id="10" name="TextBox 9">
            <a:extLst>
              <a:ext uri="{FF2B5EF4-FFF2-40B4-BE49-F238E27FC236}">
                <a16:creationId xmlns:a16="http://schemas.microsoft.com/office/drawing/2014/main" id="{6F3FB8DE-D2CE-BFE7-D439-1EC0C7743BB2}"/>
              </a:ext>
            </a:extLst>
          </p:cNvPr>
          <p:cNvSpPr txBox="1"/>
          <p:nvPr/>
        </p:nvSpPr>
        <p:spPr>
          <a:xfrm>
            <a:off x="3251201" y="6545526"/>
            <a:ext cx="6097712" cy="276229"/>
          </a:xfrm>
          <a:prstGeom prst="rect">
            <a:avLst/>
          </a:prstGeom>
          <a:noFill/>
        </p:spPr>
        <p:txBody>
          <a:bodyPr wrap="square">
            <a:spAutoFit/>
          </a:bodyPr>
          <a:lstStyle/>
          <a:p>
            <a:pPr marL="0" marR="0">
              <a:lnSpc>
                <a:spcPct val="107000"/>
              </a:lnSpc>
              <a:spcBef>
                <a:spcPts val="0"/>
              </a:spcBef>
              <a:spcAft>
                <a:spcPts val="0"/>
              </a:spcAft>
            </a:pPr>
            <a:r>
              <a:rPr lang="en-US" sz="1200" b="1" dirty="0">
                <a:solidFill>
                  <a:srgbClr val="212121"/>
                </a:solidFill>
                <a:effectLst/>
                <a:latin typeface="Georgia" panose="02040502050405020303" pitchFamily="18" charset="0"/>
                <a:ea typeface="Times New Roman" panose="02020603050405020304" pitchFamily="18" charset="0"/>
                <a:cs typeface="Times New Roman" panose="02020603050405020304" pitchFamily="18" charset="0"/>
              </a:rPr>
              <a:t>Denburg MR, et al. Kidney Med 2023 </a:t>
            </a:r>
            <a:endParaRPr lang="en-US" sz="1200" b="1"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790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E72AF-0703-1FAC-B842-90946A06AC5F}"/>
              </a:ext>
            </a:extLst>
          </p:cNvPr>
          <p:cNvSpPr>
            <a:spLocks noGrp="1"/>
          </p:cNvSpPr>
          <p:nvPr>
            <p:ph type="title"/>
          </p:nvPr>
        </p:nvSpPr>
        <p:spPr>
          <a:xfrm>
            <a:off x="759019" y="313645"/>
            <a:ext cx="10682746" cy="958650"/>
          </a:xfrm>
        </p:spPr>
        <p:txBody>
          <a:bodyPr/>
          <a:lstStyle/>
          <a:p>
            <a:r>
              <a:rPr lang="en-US" dirty="0"/>
              <a:t>PRESERVE Sources of data</a:t>
            </a:r>
            <a:endParaRPr lang="en-US" sz="2400" dirty="0"/>
          </a:p>
        </p:txBody>
      </p:sp>
      <p:sp>
        <p:nvSpPr>
          <p:cNvPr id="3" name="Content Placeholder 2">
            <a:extLst>
              <a:ext uri="{FF2B5EF4-FFF2-40B4-BE49-F238E27FC236}">
                <a16:creationId xmlns:a16="http://schemas.microsoft.com/office/drawing/2014/main" id="{863CF05A-3AE4-1FB2-A72D-80B9AE322B31}"/>
              </a:ext>
            </a:extLst>
          </p:cNvPr>
          <p:cNvSpPr>
            <a:spLocks noGrp="1"/>
          </p:cNvSpPr>
          <p:nvPr>
            <p:ph idx="1"/>
          </p:nvPr>
        </p:nvSpPr>
        <p:spPr>
          <a:xfrm>
            <a:off x="308226" y="1417927"/>
            <a:ext cx="5876818" cy="4294503"/>
          </a:xfrm>
        </p:spPr>
        <p:txBody>
          <a:bodyPr/>
          <a:lstStyle/>
          <a:p>
            <a:r>
              <a:rPr lang="en-US" dirty="0">
                <a:solidFill>
                  <a:schemeClr val="accent5"/>
                </a:solidFill>
                <a:ea typeface="Cambria" panose="02040503050406030204" pitchFamily="18" charset="0"/>
              </a:rPr>
              <a:t>Structured EHR data (N &gt;20,000)</a:t>
            </a:r>
            <a:endParaRPr lang="en-US" dirty="0">
              <a:solidFill>
                <a:schemeClr val="accent5"/>
              </a:solidFill>
              <a:effectLst/>
              <a:ea typeface="Cambria" panose="02040503050406030204" pitchFamily="18" charset="0"/>
            </a:endParaRPr>
          </a:p>
          <a:p>
            <a:endParaRPr lang="en-US" dirty="0">
              <a:solidFill>
                <a:schemeClr val="accent5"/>
              </a:solidFill>
              <a:effectLst/>
              <a:ea typeface="Cambria" panose="02040503050406030204" pitchFamily="18" charset="0"/>
              <a:cs typeface="Times New Roman" panose="02020603050405020304" pitchFamily="18" charset="0"/>
            </a:endParaRPr>
          </a:p>
          <a:p>
            <a:r>
              <a:rPr lang="en-US" dirty="0">
                <a:solidFill>
                  <a:schemeClr val="accent5"/>
                </a:solidFill>
                <a:ea typeface="Cambria" panose="02040503050406030204" pitchFamily="18" charset="0"/>
                <a:cs typeface="Times New Roman" panose="02020603050405020304" pitchFamily="18" charset="0"/>
              </a:rPr>
              <a:t>Chart reviews (N = 1500)</a:t>
            </a:r>
          </a:p>
          <a:p>
            <a:endParaRPr lang="en-US" dirty="0">
              <a:solidFill>
                <a:schemeClr val="accent5"/>
              </a:solidFill>
              <a:effectLst/>
              <a:ea typeface="Cambria" panose="02040503050406030204" pitchFamily="18" charset="0"/>
              <a:cs typeface="Times New Roman" panose="02020603050405020304" pitchFamily="18" charset="0"/>
            </a:endParaRPr>
          </a:p>
          <a:p>
            <a:r>
              <a:rPr lang="en-US" dirty="0">
                <a:solidFill>
                  <a:schemeClr val="accent5"/>
                </a:solidFill>
                <a:ea typeface="Cambria" panose="02040503050406030204" pitchFamily="18" charset="0"/>
                <a:cs typeface="Times New Roman" panose="02020603050405020304" pitchFamily="18" charset="0"/>
              </a:rPr>
              <a:t>Linked kidney disease databases</a:t>
            </a:r>
          </a:p>
          <a:p>
            <a:endParaRPr lang="en-US" dirty="0">
              <a:solidFill>
                <a:schemeClr val="accent5"/>
              </a:solidFill>
              <a:effectLst/>
              <a:ea typeface="Cambria" panose="02040503050406030204" pitchFamily="18" charset="0"/>
              <a:cs typeface="Times New Roman" panose="02020603050405020304" pitchFamily="18" charset="0"/>
            </a:endParaRPr>
          </a:p>
          <a:p>
            <a:r>
              <a:rPr lang="en-US" dirty="0">
                <a:solidFill>
                  <a:schemeClr val="accent5"/>
                </a:solidFill>
                <a:effectLst/>
                <a:ea typeface="Cambria" panose="02040503050406030204" pitchFamily="18" charset="0"/>
                <a:cs typeface="Times New Roman" panose="02020603050405020304" pitchFamily="18" charset="0"/>
              </a:rPr>
              <a:t>Surveys (N = </a:t>
            </a:r>
            <a:r>
              <a:rPr lang="en-US" dirty="0">
                <a:solidFill>
                  <a:schemeClr val="accent5"/>
                </a:solidFill>
                <a:ea typeface="Cambria" panose="02040503050406030204" pitchFamily="18" charset="0"/>
                <a:cs typeface="Times New Roman" panose="02020603050405020304" pitchFamily="18" charset="0"/>
              </a:rPr>
              <a:t>633</a:t>
            </a:r>
            <a:r>
              <a:rPr lang="en-US" dirty="0">
                <a:solidFill>
                  <a:schemeClr val="accent5"/>
                </a:solidFill>
                <a:effectLst/>
                <a:ea typeface="Cambria" panose="02040503050406030204" pitchFamily="18" charset="0"/>
                <a:cs typeface="Times New Roman" panose="02020603050405020304" pitchFamily="18" charset="0"/>
              </a:rPr>
              <a:t>)</a:t>
            </a:r>
          </a:p>
        </p:txBody>
      </p:sp>
      <p:sp>
        <p:nvSpPr>
          <p:cNvPr id="4" name="Block Arc 3">
            <a:extLst>
              <a:ext uri="{FF2B5EF4-FFF2-40B4-BE49-F238E27FC236}">
                <a16:creationId xmlns:a16="http://schemas.microsoft.com/office/drawing/2014/main" id="{F6F71A12-249D-BA16-C670-11E11E724D0A}"/>
              </a:ext>
            </a:extLst>
          </p:cNvPr>
          <p:cNvSpPr/>
          <p:nvPr/>
        </p:nvSpPr>
        <p:spPr>
          <a:xfrm>
            <a:off x="6947993" y="1078013"/>
            <a:ext cx="4460515" cy="4460515"/>
          </a:xfrm>
          <a:prstGeom prst="blockArc">
            <a:avLst>
              <a:gd name="adj1" fmla="val 11880000"/>
              <a:gd name="adj2" fmla="val 16200000"/>
              <a:gd name="adj3" fmla="val 4637"/>
            </a:avLst>
          </a:prstGeom>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5" name="Block Arc 4">
            <a:extLst>
              <a:ext uri="{FF2B5EF4-FFF2-40B4-BE49-F238E27FC236}">
                <a16:creationId xmlns:a16="http://schemas.microsoft.com/office/drawing/2014/main" id="{C219A819-337C-CBEA-94D3-C947F54265D4}"/>
              </a:ext>
            </a:extLst>
          </p:cNvPr>
          <p:cNvSpPr/>
          <p:nvPr/>
        </p:nvSpPr>
        <p:spPr>
          <a:xfrm>
            <a:off x="6947993" y="1078013"/>
            <a:ext cx="4460515" cy="4460515"/>
          </a:xfrm>
          <a:prstGeom prst="blockArc">
            <a:avLst>
              <a:gd name="adj1" fmla="val 7560000"/>
              <a:gd name="adj2" fmla="val 11880000"/>
              <a:gd name="adj3" fmla="val 4637"/>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6" name="Block Arc 5">
            <a:extLst>
              <a:ext uri="{FF2B5EF4-FFF2-40B4-BE49-F238E27FC236}">
                <a16:creationId xmlns:a16="http://schemas.microsoft.com/office/drawing/2014/main" id="{96C1A08D-764F-4921-6968-74335263068D}"/>
              </a:ext>
            </a:extLst>
          </p:cNvPr>
          <p:cNvSpPr/>
          <p:nvPr/>
        </p:nvSpPr>
        <p:spPr>
          <a:xfrm>
            <a:off x="6947993" y="1078013"/>
            <a:ext cx="4460515" cy="4460515"/>
          </a:xfrm>
          <a:prstGeom prst="blockArc">
            <a:avLst>
              <a:gd name="adj1" fmla="val 3240000"/>
              <a:gd name="adj2" fmla="val 7560000"/>
              <a:gd name="adj3" fmla="val 4637"/>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7" name="Block Arc 6">
            <a:extLst>
              <a:ext uri="{FF2B5EF4-FFF2-40B4-BE49-F238E27FC236}">
                <a16:creationId xmlns:a16="http://schemas.microsoft.com/office/drawing/2014/main" id="{C6154383-820C-4DB1-5DB5-4461AAC2C7F9}"/>
              </a:ext>
            </a:extLst>
          </p:cNvPr>
          <p:cNvSpPr/>
          <p:nvPr/>
        </p:nvSpPr>
        <p:spPr>
          <a:xfrm>
            <a:off x="6947993" y="1078013"/>
            <a:ext cx="4460515" cy="4460515"/>
          </a:xfrm>
          <a:prstGeom prst="blockArc">
            <a:avLst>
              <a:gd name="adj1" fmla="val 20520000"/>
              <a:gd name="adj2" fmla="val 3240000"/>
              <a:gd name="adj3" fmla="val 4637"/>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9" name="Block Arc 8">
            <a:extLst>
              <a:ext uri="{FF2B5EF4-FFF2-40B4-BE49-F238E27FC236}">
                <a16:creationId xmlns:a16="http://schemas.microsoft.com/office/drawing/2014/main" id="{533CE609-66F7-11C7-61D2-03A3B4474649}"/>
              </a:ext>
            </a:extLst>
          </p:cNvPr>
          <p:cNvSpPr/>
          <p:nvPr/>
        </p:nvSpPr>
        <p:spPr>
          <a:xfrm>
            <a:off x="6947993" y="1078013"/>
            <a:ext cx="4460515" cy="4460515"/>
          </a:xfrm>
          <a:prstGeom prst="blockArc">
            <a:avLst>
              <a:gd name="adj1" fmla="val 16200000"/>
              <a:gd name="adj2" fmla="val 20520000"/>
              <a:gd name="adj3" fmla="val 4637"/>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grpSp>
        <p:nvGrpSpPr>
          <p:cNvPr id="11" name="Group 10">
            <a:extLst>
              <a:ext uri="{FF2B5EF4-FFF2-40B4-BE49-F238E27FC236}">
                <a16:creationId xmlns:a16="http://schemas.microsoft.com/office/drawing/2014/main" id="{BD60B356-76A3-B09A-1EDE-68C8DAF4FB08}"/>
              </a:ext>
            </a:extLst>
          </p:cNvPr>
          <p:cNvGrpSpPr/>
          <p:nvPr/>
        </p:nvGrpSpPr>
        <p:grpSpPr>
          <a:xfrm>
            <a:off x="8035250" y="2165271"/>
            <a:ext cx="2286000" cy="2286000"/>
            <a:chOff x="2920999" y="1899171"/>
            <a:chExt cx="2286000" cy="2286000"/>
          </a:xfrm>
        </p:grpSpPr>
        <p:sp>
          <p:nvSpPr>
            <p:cNvPr id="27" name="Oval 26">
              <a:extLst>
                <a:ext uri="{FF2B5EF4-FFF2-40B4-BE49-F238E27FC236}">
                  <a16:creationId xmlns:a16="http://schemas.microsoft.com/office/drawing/2014/main" id="{FB756D52-207A-8FE6-9630-78173C56983D}"/>
                </a:ext>
              </a:extLst>
            </p:cNvPr>
            <p:cNvSpPr/>
            <p:nvPr/>
          </p:nvSpPr>
          <p:spPr>
            <a:xfrm>
              <a:off x="2920999" y="1899171"/>
              <a:ext cx="2286000" cy="22860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8" name="Oval 9">
              <a:extLst>
                <a:ext uri="{FF2B5EF4-FFF2-40B4-BE49-F238E27FC236}">
                  <a16:creationId xmlns:a16="http://schemas.microsoft.com/office/drawing/2014/main" id="{E1460F38-80B8-739C-4C90-83BE7FD6ECA1}"/>
                </a:ext>
              </a:extLst>
            </p:cNvPr>
            <p:cNvSpPr txBox="1"/>
            <p:nvPr/>
          </p:nvSpPr>
          <p:spPr>
            <a:xfrm>
              <a:off x="3255776" y="2233948"/>
              <a:ext cx="1616446" cy="1616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200" kern="1200" dirty="0"/>
                <a:t>PRESERVE Database</a:t>
              </a:r>
            </a:p>
          </p:txBody>
        </p:sp>
      </p:grpSp>
      <p:grpSp>
        <p:nvGrpSpPr>
          <p:cNvPr id="12" name="Group 11">
            <a:extLst>
              <a:ext uri="{FF2B5EF4-FFF2-40B4-BE49-F238E27FC236}">
                <a16:creationId xmlns:a16="http://schemas.microsoft.com/office/drawing/2014/main" id="{0694B663-3E03-F310-2355-98536188AF3F}"/>
              </a:ext>
            </a:extLst>
          </p:cNvPr>
          <p:cNvGrpSpPr/>
          <p:nvPr/>
        </p:nvGrpSpPr>
        <p:grpSpPr>
          <a:xfrm>
            <a:off x="8172409" y="123879"/>
            <a:ext cx="2011683" cy="2011683"/>
            <a:chOff x="3058158" y="-142221"/>
            <a:chExt cx="2011683" cy="2011683"/>
          </a:xfrm>
        </p:grpSpPr>
        <p:sp>
          <p:nvSpPr>
            <p:cNvPr id="25" name="Oval 24">
              <a:extLst>
                <a:ext uri="{FF2B5EF4-FFF2-40B4-BE49-F238E27FC236}">
                  <a16:creationId xmlns:a16="http://schemas.microsoft.com/office/drawing/2014/main" id="{62AD46D2-46A0-4425-F216-ED179E880C03}"/>
                </a:ext>
              </a:extLst>
            </p:cNvPr>
            <p:cNvSpPr/>
            <p:nvPr/>
          </p:nvSpPr>
          <p:spPr>
            <a:xfrm>
              <a:off x="3058158" y="-142221"/>
              <a:ext cx="2011683" cy="2011683"/>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26" name="Oval 11">
              <a:extLst>
                <a:ext uri="{FF2B5EF4-FFF2-40B4-BE49-F238E27FC236}">
                  <a16:creationId xmlns:a16="http://schemas.microsoft.com/office/drawing/2014/main" id="{02D0E03D-387A-554A-8A4A-8155565F4D2C}"/>
                </a:ext>
              </a:extLst>
            </p:cNvPr>
            <p:cNvSpPr txBox="1"/>
            <p:nvPr/>
          </p:nvSpPr>
          <p:spPr>
            <a:xfrm>
              <a:off x="3352762" y="152383"/>
              <a:ext cx="1422475" cy="14224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EHR</a:t>
              </a:r>
            </a:p>
          </p:txBody>
        </p:sp>
      </p:grpSp>
      <p:grpSp>
        <p:nvGrpSpPr>
          <p:cNvPr id="13" name="Group 12">
            <a:extLst>
              <a:ext uri="{FF2B5EF4-FFF2-40B4-BE49-F238E27FC236}">
                <a16:creationId xmlns:a16="http://schemas.microsoft.com/office/drawing/2014/main" id="{09D16D1F-FE97-722D-2D3A-A6B6BCDB6B65}"/>
              </a:ext>
            </a:extLst>
          </p:cNvPr>
          <p:cNvGrpSpPr/>
          <p:nvPr/>
        </p:nvGrpSpPr>
        <p:grpSpPr>
          <a:xfrm>
            <a:off x="10532031" y="1916916"/>
            <a:ext cx="1436290" cy="1436290"/>
            <a:chOff x="5417780" y="1650816"/>
            <a:chExt cx="1436290" cy="1436290"/>
          </a:xfrm>
        </p:grpSpPr>
        <p:sp>
          <p:nvSpPr>
            <p:cNvPr id="23" name="Oval 22">
              <a:extLst>
                <a:ext uri="{FF2B5EF4-FFF2-40B4-BE49-F238E27FC236}">
                  <a16:creationId xmlns:a16="http://schemas.microsoft.com/office/drawing/2014/main" id="{9DC5410B-75EA-77DC-1277-4E97B18A3C1B}"/>
                </a:ext>
              </a:extLst>
            </p:cNvPr>
            <p:cNvSpPr/>
            <p:nvPr/>
          </p:nvSpPr>
          <p:spPr>
            <a:xfrm>
              <a:off x="5417780" y="1650816"/>
              <a:ext cx="1436290" cy="1436290"/>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24" name="Oval 13">
              <a:extLst>
                <a:ext uri="{FF2B5EF4-FFF2-40B4-BE49-F238E27FC236}">
                  <a16:creationId xmlns:a16="http://schemas.microsoft.com/office/drawing/2014/main" id="{C829BA43-2524-BB09-C85B-C585CE5DA8BD}"/>
                </a:ext>
              </a:extLst>
            </p:cNvPr>
            <p:cNvSpPr txBox="1"/>
            <p:nvPr/>
          </p:nvSpPr>
          <p:spPr>
            <a:xfrm>
              <a:off x="5628120" y="1861156"/>
              <a:ext cx="1015610" cy="10156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err="1"/>
                <a:t>CKiD</a:t>
              </a:r>
              <a:endParaRPr lang="en-US" sz="2100" kern="1200" dirty="0"/>
            </a:p>
          </p:txBody>
        </p:sp>
      </p:grpSp>
      <p:grpSp>
        <p:nvGrpSpPr>
          <p:cNvPr id="14" name="Group 13">
            <a:extLst>
              <a:ext uri="{FF2B5EF4-FFF2-40B4-BE49-F238E27FC236}">
                <a16:creationId xmlns:a16="http://schemas.microsoft.com/office/drawing/2014/main" id="{1F4657D6-07F2-5F5E-5C7C-BDE1B4EAD355}"/>
              </a:ext>
            </a:extLst>
          </p:cNvPr>
          <p:cNvGrpSpPr/>
          <p:nvPr/>
        </p:nvGrpSpPr>
        <p:grpSpPr>
          <a:xfrm>
            <a:off x="9740626" y="4352611"/>
            <a:ext cx="1436290" cy="1436290"/>
            <a:chOff x="4626375" y="4086511"/>
            <a:chExt cx="1436290" cy="1436290"/>
          </a:xfrm>
        </p:grpSpPr>
        <p:sp>
          <p:nvSpPr>
            <p:cNvPr id="21" name="Oval 20">
              <a:extLst>
                <a:ext uri="{FF2B5EF4-FFF2-40B4-BE49-F238E27FC236}">
                  <a16:creationId xmlns:a16="http://schemas.microsoft.com/office/drawing/2014/main" id="{61A8C497-ACDA-5055-C5AD-33975250C4C5}"/>
                </a:ext>
              </a:extLst>
            </p:cNvPr>
            <p:cNvSpPr/>
            <p:nvPr/>
          </p:nvSpPr>
          <p:spPr>
            <a:xfrm>
              <a:off x="4626375" y="4086511"/>
              <a:ext cx="1436290" cy="143629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2" name="Oval 15">
              <a:extLst>
                <a:ext uri="{FF2B5EF4-FFF2-40B4-BE49-F238E27FC236}">
                  <a16:creationId xmlns:a16="http://schemas.microsoft.com/office/drawing/2014/main" id="{474A5133-18F7-CFD6-D4C0-369DBE976E7A}"/>
                </a:ext>
              </a:extLst>
            </p:cNvPr>
            <p:cNvSpPr txBox="1"/>
            <p:nvPr/>
          </p:nvSpPr>
          <p:spPr>
            <a:xfrm>
              <a:off x="4836715" y="4296851"/>
              <a:ext cx="1015610" cy="10156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Surveys</a:t>
              </a:r>
            </a:p>
          </p:txBody>
        </p:sp>
      </p:grpSp>
      <p:grpSp>
        <p:nvGrpSpPr>
          <p:cNvPr id="15" name="Group 14">
            <a:extLst>
              <a:ext uri="{FF2B5EF4-FFF2-40B4-BE49-F238E27FC236}">
                <a16:creationId xmlns:a16="http://schemas.microsoft.com/office/drawing/2014/main" id="{902CD7D2-9704-0936-5E32-2A3AD7ACA6F1}"/>
              </a:ext>
            </a:extLst>
          </p:cNvPr>
          <p:cNvGrpSpPr/>
          <p:nvPr/>
        </p:nvGrpSpPr>
        <p:grpSpPr>
          <a:xfrm>
            <a:off x="7179585" y="4352611"/>
            <a:ext cx="1436290" cy="1436290"/>
            <a:chOff x="2065334" y="4086511"/>
            <a:chExt cx="1436290" cy="1436290"/>
          </a:xfrm>
        </p:grpSpPr>
        <p:sp>
          <p:nvSpPr>
            <p:cNvPr id="19" name="Oval 18">
              <a:extLst>
                <a:ext uri="{FF2B5EF4-FFF2-40B4-BE49-F238E27FC236}">
                  <a16:creationId xmlns:a16="http://schemas.microsoft.com/office/drawing/2014/main" id="{82D3C9C6-ECAB-D691-1CA5-F140F7E5D100}"/>
                </a:ext>
              </a:extLst>
            </p:cNvPr>
            <p:cNvSpPr/>
            <p:nvPr/>
          </p:nvSpPr>
          <p:spPr>
            <a:xfrm>
              <a:off x="2065334" y="4086511"/>
              <a:ext cx="1436290" cy="1436290"/>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20" name="Oval 17">
              <a:extLst>
                <a:ext uri="{FF2B5EF4-FFF2-40B4-BE49-F238E27FC236}">
                  <a16:creationId xmlns:a16="http://schemas.microsoft.com/office/drawing/2014/main" id="{E08EA80F-C179-0021-C692-228718E755B0}"/>
                </a:ext>
              </a:extLst>
            </p:cNvPr>
            <p:cNvSpPr txBox="1"/>
            <p:nvPr/>
          </p:nvSpPr>
          <p:spPr>
            <a:xfrm>
              <a:off x="2275674" y="4296851"/>
              <a:ext cx="1015610" cy="10156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USRDS</a:t>
              </a:r>
            </a:p>
          </p:txBody>
        </p:sp>
      </p:grpSp>
      <p:grpSp>
        <p:nvGrpSpPr>
          <p:cNvPr id="16" name="Group 15">
            <a:extLst>
              <a:ext uri="{FF2B5EF4-FFF2-40B4-BE49-F238E27FC236}">
                <a16:creationId xmlns:a16="http://schemas.microsoft.com/office/drawing/2014/main" id="{2576588A-914F-1B2A-F4DA-4C033F215FBF}"/>
              </a:ext>
            </a:extLst>
          </p:cNvPr>
          <p:cNvGrpSpPr/>
          <p:nvPr/>
        </p:nvGrpSpPr>
        <p:grpSpPr>
          <a:xfrm>
            <a:off x="6388180" y="1916916"/>
            <a:ext cx="1436290" cy="1436290"/>
            <a:chOff x="1273929" y="1650816"/>
            <a:chExt cx="1436290" cy="1436290"/>
          </a:xfrm>
        </p:grpSpPr>
        <p:sp>
          <p:nvSpPr>
            <p:cNvPr id="17" name="Oval 16">
              <a:extLst>
                <a:ext uri="{FF2B5EF4-FFF2-40B4-BE49-F238E27FC236}">
                  <a16:creationId xmlns:a16="http://schemas.microsoft.com/office/drawing/2014/main" id="{A7AB9200-9876-B026-8B37-FAC16C81F4FF}"/>
                </a:ext>
              </a:extLst>
            </p:cNvPr>
            <p:cNvSpPr/>
            <p:nvPr/>
          </p:nvSpPr>
          <p:spPr>
            <a:xfrm>
              <a:off x="1273929" y="1650816"/>
              <a:ext cx="1436290" cy="1436290"/>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18" name="Oval 19">
              <a:extLst>
                <a:ext uri="{FF2B5EF4-FFF2-40B4-BE49-F238E27FC236}">
                  <a16:creationId xmlns:a16="http://schemas.microsoft.com/office/drawing/2014/main" id="{64BF694C-04E1-38DC-8001-5EBE1C9D9C83}"/>
                </a:ext>
              </a:extLst>
            </p:cNvPr>
            <p:cNvSpPr txBox="1"/>
            <p:nvPr/>
          </p:nvSpPr>
          <p:spPr>
            <a:xfrm>
              <a:off x="1484269" y="1861156"/>
              <a:ext cx="1015610" cy="10156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Chart reviews</a:t>
              </a:r>
            </a:p>
          </p:txBody>
        </p:sp>
      </p:grpSp>
    </p:spTree>
    <p:extLst>
      <p:ext uri="{BB962C8B-B14F-4D97-AF65-F5344CB8AC3E}">
        <p14:creationId xmlns:p14="http://schemas.microsoft.com/office/powerpoint/2010/main" val="3603726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5CDC23-3624-D223-E63A-C91A956419EC}"/>
              </a:ext>
            </a:extLst>
          </p:cNvPr>
          <p:cNvPicPr>
            <a:picLocks noGrp="1" noChangeAspect="1"/>
          </p:cNvPicPr>
          <p:nvPr>
            <p:ph idx="1"/>
          </p:nvPr>
        </p:nvPicPr>
        <p:blipFill>
          <a:blip r:embed="rId2"/>
          <a:stretch>
            <a:fillRect/>
          </a:stretch>
        </p:blipFill>
        <p:spPr>
          <a:xfrm>
            <a:off x="328267" y="2110260"/>
            <a:ext cx="6843353" cy="3010161"/>
          </a:xfrm>
          <a:prstGeom prst="rect">
            <a:avLst/>
          </a:prstGeom>
        </p:spPr>
      </p:pic>
      <p:sp>
        <p:nvSpPr>
          <p:cNvPr id="3" name="Title 2">
            <a:extLst>
              <a:ext uri="{FF2B5EF4-FFF2-40B4-BE49-F238E27FC236}">
                <a16:creationId xmlns:a16="http://schemas.microsoft.com/office/drawing/2014/main" id="{08693ACC-BC7A-5930-BAC4-A5C1D30F348C}"/>
              </a:ext>
            </a:extLst>
          </p:cNvPr>
          <p:cNvSpPr>
            <a:spLocks noGrp="1"/>
          </p:cNvSpPr>
          <p:nvPr>
            <p:ph type="title"/>
          </p:nvPr>
        </p:nvSpPr>
        <p:spPr/>
        <p:txBody>
          <a:bodyPr>
            <a:normAutofit fontScale="90000"/>
          </a:bodyPr>
          <a:lstStyle/>
          <a:p>
            <a:r>
              <a:rPr lang="en-US" dirty="0"/>
              <a:t>Blood pressure measurements derived from EHR records correlate well with 2017 American Academy of </a:t>
            </a:r>
            <a:r>
              <a:rPr lang="en-US" dirty="0" err="1"/>
              <a:t>Paediatrics</a:t>
            </a:r>
            <a:r>
              <a:rPr lang="en-US" dirty="0"/>
              <a:t> (AAP) Clinical </a:t>
            </a:r>
            <a:r>
              <a:rPr lang="en-US" dirty="0" err="1"/>
              <a:t>Practise</a:t>
            </a:r>
            <a:r>
              <a:rPr lang="en-US" dirty="0"/>
              <a:t> Guidelines (CPG) </a:t>
            </a:r>
          </a:p>
        </p:txBody>
      </p:sp>
      <p:pic>
        <p:nvPicPr>
          <p:cNvPr id="7" name="Picture 6">
            <a:extLst>
              <a:ext uri="{FF2B5EF4-FFF2-40B4-BE49-F238E27FC236}">
                <a16:creationId xmlns:a16="http://schemas.microsoft.com/office/drawing/2014/main" id="{6427E99C-93D0-83BE-90D8-C299F43318DE}"/>
              </a:ext>
            </a:extLst>
          </p:cNvPr>
          <p:cNvPicPr>
            <a:picLocks noChangeAspect="1"/>
          </p:cNvPicPr>
          <p:nvPr/>
        </p:nvPicPr>
        <p:blipFill>
          <a:blip r:embed="rId3"/>
          <a:stretch>
            <a:fillRect/>
          </a:stretch>
        </p:blipFill>
        <p:spPr>
          <a:xfrm>
            <a:off x="7171620" y="1262763"/>
            <a:ext cx="4625741" cy="4442845"/>
          </a:xfrm>
          <a:prstGeom prst="rect">
            <a:avLst/>
          </a:prstGeom>
        </p:spPr>
      </p:pic>
    </p:spTree>
    <p:extLst>
      <p:ext uri="{BB962C8B-B14F-4D97-AF65-F5344CB8AC3E}">
        <p14:creationId xmlns:p14="http://schemas.microsoft.com/office/powerpoint/2010/main" val="3735835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005C8A-9E47-AA6C-C052-8F1E4E6B6ABE}"/>
              </a:ext>
            </a:extLst>
          </p:cNvPr>
          <p:cNvPicPr>
            <a:picLocks noGrp="1" noChangeAspect="1"/>
          </p:cNvPicPr>
          <p:nvPr>
            <p:ph idx="1"/>
          </p:nvPr>
        </p:nvPicPr>
        <p:blipFill>
          <a:blip r:embed="rId2"/>
          <a:stretch>
            <a:fillRect/>
          </a:stretch>
        </p:blipFill>
        <p:spPr>
          <a:xfrm>
            <a:off x="328267" y="1618475"/>
            <a:ext cx="11343824" cy="2864315"/>
          </a:xfrm>
          <a:prstGeom prst="rect">
            <a:avLst/>
          </a:prstGeom>
        </p:spPr>
      </p:pic>
      <p:sp>
        <p:nvSpPr>
          <p:cNvPr id="3" name="Title 2">
            <a:extLst>
              <a:ext uri="{FF2B5EF4-FFF2-40B4-BE49-F238E27FC236}">
                <a16:creationId xmlns:a16="http://schemas.microsoft.com/office/drawing/2014/main" id="{58C1AD65-A029-B155-5710-749E0D52D150}"/>
              </a:ext>
            </a:extLst>
          </p:cNvPr>
          <p:cNvSpPr>
            <a:spLocks noGrp="1"/>
          </p:cNvSpPr>
          <p:nvPr>
            <p:ph type="title"/>
          </p:nvPr>
        </p:nvSpPr>
        <p:spPr/>
        <p:txBody>
          <a:bodyPr>
            <a:normAutofit fontScale="90000"/>
          </a:bodyPr>
          <a:lstStyle/>
          <a:p>
            <a:r>
              <a:rPr lang="en-US" dirty="0"/>
              <a:t>Does antihypertensive medication and BP target influence CKD progression?</a:t>
            </a:r>
          </a:p>
        </p:txBody>
      </p:sp>
      <p:sp>
        <p:nvSpPr>
          <p:cNvPr id="6" name="TextBox 5">
            <a:extLst>
              <a:ext uri="{FF2B5EF4-FFF2-40B4-BE49-F238E27FC236}">
                <a16:creationId xmlns:a16="http://schemas.microsoft.com/office/drawing/2014/main" id="{02913F6E-0793-E740-EAFC-7E651C08D26A}"/>
              </a:ext>
            </a:extLst>
          </p:cNvPr>
          <p:cNvSpPr txBox="1"/>
          <p:nvPr/>
        </p:nvSpPr>
        <p:spPr>
          <a:xfrm>
            <a:off x="4237463" y="1637888"/>
            <a:ext cx="4170556" cy="369332"/>
          </a:xfrm>
          <a:prstGeom prst="rect">
            <a:avLst/>
          </a:prstGeom>
          <a:noFill/>
        </p:spPr>
        <p:txBody>
          <a:bodyPr wrap="square" rtlCol="0">
            <a:spAutoFit/>
          </a:bodyPr>
          <a:lstStyle/>
          <a:p>
            <a:r>
              <a:rPr lang="en-US" dirty="0"/>
              <a:t>Published online March 16, 2026</a:t>
            </a:r>
          </a:p>
        </p:txBody>
      </p:sp>
    </p:spTree>
    <p:extLst>
      <p:ext uri="{BB962C8B-B14F-4D97-AF65-F5344CB8AC3E}">
        <p14:creationId xmlns:p14="http://schemas.microsoft.com/office/powerpoint/2010/main" val="1527918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9E811-4143-4B68-F636-CA7250857DA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A9DD87-AA15-3157-BED1-BA96A0780E99}"/>
              </a:ext>
            </a:extLst>
          </p:cNvPr>
          <p:cNvSpPr>
            <a:spLocks noGrp="1"/>
          </p:cNvSpPr>
          <p:nvPr>
            <p:ph idx="1"/>
          </p:nvPr>
        </p:nvSpPr>
        <p:spPr>
          <a:xfrm>
            <a:off x="170424" y="1329348"/>
            <a:ext cx="11660332" cy="4700860"/>
          </a:xfrm>
        </p:spPr>
        <p:txBody>
          <a:bodyPr>
            <a:noAutofit/>
          </a:bodyPr>
          <a:lstStyle/>
          <a:p>
            <a:pPr lvl="0"/>
            <a:r>
              <a:rPr lang="en-US" sz="2400" b="1" dirty="0">
                <a:latin typeface="Montserrat" panose="00000500000000000000" pitchFamily="2" charset="0"/>
                <a:cs typeface="Arial" panose="020B0604020202020204" pitchFamily="34" charset="0"/>
              </a:rPr>
              <a:t>Study period:</a:t>
            </a:r>
            <a:r>
              <a:rPr lang="en-US" sz="2400" dirty="0">
                <a:latin typeface="Montserrat" panose="00000500000000000000" pitchFamily="2" charset="0"/>
                <a:cs typeface="Arial" panose="020B0604020202020204" pitchFamily="34" charset="0"/>
              </a:rPr>
              <a:t> January 2009 through December 2020</a:t>
            </a:r>
          </a:p>
          <a:p>
            <a:r>
              <a:rPr lang="en-US" sz="2400" b="1" dirty="0">
                <a:latin typeface="Montserrat" panose="00000500000000000000" pitchFamily="2" charset="0"/>
                <a:cs typeface="Arial" panose="020B0604020202020204" pitchFamily="34" charset="0"/>
              </a:rPr>
              <a:t>Data source: </a:t>
            </a:r>
            <a:r>
              <a:rPr lang="en-US" sz="2400" dirty="0">
                <a:latin typeface="Montserrat" panose="00000500000000000000" pitchFamily="2" charset="0"/>
                <a:cs typeface="Arial" panose="020B0604020202020204" pitchFamily="34" charset="0"/>
              </a:rPr>
              <a:t>13 institutions from 5 </a:t>
            </a:r>
            <a:r>
              <a:rPr lang="en-US" sz="2400" dirty="0" err="1">
                <a:latin typeface="Montserrat" panose="00000500000000000000" pitchFamily="2" charset="0"/>
                <a:cs typeface="Arial" panose="020B0604020202020204" pitchFamily="34" charset="0"/>
              </a:rPr>
              <a:t>PCORnet</a:t>
            </a:r>
            <a:r>
              <a:rPr lang="en-US" sz="2400" dirty="0">
                <a:latin typeface="Montserrat" panose="00000500000000000000" pitchFamily="2" charset="0"/>
                <a:cs typeface="Arial" panose="020B0604020202020204" pitchFamily="34" charset="0"/>
              </a:rPr>
              <a:t> Clinical Research Networks</a:t>
            </a:r>
          </a:p>
          <a:p>
            <a:r>
              <a:rPr lang="en-US" sz="2400" b="1" dirty="0">
                <a:latin typeface="Montserrat" panose="00000500000000000000" pitchFamily="2" charset="0"/>
                <a:cs typeface="Arial" panose="020B0604020202020204" pitchFamily="34" charset="0"/>
              </a:rPr>
              <a:t>Inclusion: </a:t>
            </a:r>
            <a:r>
              <a:rPr lang="en-US" sz="2400" dirty="0">
                <a:latin typeface="Montserrat" panose="00000500000000000000" pitchFamily="2" charset="0"/>
                <a:cs typeface="Arial" panose="020B0604020202020204" pitchFamily="34" charset="0"/>
              </a:rPr>
              <a:t>Children 2 to 20.9 years with CKD stage 2-4 and systolic blood pressure higher than the 90th percentile or with a hypertension diagnosis who initiated treatment with </a:t>
            </a:r>
            <a:r>
              <a:rPr lang="en-US" sz="2400" dirty="0" err="1">
                <a:latin typeface="Montserrat" panose="00000500000000000000" pitchFamily="2" charset="0"/>
                <a:cs typeface="Arial" panose="020B0604020202020204" pitchFamily="34" charset="0"/>
              </a:rPr>
              <a:t>RAASior</a:t>
            </a:r>
            <a:r>
              <a:rPr lang="en-US" sz="2400" dirty="0">
                <a:latin typeface="Montserrat" panose="00000500000000000000" pitchFamily="2" charset="0"/>
                <a:cs typeface="Arial" panose="020B0604020202020204" pitchFamily="34" charset="0"/>
              </a:rPr>
              <a:t> CCB</a:t>
            </a:r>
          </a:p>
          <a:p>
            <a:pPr lvl="0"/>
            <a:r>
              <a:rPr lang="en-US" sz="2400" b="1" dirty="0">
                <a:latin typeface="Montserrat" panose="00000500000000000000" pitchFamily="2" charset="0"/>
                <a:cs typeface="Arial" panose="020B0604020202020204" pitchFamily="34" charset="0"/>
              </a:rPr>
              <a:t>Exclusion criteria: </a:t>
            </a:r>
            <a:r>
              <a:rPr lang="en-US" sz="2400" dirty="0">
                <a:latin typeface="Montserrat" panose="00000500000000000000" pitchFamily="2" charset="0"/>
                <a:cs typeface="Arial" panose="020B0604020202020204" pitchFamily="34" charset="0"/>
              </a:rPr>
              <a:t>kidney replacement therapy, renal artery </a:t>
            </a:r>
            <a:r>
              <a:rPr lang="en-US" sz="2400" dirty="0" err="1">
                <a:latin typeface="Montserrat" panose="00000500000000000000" pitchFamily="2" charset="0"/>
                <a:cs typeface="Arial" panose="020B0604020202020204" pitchFamily="34" charset="0"/>
              </a:rPr>
              <a:t>stenosis,Malignancy</a:t>
            </a:r>
            <a:r>
              <a:rPr lang="en-US" sz="2400" dirty="0">
                <a:latin typeface="Montserrat" panose="00000500000000000000" pitchFamily="2" charset="0"/>
                <a:cs typeface="Arial" panose="020B0604020202020204" pitchFamily="34" charset="0"/>
              </a:rPr>
              <a:t>, pregnancy, previous antihypertensive therapy (in past 18 </a:t>
            </a:r>
            <a:r>
              <a:rPr lang="en-US" sz="2400" dirty="0" err="1">
                <a:latin typeface="Montserrat" panose="00000500000000000000" pitchFamily="2" charset="0"/>
                <a:cs typeface="Arial" panose="020B0604020202020204" pitchFamily="34" charset="0"/>
              </a:rPr>
              <a:t>mo</a:t>
            </a:r>
            <a:r>
              <a:rPr lang="en-US" sz="2400" dirty="0">
                <a:latin typeface="Montserrat" panose="00000500000000000000" pitchFamily="2" charset="0"/>
                <a:cs typeface="Arial" panose="020B0604020202020204" pitchFamily="34" charset="0"/>
              </a:rPr>
              <a:t>) or combination therapy</a:t>
            </a:r>
          </a:p>
          <a:p>
            <a:r>
              <a:rPr lang="en-US" sz="2400" b="1" dirty="0">
                <a:latin typeface="Montserrat" panose="00000500000000000000" pitchFamily="2" charset="0"/>
                <a:cs typeface="Arial" panose="020B0604020202020204" pitchFamily="34" charset="0"/>
              </a:rPr>
              <a:t>Exposure</a:t>
            </a:r>
            <a:r>
              <a:rPr lang="en-US" sz="2400" dirty="0">
                <a:latin typeface="Montserrat" panose="00000500000000000000" pitchFamily="2" charset="0"/>
                <a:cs typeface="Arial" panose="020B0604020202020204" pitchFamily="34" charset="0"/>
              </a:rPr>
              <a:t>: Incident </a:t>
            </a:r>
            <a:r>
              <a:rPr lang="en-US" sz="2400" dirty="0" err="1">
                <a:latin typeface="Montserrat" panose="00000500000000000000" pitchFamily="2" charset="0"/>
                <a:cs typeface="Arial" panose="020B0604020202020204" pitchFamily="34" charset="0"/>
              </a:rPr>
              <a:t>RAASi</a:t>
            </a:r>
            <a:r>
              <a:rPr lang="en-US" sz="2400" dirty="0">
                <a:latin typeface="Montserrat" panose="00000500000000000000" pitchFamily="2" charset="0"/>
                <a:cs typeface="Arial" panose="020B0604020202020204" pitchFamily="34" charset="0"/>
              </a:rPr>
              <a:t> or CCB treatment</a:t>
            </a:r>
          </a:p>
          <a:p>
            <a:r>
              <a:rPr lang="en-US" sz="2400" b="1" dirty="0">
                <a:latin typeface="Montserrat" panose="00000500000000000000" pitchFamily="2" charset="0"/>
              </a:rPr>
              <a:t>Randomization:</a:t>
            </a:r>
            <a:r>
              <a:rPr lang="en-US" sz="2400" dirty="0">
                <a:latin typeface="Montserrat" panose="00000500000000000000" pitchFamily="2" charset="0"/>
              </a:rPr>
              <a:t> emulated by propensity score weighting to balance groups on sociodemographic factors, institution, year, CKD etiology, proteinuria, CKD stage, obesity, health care use, medications, comorbidities, and blood pressure control (percentage of time at greater than the 90th percentile).</a:t>
            </a:r>
            <a:endParaRPr lang="en-US" sz="2400" dirty="0">
              <a:latin typeface="Montserrat" panose="00000500000000000000" pitchFamily="2" charset="0"/>
              <a:cs typeface="Arial" panose="020B0604020202020204" pitchFamily="34" charset="0"/>
            </a:endParaRPr>
          </a:p>
          <a:p>
            <a:endParaRPr lang="en-US" sz="2400" dirty="0">
              <a:latin typeface="Montserrat" panose="00000500000000000000" pitchFamily="2" charset="0"/>
              <a:cs typeface="Arial" panose="020B0604020202020204" pitchFamily="34" charset="0"/>
            </a:endParaRPr>
          </a:p>
        </p:txBody>
      </p:sp>
      <p:sp>
        <p:nvSpPr>
          <p:cNvPr id="3" name="Title 2">
            <a:extLst>
              <a:ext uri="{FF2B5EF4-FFF2-40B4-BE49-F238E27FC236}">
                <a16:creationId xmlns:a16="http://schemas.microsoft.com/office/drawing/2014/main" id="{98A98510-ABA9-83FE-BD2A-E30CB7539390}"/>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Study Design: Retrospective Cohort – Emulated Trial</a:t>
            </a:r>
            <a:endParaRPr lang="en-US" dirty="0"/>
          </a:p>
        </p:txBody>
      </p:sp>
    </p:spTree>
    <p:extLst>
      <p:ext uri="{BB962C8B-B14F-4D97-AF65-F5344CB8AC3E}">
        <p14:creationId xmlns:p14="http://schemas.microsoft.com/office/powerpoint/2010/main" val="1428948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3EE26-EBA2-8BE4-FDF6-500AAC6232C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34C822-2293-AF09-B66D-3CC57988F798}"/>
              </a:ext>
            </a:extLst>
          </p:cNvPr>
          <p:cNvSpPr>
            <a:spLocks noGrp="1"/>
          </p:cNvSpPr>
          <p:nvPr>
            <p:ph idx="1"/>
          </p:nvPr>
        </p:nvSpPr>
        <p:spPr>
          <a:xfrm>
            <a:off x="170424" y="1329348"/>
            <a:ext cx="11660332" cy="4700860"/>
          </a:xfrm>
        </p:spPr>
        <p:txBody>
          <a:bodyPr>
            <a:noAutofit/>
          </a:bodyPr>
          <a:lstStyle/>
          <a:p>
            <a:pPr lvl="0"/>
            <a:r>
              <a:rPr lang="en-US" sz="2400" b="1" dirty="0">
                <a:latin typeface="Montserrat" panose="00000500000000000000" pitchFamily="2" charset="0"/>
                <a:cs typeface="Arial" panose="020B0604020202020204" pitchFamily="34" charset="0"/>
              </a:rPr>
              <a:t>Outcomes: </a:t>
            </a:r>
          </a:p>
          <a:p>
            <a:r>
              <a:rPr lang="en-US" sz="2400" b="1" dirty="0">
                <a:latin typeface="Montserrat" panose="00000500000000000000" pitchFamily="2" charset="0"/>
                <a:cs typeface="Arial" panose="020B0604020202020204" pitchFamily="34" charset="0"/>
              </a:rPr>
              <a:t>1) </a:t>
            </a:r>
            <a:r>
              <a:rPr lang="en-US" dirty="0"/>
              <a:t>Kidney replacement therapy within 2 years of follow-up (ascertained through linkage with the United States Renal Data System)</a:t>
            </a:r>
          </a:p>
          <a:p>
            <a:r>
              <a:rPr lang="en-US" b="1" dirty="0"/>
              <a:t>2)</a:t>
            </a:r>
            <a:r>
              <a:rPr lang="en-US" dirty="0"/>
              <a:t> Composite of kidney replacement therapy, 50% decline in estimated glomerular filtration rate, or estimated glomerular filtration rate less than 15 mL/min/1.73m2. </a:t>
            </a:r>
          </a:p>
          <a:p>
            <a:r>
              <a:rPr lang="en-US" b="1" dirty="0"/>
              <a:t>Analysis</a:t>
            </a:r>
            <a:r>
              <a:rPr lang="en-US" dirty="0"/>
              <a:t>: Cox proportional hazards regression with propensity score stratification was used to estimate adjusted hazard ratios (</a:t>
            </a:r>
            <a:r>
              <a:rPr lang="en-US" dirty="0" err="1"/>
              <a:t>aHRs</a:t>
            </a:r>
            <a:r>
              <a:rPr lang="en-US" dirty="0"/>
              <a:t>) in the intention-to-treat analysis. Adjusted analyses also compared systolic blood pressure control within 2 years of follow-up.</a:t>
            </a:r>
            <a:endParaRPr lang="en-US" sz="2400" dirty="0">
              <a:latin typeface="Montserrat" panose="00000500000000000000" pitchFamily="2" charset="0"/>
              <a:cs typeface="Arial" panose="020B0604020202020204" pitchFamily="34" charset="0"/>
            </a:endParaRPr>
          </a:p>
          <a:p>
            <a:endParaRPr lang="en-US" sz="2400" dirty="0">
              <a:latin typeface="Montserrat" panose="00000500000000000000" pitchFamily="2" charset="0"/>
              <a:cs typeface="Arial" panose="020B0604020202020204" pitchFamily="34" charset="0"/>
            </a:endParaRPr>
          </a:p>
        </p:txBody>
      </p:sp>
      <p:sp>
        <p:nvSpPr>
          <p:cNvPr id="3" name="Title 2">
            <a:extLst>
              <a:ext uri="{FF2B5EF4-FFF2-40B4-BE49-F238E27FC236}">
                <a16:creationId xmlns:a16="http://schemas.microsoft.com/office/drawing/2014/main" id="{C156F805-5A34-FED4-F00E-7C8A80007651}"/>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Study Design: Retrospective Cohort – Emulated Trial</a:t>
            </a:r>
            <a:endParaRPr lang="en-US" dirty="0"/>
          </a:p>
        </p:txBody>
      </p:sp>
    </p:spTree>
    <p:extLst>
      <p:ext uri="{BB962C8B-B14F-4D97-AF65-F5344CB8AC3E}">
        <p14:creationId xmlns:p14="http://schemas.microsoft.com/office/powerpoint/2010/main" val="785847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D2AC3E-434C-C475-1865-5372F0C380E6}"/>
              </a:ext>
            </a:extLst>
          </p:cNvPr>
          <p:cNvPicPr>
            <a:picLocks noChangeAspect="1"/>
          </p:cNvPicPr>
          <p:nvPr/>
        </p:nvPicPr>
        <p:blipFill>
          <a:blip r:embed="rId2"/>
          <a:stretch>
            <a:fillRect/>
          </a:stretch>
        </p:blipFill>
        <p:spPr>
          <a:xfrm>
            <a:off x="1482550" y="-72813"/>
            <a:ext cx="7545889" cy="7083209"/>
          </a:xfrm>
          <a:prstGeom prst="rect">
            <a:avLst/>
          </a:prstGeom>
        </p:spPr>
      </p:pic>
    </p:spTree>
    <p:extLst>
      <p:ext uri="{BB962C8B-B14F-4D97-AF65-F5344CB8AC3E}">
        <p14:creationId xmlns:p14="http://schemas.microsoft.com/office/powerpoint/2010/main" val="1097461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F9C643-7D84-F48D-A5E9-AF780315E6CE}"/>
              </a:ext>
            </a:extLst>
          </p:cNvPr>
          <p:cNvPicPr>
            <a:picLocks noChangeAspect="1"/>
          </p:cNvPicPr>
          <p:nvPr/>
        </p:nvPicPr>
        <p:blipFill>
          <a:blip r:embed="rId2"/>
          <a:stretch>
            <a:fillRect/>
          </a:stretch>
        </p:blipFill>
        <p:spPr>
          <a:xfrm>
            <a:off x="2777064" y="-72770"/>
            <a:ext cx="6175021" cy="6973279"/>
          </a:xfrm>
          <a:prstGeom prst="rect">
            <a:avLst/>
          </a:prstGeom>
        </p:spPr>
      </p:pic>
    </p:spTree>
    <p:extLst>
      <p:ext uri="{BB962C8B-B14F-4D97-AF65-F5344CB8AC3E}">
        <p14:creationId xmlns:p14="http://schemas.microsoft.com/office/powerpoint/2010/main" val="289178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8A4D73-716D-CDED-7BF8-0572D520DF85}"/>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This research supported by: </a:t>
            </a:r>
          </a:p>
          <a:p>
            <a:pPr lvl="1"/>
            <a:r>
              <a:rPr lang="en-US" dirty="0">
                <a:latin typeface="Arial" panose="020B0604020202020204" pitchFamily="34" charset="0"/>
                <a:cs typeface="Arial" panose="020B0604020202020204" pitchFamily="34" charset="0"/>
              </a:rPr>
              <a:t>Institute for Advanced Clinical Trials For Children (I-ACT for Children)</a:t>
            </a:r>
          </a:p>
          <a:p>
            <a:pPr lvl="1"/>
            <a:r>
              <a:rPr lang="en-US" dirty="0">
                <a:latin typeface="Arial" panose="020B0604020202020204" pitchFamily="34" charset="0"/>
                <a:cs typeface="Arial" panose="020B0604020202020204" pitchFamily="34" charset="0"/>
              </a:rPr>
              <a:t>Bayer</a:t>
            </a:r>
          </a:p>
          <a:p>
            <a:pPr lvl="1"/>
            <a:r>
              <a:rPr lang="en-US" dirty="0">
                <a:latin typeface="Arial" panose="020B0604020202020204" pitchFamily="34" charset="0"/>
                <a:cs typeface="Arial" panose="020B0604020202020204" pitchFamily="34" charset="0"/>
              </a:rPr>
              <a:t>NIH/NIDDK P50 for Pediatric Center of Excellence in Nephrology (PCEN) </a:t>
            </a:r>
          </a:p>
          <a:p>
            <a:pPr lvl="1"/>
            <a:r>
              <a:rPr lang="en-US" dirty="0">
                <a:solidFill>
                  <a:srgbClr val="201F1E"/>
                </a:solidFill>
                <a:latin typeface="Arial" panose="020B0604020202020204" pitchFamily="34" charset="0"/>
                <a:cs typeface="Arial" panose="020B0604020202020204" pitchFamily="34" charset="0"/>
              </a:rPr>
              <a:t>The research reported in this presentation was conducted using PEDSnet, A National Pediatric Learning Health System, supported by PCORI® Award RI-CRN-2020-007</a:t>
            </a:r>
          </a:p>
          <a:p>
            <a:pPr lvl="1"/>
            <a:r>
              <a:rPr lang="en-US" i="1" dirty="0">
                <a:latin typeface="Arial" panose="020B0604020202020204" pitchFamily="34" charset="0"/>
                <a:cs typeface="Arial" panose="020B0604020202020204" pitchFamily="34" charset="0"/>
              </a:rPr>
              <a:t>Preserving Kidney Function in Children with Chronic Kidney Disease</a:t>
            </a:r>
            <a:r>
              <a:rPr lang="en-US" dirty="0">
                <a:latin typeface="Arial" panose="020B0604020202020204" pitchFamily="34" charset="0"/>
                <a:cs typeface="Arial" panose="020B0604020202020204" pitchFamily="34" charset="0"/>
              </a:rPr>
              <a:t>  Award RD-2020C2-20338, PCORI</a:t>
            </a:r>
          </a:p>
          <a:p>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7BCEC9F-8402-C4DC-8FBF-70764AB2D4BC}"/>
              </a:ext>
            </a:extLst>
          </p:cNvPr>
          <p:cNvSpPr>
            <a:spLocks noGrp="1"/>
          </p:cNvSpPr>
          <p:nvPr>
            <p:ph type="title"/>
          </p:nvPr>
        </p:nvSpPr>
        <p:spPr/>
        <p:txBody>
          <a:bodyPr/>
          <a:lstStyle/>
          <a:p>
            <a:r>
              <a:rPr lang="en-US" dirty="0"/>
              <a:t>Disclosures</a:t>
            </a:r>
          </a:p>
        </p:txBody>
      </p:sp>
    </p:spTree>
    <p:extLst>
      <p:ext uri="{BB962C8B-B14F-4D97-AF65-F5344CB8AC3E}">
        <p14:creationId xmlns:p14="http://schemas.microsoft.com/office/powerpoint/2010/main" val="208082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41C890-9C49-8E09-1DA6-0D28CCF4B0FF}"/>
              </a:ext>
            </a:extLst>
          </p:cNvPr>
          <p:cNvPicPr>
            <a:picLocks noChangeAspect="1"/>
          </p:cNvPicPr>
          <p:nvPr/>
        </p:nvPicPr>
        <p:blipFill>
          <a:blip r:embed="rId2"/>
          <a:stretch>
            <a:fillRect/>
          </a:stretch>
        </p:blipFill>
        <p:spPr>
          <a:xfrm>
            <a:off x="998206" y="8890"/>
            <a:ext cx="7987745" cy="6775732"/>
          </a:xfrm>
          <a:prstGeom prst="rect">
            <a:avLst/>
          </a:prstGeom>
        </p:spPr>
      </p:pic>
    </p:spTree>
    <p:extLst>
      <p:ext uri="{BB962C8B-B14F-4D97-AF65-F5344CB8AC3E}">
        <p14:creationId xmlns:p14="http://schemas.microsoft.com/office/powerpoint/2010/main" val="3421394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4356B3-688B-C0C7-FB2D-A2BAC9AE4577}"/>
              </a:ext>
            </a:extLst>
          </p:cNvPr>
          <p:cNvPicPr>
            <a:picLocks noChangeAspect="1"/>
          </p:cNvPicPr>
          <p:nvPr/>
        </p:nvPicPr>
        <p:blipFill>
          <a:blip r:embed="rId2"/>
          <a:stretch>
            <a:fillRect/>
          </a:stretch>
        </p:blipFill>
        <p:spPr>
          <a:xfrm>
            <a:off x="1634036" y="-5887"/>
            <a:ext cx="7340629" cy="6897754"/>
          </a:xfrm>
          <a:prstGeom prst="rect">
            <a:avLst/>
          </a:prstGeom>
        </p:spPr>
      </p:pic>
    </p:spTree>
    <p:extLst>
      <p:ext uri="{BB962C8B-B14F-4D97-AF65-F5344CB8AC3E}">
        <p14:creationId xmlns:p14="http://schemas.microsoft.com/office/powerpoint/2010/main" val="609790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EC024A-C389-89DD-39C3-44388FBACD98}"/>
              </a:ext>
            </a:extLst>
          </p:cNvPr>
          <p:cNvPicPr>
            <a:picLocks noChangeAspect="1"/>
          </p:cNvPicPr>
          <p:nvPr/>
        </p:nvPicPr>
        <p:blipFill>
          <a:blip r:embed="rId2"/>
          <a:stretch>
            <a:fillRect/>
          </a:stretch>
        </p:blipFill>
        <p:spPr>
          <a:xfrm>
            <a:off x="374494" y="-19052"/>
            <a:ext cx="9723216" cy="6115049"/>
          </a:xfrm>
          <a:prstGeom prst="rect">
            <a:avLst/>
          </a:prstGeom>
        </p:spPr>
      </p:pic>
    </p:spTree>
    <p:extLst>
      <p:ext uri="{BB962C8B-B14F-4D97-AF65-F5344CB8AC3E}">
        <p14:creationId xmlns:p14="http://schemas.microsoft.com/office/powerpoint/2010/main" val="2690591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BE88A5-FB52-4220-FFDD-2B5AD72A77F0}"/>
              </a:ext>
            </a:extLst>
          </p:cNvPr>
          <p:cNvSpPr>
            <a:spLocks noGrp="1"/>
          </p:cNvSpPr>
          <p:nvPr>
            <p:ph idx="1"/>
          </p:nvPr>
        </p:nvSpPr>
        <p:spPr/>
        <p:txBody>
          <a:bodyPr/>
          <a:lstStyle/>
          <a:p>
            <a:r>
              <a:rPr lang="en-US" dirty="0"/>
              <a:t>PCORI grant for collaborative pragmatic trial: “</a:t>
            </a:r>
            <a:r>
              <a:rPr lang="en-US" i="1" dirty="0"/>
              <a:t>Alternative Approaches for Managing Blood Pressure in Children with Chronic Kidney Disease”</a:t>
            </a:r>
            <a:r>
              <a:rPr lang="en-US" dirty="0"/>
              <a:t>. </a:t>
            </a:r>
          </a:p>
          <a:p>
            <a:r>
              <a:rPr lang="en-US" dirty="0"/>
              <a:t>Compares </a:t>
            </a:r>
          </a:p>
          <a:p>
            <a:pPr lvl="1"/>
            <a:r>
              <a:rPr lang="en-US" dirty="0"/>
              <a:t>1) conventional vs intensified blood pressure control </a:t>
            </a:r>
          </a:p>
          <a:p>
            <a:pPr lvl="1"/>
            <a:r>
              <a:rPr lang="en-US" dirty="0"/>
              <a:t>2) calcium channel blockers vs renin-angiotensin-aldosterone system inhibitors and assessing composite kidney function decline outcomes. 								</a:t>
            </a:r>
          </a:p>
          <a:p>
            <a:r>
              <a:rPr lang="en-US" dirty="0"/>
              <a:t>This is a 5year, $12M project; the total award to Nemours is $311,752 over 5 years and will start Oct 2026! </a:t>
            </a:r>
          </a:p>
          <a:p>
            <a:endParaRPr lang="en-US" dirty="0"/>
          </a:p>
          <a:p>
            <a:endParaRPr lang="en-US" dirty="0"/>
          </a:p>
        </p:txBody>
      </p:sp>
      <p:sp>
        <p:nvSpPr>
          <p:cNvPr id="3" name="Title 2">
            <a:extLst>
              <a:ext uri="{FF2B5EF4-FFF2-40B4-BE49-F238E27FC236}">
                <a16:creationId xmlns:a16="http://schemas.microsoft.com/office/drawing/2014/main" id="{0BD7558D-A12C-3D34-E525-63353AE7794D}"/>
              </a:ext>
            </a:extLst>
          </p:cNvPr>
          <p:cNvSpPr>
            <a:spLocks noGrp="1"/>
          </p:cNvSpPr>
          <p:nvPr>
            <p:ph type="title"/>
          </p:nvPr>
        </p:nvSpPr>
        <p:spPr/>
        <p:txBody>
          <a:bodyPr/>
          <a:lstStyle/>
          <a:p>
            <a:r>
              <a:rPr lang="en-US" dirty="0"/>
              <a:t>PRESERVE 2.0 grant awarded!</a:t>
            </a:r>
          </a:p>
        </p:txBody>
      </p:sp>
    </p:spTree>
    <p:extLst>
      <p:ext uri="{BB962C8B-B14F-4D97-AF65-F5344CB8AC3E}">
        <p14:creationId xmlns:p14="http://schemas.microsoft.com/office/powerpoint/2010/main" val="4214042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0CB9A-1E04-32D4-F6E6-C9701C195C01}"/>
            </a:ext>
          </a:extLst>
        </p:cNvPr>
        <p:cNvGrpSpPr/>
        <p:nvPr/>
      </p:nvGrpSpPr>
      <p:grpSpPr>
        <a:xfrm>
          <a:off x="0" y="0"/>
          <a:ext cx="0" cy="0"/>
          <a:chOff x="0" y="0"/>
          <a:chExt cx="0" cy="0"/>
        </a:xfrm>
      </p:grpSpPr>
      <p:pic>
        <p:nvPicPr>
          <p:cNvPr id="4" name="Picture 3" descr="A diagram of a diagram&#10;&#10;AI-generated content may be incorrect.">
            <a:extLst>
              <a:ext uri="{FF2B5EF4-FFF2-40B4-BE49-F238E27FC236}">
                <a16:creationId xmlns:a16="http://schemas.microsoft.com/office/drawing/2014/main" id="{C2352716-0149-2AED-3271-DD848CBF6666}"/>
              </a:ext>
            </a:extLst>
          </p:cNvPr>
          <p:cNvPicPr>
            <a:picLocks noChangeAspect="1"/>
          </p:cNvPicPr>
          <p:nvPr/>
        </p:nvPicPr>
        <p:blipFill>
          <a:blip r:embed="rId3">
            <a:extLst>
              <a:ext uri="{28A0092B-C50C-407E-A947-70E740481C1C}">
                <a14:useLocalDpi xmlns:a14="http://schemas.microsoft.com/office/drawing/2010/main" val="0"/>
              </a:ext>
            </a:extLst>
          </a:blip>
          <a:srcRect r="2174" b="14782"/>
          <a:stretch>
            <a:fillRect/>
          </a:stretch>
        </p:blipFill>
        <p:spPr>
          <a:xfrm>
            <a:off x="0" y="649359"/>
            <a:ext cx="12167183" cy="5961967"/>
          </a:xfrm>
          <a:prstGeom prst="rect">
            <a:avLst/>
          </a:prstGeom>
        </p:spPr>
      </p:pic>
      <p:sp>
        <p:nvSpPr>
          <p:cNvPr id="5" name="Title 4">
            <a:extLst>
              <a:ext uri="{FF2B5EF4-FFF2-40B4-BE49-F238E27FC236}">
                <a16:creationId xmlns:a16="http://schemas.microsoft.com/office/drawing/2014/main" id="{A01FAD30-9384-777E-D99D-AC491E2CF6F1}"/>
              </a:ext>
            </a:extLst>
          </p:cNvPr>
          <p:cNvSpPr>
            <a:spLocks noGrp="1"/>
          </p:cNvSpPr>
          <p:nvPr>
            <p:ph type="title"/>
          </p:nvPr>
        </p:nvSpPr>
        <p:spPr>
          <a:xfrm>
            <a:off x="759019" y="76215"/>
            <a:ext cx="10682746" cy="1034955"/>
          </a:xfrm>
        </p:spPr>
        <p:txBody>
          <a:bodyPr>
            <a:normAutofit fontScale="90000"/>
          </a:bodyPr>
          <a:lstStyle/>
          <a:p>
            <a:r>
              <a:rPr lang="en-US" sz="3200" dirty="0"/>
              <a:t>PRESERVE 2.0 </a:t>
            </a:r>
            <a:r>
              <a:rPr lang="en-US" sz="2400" i="1" dirty="0"/>
              <a:t>Alternative Approaches for Managing Blood Pressure in Children with Chronic Kidney Disease</a:t>
            </a:r>
            <a:br>
              <a:rPr lang="en-US" sz="2000" i="1" dirty="0">
                <a:solidFill>
                  <a:schemeClr val="tx1"/>
                </a:solidFill>
              </a:rPr>
            </a:br>
            <a:endParaRPr lang="en-US" sz="2000" dirty="0"/>
          </a:p>
        </p:txBody>
      </p:sp>
    </p:spTree>
    <p:extLst>
      <p:ext uri="{BB962C8B-B14F-4D97-AF65-F5344CB8AC3E}">
        <p14:creationId xmlns:p14="http://schemas.microsoft.com/office/powerpoint/2010/main" val="210937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2826D-3D84-43EF-FB3B-9641DEBB82F9}"/>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Affects approximately 16% of the U.S. population</a:t>
            </a:r>
          </a:p>
          <a:p>
            <a:r>
              <a:rPr lang="en-US" sz="2400" dirty="0">
                <a:latin typeface="Arial" panose="020B0604020202020204" pitchFamily="34" charset="0"/>
                <a:cs typeface="Arial" panose="020B0604020202020204" pitchFamily="34" charset="0"/>
              </a:rPr>
              <a:t>Gaps in knowledge of CKD in children due to rarity of condition</a:t>
            </a:r>
          </a:p>
          <a:p>
            <a:r>
              <a:rPr lang="en-US" sz="2400" dirty="0">
                <a:latin typeface="Arial" panose="020B0604020202020204" pitchFamily="34" charset="0"/>
                <a:cs typeface="Arial" panose="020B0604020202020204" pitchFamily="34" charset="0"/>
              </a:rPr>
              <a:t>Landmark studies by Chronic Kidney Disease in Children (</a:t>
            </a:r>
            <a:r>
              <a:rPr lang="en-US" sz="2400" dirty="0" err="1">
                <a:latin typeface="Arial" panose="020B0604020202020204" pitchFamily="34" charset="0"/>
                <a:cs typeface="Arial" panose="020B0604020202020204" pitchFamily="34" charset="0"/>
              </a:rPr>
              <a:t>CKiD</a:t>
            </a:r>
            <a:r>
              <a:rPr lang="en-US" sz="2400" dirty="0">
                <a:latin typeface="Arial" panose="020B0604020202020204" pitchFamily="34" charset="0"/>
                <a:cs typeface="Arial" panose="020B0604020202020204" pitchFamily="34" charset="0"/>
              </a:rPr>
              <a:t>) have identified factors associated with more rapid progression of CKD</a:t>
            </a:r>
            <a:r>
              <a:rPr lang="en-US" sz="2400" baseline="30000" dirty="0">
                <a:latin typeface="Arial" panose="020B0604020202020204" pitchFamily="34" charset="0"/>
                <a:cs typeface="Arial" panose="020B0604020202020204" pitchFamily="34" charset="0"/>
              </a:rPr>
              <a:t>1,2</a:t>
            </a:r>
            <a:r>
              <a:rPr lang="en-US" sz="2400"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1) Glomerular Disease</a:t>
            </a:r>
          </a:p>
          <a:p>
            <a:pPr lvl="1"/>
            <a:r>
              <a:rPr lang="en-US" dirty="0">
                <a:latin typeface="Arial" panose="020B0604020202020204" pitchFamily="34" charset="0"/>
                <a:cs typeface="Arial" panose="020B0604020202020204" pitchFamily="34" charset="0"/>
              </a:rPr>
              <a:t>2) Proteinuria</a:t>
            </a:r>
          </a:p>
          <a:p>
            <a:pPr lvl="1"/>
            <a:r>
              <a:rPr lang="en-US" dirty="0">
                <a:latin typeface="Arial" panose="020B0604020202020204" pitchFamily="34" charset="0"/>
                <a:cs typeface="Arial" panose="020B0604020202020204" pitchFamily="34" charset="0"/>
              </a:rPr>
              <a:t>3) Hypertension</a:t>
            </a:r>
          </a:p>
          <a:p>
            <a:r>
              <a:rPr lang="en-US" sz="2400" dirty="0">
                <a:latin typeface="Arial" panose="020B0604020202020204" pitchFamily="34" charset="0"/>
                <a:cs typeface="Arial" panose="020B0604020202020204" pitchFamily="34" charset="0"/>
              </a:rPr>
              <a:t>Previous studies have not included children with history of malignancy</a:t>
            </a:r>
          </a:p>
          <a:p>
            <a:endParaRPr lang="en-US" dirty="0"/>
          </a:p>
        </p:txBody>
      </p:sp>
      <p:sp>
        <p:nvSpPr>
          <p:cNvPr id="3" name="Title 2">
            <a:extLst>
              <a:ext uri="{FF2B5EF4-FFF2-40B4-BE49-F238E27FC236}">
                <a16:creationId xmlns:a16="http://schemas.microsoft.com/office/drawing/2014/main" id="{D2B6F959-0862-14FC-152B-0B4F88D22F3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Chronic Kidney Disease (CKD)</a:t>
            </a:r>
            <a:endParaRPr lang="en-US" dirty="0"/>
          </a:p>
        </p:txBody>
      </p:sp>
      <p:sp>
        <p:nvSpPr>
          <p:cNvPr id="5" name="TextBox 4">
            <a:extLst>
              <a:ext uri="{FF2B5EF4-FFF2-40B4-BE49-F238E27FC236}">
                <a16:creationId xmlns:a16="http://schemas.microsoft.com/office/drawing/2014/main" id="{AA9DAC7C-60D9-3A09-2EE3-A6127A57BA81}"/>
              </a:ext>
            </a:extLst>
          </p:cNvPr>
          <p:cNvSpPr txBox="1"/>
          <p:nvPr/>
        </p:nvSpPr>
        <p:spPr>
          <a:xfrm>
            <a:off x="0" y="5381897"/>
            <a:ext cx="8752114" cy="1477328"/>
          </a:xfrm>
          <a:prstGeom prst="rect">
            <a:avLst/>
          </a:prstGeom>
          <a:noFill/>
        </p:spPr>
        <p:txBody>
          <a:bodyPr wrap="square">
            <a:spAutoFit/>
          </a:bodyPr>
          <a:lstStyle/>
          <a:p>
            <a:r>
              <a:rPr lang="en-US" sz="1800" dirty="0"/>
              <a:t>1. </a:t>
            </a:r>
            <a:r>
              <a:rPr lang="en-US" sz="1800" b="0" i="0" u="none" strike="noStrike" baseline="0" dirty="0" err="1">
                <a:solidFill>
                  <a:srgbClr val="000000"/>
                </a:solidFill>
              </a:rPr>
              <a:t>Warady</a:t>
            </a:r>
            <a:r>
              <a:rPr lang="en-US" sz="1800" b="0" i="0" u="none" strike="noStrike" baseline="0" dirty="0">
                <a:solidFill>
                  <a:srgbClr val="000000"/>
                </a:solidFill>
              </a:rPr>
              <a:t> et al. Predictors of Rapid Progression of Glomerular and Non-Glomerular Kidney Disease in Children: The </a:t>
            </a:r>
            <a:r>
              <a:rPr lang="en-US" sz="1800" b="0" i="0" u="none" strike="noStrike" baseline="0" dirty="0" err="1">
                <a:solidFill>
                  <a:srgbClr val="000000"/>
                </a:solidFill>
              </a:rPr>
              <a:t>CKiD</a:t>
            </a:r>
            <a:r>
              <a:rPr lang="en-US" sz="1800" b="0" i="0" u="none" strike="noStrike" baseline="0" dirty="0">
                <a:solidFill>
                  <a:srgbClr val="000000"/>
                </a:solidFill>
              </a:rPr>
              <a:t> Cohort. Am J Kidney Dis. 2015 Jun; 65(6):878–888. [PubMed: 25799137] </a:t>
            </a:r>
          </a:p>
          <a:p>
            <a:r>
              <a:rPr lang="en-US" sz="1800" dirty="0">
                <a:solidFill>
                  <a:srgbClr val="000000"/>
                </a:solidFill>
              </a:rPr>
              <a:t>2. Furth et al. Estimating Time to ESRD in Children with CKD. </a:t>
            </a:r>
            <a:r>
              <a:rPr lang="en-US" sz="1800" b="0" i="0" u="none" strike="noStrike" baseline="0" dirty="0">
                <a:solidFill>
                  <a:srgbClr val="000000"/>
                </a:solidFill>
              </a:rPr>
              <a:t>Am J Kidney Dis. 2018 Jun; 71(6): 783-792. [PubMed: </a:t>
            </a:r>
            <a:r>
              <a:rPr lang="en-US" sz="1800" b="0" i="0" dirty="0">
                <a:solidFill>
                  <a:srgbClr val="212121"/>
                </a:solidFill>
                <a:effectLst/>
              </a:rPr>
              <a:t>29653769</a:t>
            </a:r>
            <a:r>
              <a:rPr lang="en-US" sz="1800" b="0" i="0" u="none" strike="noStrike" baseline="0" dirty="0">
                <a:solidFill>
                  <a:srgbClr val="000000"/>
                </a:solidFill>
              </a:rPr>
              <a:t>]</a:t>
            </a:r>
            <a:endParaRPr lang="en-US" sz="1800" dirty="0"/>
          </a:p>
        </p:txBody>
      </p:sp>
    </p:spTree>
    <p:extLst>
      <p:ext uri="{BB962C8B-B14F-4D97-AF65-F5344CB8AC3E}">
        <p14:creationId xmlns:p14="http://schemas.microsoft.com/office/powerpoint/2010/main" val="123547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2D462E-CF67-4891-96CE-096C334A9BBA}"/>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Aim 1</a:t>
            </a:r>
            <a:r>
              <a:rPr lang="en-US" dirty="0">
                <a:latin typeface="Arial" panose="020B0604020202020204" pitchFamily="34" charset="0"/>
                <a:cs typeface="Arial" panose="020B0604020202020204" pitchFamily="34" charset="0"/>
              </a:rPr>
              <a:t>: Use EHR data to model chronic kidney disease progression, overall and by underlying etiology of kidney disease.</a:t>
            </a:r>
          </a:p>
          <a:p>
            <a:pPr marL="0" indent="0">
              <a:buNone/>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Aim 2</a:t>
            </a:r>
            <a:r>
              <a:rPr lang="en-US" dirty="0">
                <a:latin typeface="Arial" panose="020B0604020202020204" pitchFamily="34" charset="0"/>
                <a:cs typeface="Arial" panose="020B0604020202020204" pitchFamily="34" charset="0"/>
              </a:rPr>
              <a:t>: Examine the impact of hypertension and proteinuria on time course of kidney failure.</a:t>
            </a:r>
          </a:p>
          <a:p>
            <a:endParaRPr lang="en-US" dirty="0"/>
          </a:p>
        </p:txBody>
      </p:sp>
      <p:sp>
        <p:nvSpPr>
          <p:cNvPr id="3" name="Title 2">
            <a:extLst>
              <a:ext uri="{FF2B5EF4-FFF2-40B4-BE49-F238E27FC236}">
                <a16:creationId xmlns:a16="http://schemas.microsoft.com/office/drawing/2014/main" id="{F7931044-C8AA-BE06-0CE6-F060CB84509C}"/>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Study goals: Use real world clinical EHR data to study kidney function decline in pediatric populations</a:t>
            </a:r>
            <a:endParaRPr lang="en-US" dirty="0"/>
          </a:p>
        </p:txBody>
      </p:sp>
    </p:spTree>
    <p:extLst>
      <p:ext uri="{BB962C8B-B14F-4D97-AF65-F5344CB8AC3E}">
        <p14:creationId xmlns:p14="http://schemas.microsoft.com/office/powerpoint/2010/main" val="295462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341A9B-9022-FC80-1E7F-59E2A8548AE6}"/>
              </a:ext>
            </a:extLst>
          </p:cNvPr>
          <p:cNvSpPr>
            <a:spLocks noGrp="1"/>
          </p:cNvSpPr>
          <p:nvPr>
            <p:ph idx="1"/>
          </p:nvPr>
        </p:nvSpPr>
        <p:spPr>
          <a:xfrm>
            <a:off x="522514" y="1476103"/>
            <a:ext cx="5795358" cy="4700860"/>
          </a:xfrm>
        </p:spPr>
        <p:txBody>
          <a:bodyPr/>
          <a:lstStyle/>
          <a:p>
            <a:r>
              <a:rPr lang="en-US" sz="2400" dirty="0">
                <a:solidFill>
                  <a:srgbClr val="201F1E"/>
                </a:solidFill>
              </a:rPr>
              <a:t>A National Pediatric Learning Health System </a:t>
            </a:r>
          </a:p>
          <a:p>
            <a:r>
              <a:rPr lang="en-US" sz="2400" dirty="0">
                <a:cs typeface="Arial" panose="020B0604020202020204" pitchFamily="34" charset="0"/>
              </a:rPr>
              <a:t>Aggregated EHR data </a:t>
            </a:r>
            <a:r>
              <a:rPr lang="en-US" sz="2400" dirty="0">
                <a:ea typeface="Times New Roman" panose="02020603050405020304" pitchFamily="18" charset="0"/>
                <a:cs typeface="Arial" panose="020B0604020202020204" pitchFamily="34" charset="0"/>
              </a:rPr>
              <a:t>from 6 large pediatric health systems in the United States</a:t>
            </a:r>
          </a:p>
          <a:p>
            <a:r>
              <a:rPr lang="en-US" sz="2400" dirty="0">
                <a:solidFill>
                  <a:srgbClr val="201F1E"/>
                </a:solidFill>
              </a:rPr>
              <a:t>Includes data from the following PEDSnet institutions: </a:t>
            </a:r>
          </a:p>
          <a:p>
            <a:pPr marL="457200" lvl="1" indent="0">
              <a:buNone/>
            </a:pPr>
            <a:r>
              <a:rPr lang="en-US" sz="2000" dirty="0">
                <a:solidFill>
                  <a:srgbClr val="201F1E"/>
                </a:solidFill>
              </a:rPr>
              <a:t>The Children’s Hospital of Philadelphia Nemours/Alfred I. duPont Hospital for Children Nationwide Children’s Hospital </a:t>
            </a:r>
            <a:br>
              <a:rPr lang="en-US" sz="2000" dirty="0">
                <a:solidFill>
                  <a:srgbClr val="201F1E"/>
                </a:solidFill>
              </a:rPr>
            </a:br>
            <a:r>
              <a:rPr lang="en-US" sz="2000" dirty="0">
                <a:solidFill>
                  <a:srgbClr val="201F1E"/>
                </a:solidFill>
              </a:rPr>
              <a:t>Children’s Hospital Colorado</a:t>
            </a:r>
            <a:br>
              <a:rPr lang="en-US" sz="2000" dirty="0">
                <a:solidFill>
                  <a:srgbClr val="201F1E"/>
                </a:solidFill>
              </a:rPr>
            </a:br>
            <a:r>
              <a:rPr lang="en-US" sz="2000" dirty="0">
                <a:solidFill>
                  <a:srgbClr val="201F1E"/>
                </a:solidFill>
              </a:rPr>
              <a:t>Seattle Children’s Hospital</a:t>
            </a:r>
            <a:br>
              <a:rPr lang="en-US" sz="2000" dirty="0">
                <a:solidFill>
                  <a:srgbClr val="201F1E"/>
                </a:solidFill>
              </a:rPr>
            </a:br>
            <a:r>
              <a:rPr lang="en-US" sz="2000" dirty="0">
                <a:solidFill>
                  <a:srgbClr val="201F1E"/>
                </a:solidFill>
              </a:rPr>
              <a:t>St. Louis Children’s Hospital</a:t>
            </a:r>
            <a:endParaRPr lang="en-US" sz="2000" dirty="0"/>
          </a:p>
          <a:p>
            <a:endParaRPr lang="en-US" dirty="0"/>
          </a:p>
        </p:txBody>
      </p:sp>
      <p:sp>
        <p:nvSpPr>
          <p:cNvPr id="3" name="Title 2">
            <a:extLst>
              <a:ext uri="{FF2B5EF4-FFF2-40B4-BE49-F238E27FC236}">
                <a16:creationId xmlns:a16="http://schemas.microsoft.com/office/drawing/2014/main" id="{2DE71ED3-9443-0B82-23DC-6F0CC93AB609}"/>
              </a:ext>
            </a:extLst>
          </p:cNvPr>
          <p:cNvSpPr>
            <a:spLocks noGrp="1"/>
          </p:cNvSpPr>
          <p:nvPr>
            <p:ph type="title"/>
          </p:nvPr>
        </p:nvSpPr>
        <p:spPr/>
        <p:txBody>
          <a:bodyPr/>
          <a:lstStyle/>
          <a:p>
            <a:r>
              <a:rPr lang="en-US" dirty="0"/>
              <a:t>PEDSnet</a:t>
            </a:r>
          </a:p>
        </p:txBody>
      </p:sp>
      <p:grpSp>
        <p:nvGrpSpPr>
          <p:cNvPr id="4" name="Group 3">
            <a:extLst>
              <a:ext uri="{FF2B5EF4-FFF2-40B4-BE49-F238E27FC236}">
                <a16:creationId xmlns:a16="http://schemas.microsoft.com/office/drawing/2014/main" id="{564F49AE-2197-B60E-3963-FE2337F4B80A}"/>
              </a:ext>
            </a:extLst>
          </p:cNvPr>
          <p:cNvGrpSpPr/>
          <p:nvPr/>
        </p:nvGrpSpPr>
        <p:grpSpPr>
          <a:xfrm>
            <a:off x="6484775" y="1269333"/>
            <a:ext cx="5425663" cy="4226398"/>
            <a:chOff x="0" y="0"/>
            <a:chExt cx="4853940" cy="3691899"/>
          </a:xfrm>
        </p:grpSpPr>
        <p:pic>
          <p:nvPicPr>
            <p:cNvPr id="5" name="Picture 4">
              <a:extLst>
                <a:ext uri="{FF2B5EF4-FFF2-40B4-BE49-F238E27FC236}">
                  <a16:creationId xmlns:a16="http://schemas.microsoft.com/office/drawing/2014/main" id="{23B4DF52-33B7-7D68-F4AF-5A9F8AFABA9D}"/>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10943" t="4449" r="10268" b="7610"/>
            <a:stretch/>
          </p:blipFill>
          <p:spPr>
            <a:xfrm rot="5400000">
              <a:off x="832167" y="-832167"/>
              <a:ext cx="3189605" cy="4853940"/>
            </a:xfrm>
            <a:prstGeom prst="rect">
              <a:avLst/>
            </a:prstGeom>
          </p:spPr>
          <p:style>
            <a:lnRef idx="3">
              <a:schemeClr val="lt1"/>
            </a:lnRef>
            <a:fillRef idx="1">
              <a:schemeClr val="accent2"/>
            </a:fillRef>
            <a:effectRef idx="1">
              <a:schemeClr val="accent2"/>
            </a:effectRef>
            <a:fontRef idx="minor">
              <a:schemeClr val="lt1"/>
            </a:fontRef>
          </p:style>
        </p:pic>
        <p:sp>
          <p:nvSpPr>
            <p:cNvPr id="6" name="Text Box 3">
              <a:extLst>
                <a:ext uri="{FF2B5EF4-FFF2-40B4-BE49-F238E27FC236}">
                  <a16:creationId xmlns:a16="http://schemas.microsoft.com/office/drawing/2014/main" id="{C85F6D7E-0204-DEC9-BC01-16DA80AD3207}"/>
                </a:ext>
              </a:extLst>
            </p:cNvPr>
            <p:cNvSpPr txBox="1"/>
            <p:nvPr/>
          </p:nvSpPr>
          <p:spPr>
            <a:xfrm>
              <a:off x="50138" y="3219673"/>
              <a:ext cx="4644981" cy="472226"/>
            </a:xfrm>
            <a:prstGeom prst="rect">
              <a:avLst/>
            </a:prstGeom>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b="1" dirty="0">
                  <a:effectLst/>
                  <a:latin typeface="Times New Roman" panose="02020603050405020304" pitchFamily="18" charset="0"/>
                  <a:ea typeface="Times New Roman" panose="02020603050405020304" pitchFamily="18" charset="0"/>
                </a:rPr>
                <a:t>Geographic distribution of </a:t>
              </a:r>
              <a:r>
                <a:rPr lang="en-US" b="1" dirty="0" err="1">
                  <a:effectLst/>
                  <a:latin typeface="Times New Roman" panose="02020603050405020304" pitchFamily="18" charset="0"/>
                  <a:ea typeface="Times New Roman" panose="02020603050405020304" pitchFamily="18" charset="0"/>
                </a:rPr>
                <a:t>PEDSnet’s</a:t>
              </a:r>
              <a:r>
                <a:rPr lang="en-US" b="1" dirty="0">
                  <a:effectLst/>
                  <a:latin typeface="Times New Roman" panose="02020603050405020304" pitchFamily="18" charset="0"/>
                  <a:ea typeface="Times New Roman" panose="02020603050405020304" pitchFamily="18" charset="0"/>
                </a:rPr>
                <a:t> Patients</a:t>
              </a:r>
              <a:br>
                <a:rPr lang="en-US" b="1" dirty="0">
                  <a:latin typeface="Times New Roman" panose="02020603050405020304" pitchFamily="18" charset="0"/>
                  <a:ea typeface="Times New Roman" panose="02020603050405020304" pitchFamily="18" charset="0"/>
                </a:rPr>
              </a:br>
              <a:r>
                <a:rPr lang="en-US" b="1" dirty="0">
                  <a:effectLst/>
                  <a:latin typeface="Times New Roman" panose="02020603050405020304" pitchFamily="18" charset="0"/>
                  <a:ea typeface="Times New Roman" panose="02020603050405020304" pitchFamily="18" charset="0"/>
                </a:rPr>
                <a:t>Data are from 2009-2020</a:t>
              </a:r>
              <a:endParaRPr lang="en-US" dirty="0">
                <a:effectLst/>
                <a:latin typeface="Times New Roman" panose="02020603050405020304" pitchFamily="18" charset="0"/>
                <a:ea typeface="Times New Roman" panose="02020603050405020304" pitchFamily="18" charset="0"/>
              </a:endParaRPr>
            </a:p>
          </p:txBody>
        </p:sp>
      </p:grpSp>
      <p:sp>
        <p:nvSpPr>
          <p:cNvPr id="7" name="TextBox 6">
            <a:extLst>
              <a:ext uri="{FF2B5EF4-FFF2-40B4-BE49-F238E27FC236}">
                <a16:creationId xmlns:a16="http://schemas.microsoft.com/office/drawing/2014/main" id="{8076F6F1-5FB3-E40A-AF99-9DA0CEDCD189}"/>
              </a:ext>
            </a:extLst>
          </p:cNvPr>
          <p:cNvSpPr txBox="1"/>
          <p:nvPr/>
        </p:nvSpPr>
        <p:spPr>
          <a:xfrm>
            <a:off x="0" y="5486400"/>
            <a:ext cx="9199984" cy="1477328"/>
          </a:xfrm>
          <a:prstGeom prst="rect">
            <a:avLst/>
          </a:prstGeom>
          <a:noFill/>
        </p:spPr>
        <p:txBody>
          <a:bodyPr wrap="square" rtlCol="0">
            <a:spAutoFit/>
          </a:bodyPr>
          <a:lstStyle/>
          <a:p>
            <a:r>
              <a:rPr lang="en-US" dirty="0"/>
              <a:t>2026 PEDSnet institutions: Anne &amp; Robert H Lurie Children’s Hospital of Chicago; Children’s Hospital Colorado; Children’s Minnesota; Children’s National Hospital; Children’s Healthcare of Atlanta; Children’s Hospital of Philadelphia; Cincinnati Children’s Hospital Medical Center; Indiana University Riley’s Children’s Health; Nationwide Children’s Hospital; Nemours Children’s Health, Seattle Children’s Hospital; Stanford Children’s Health; Texas Children’s Hospital</a:t>
            </a:r>
          </a:p>
        </p:txBody>
      </p:sp>
    </p:spTree>
    <p:extLst>
      <p:ext uri="{BB962C8B-B14F-4D97-AF65-F5344CB8AC3E}">
        <p14:creationId xmlns:p14="http://schemas.microsoft.com/office/powerpoint/2010/main" val="321618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949E7A-5B35-6C04-3545-DB759CB7C9E7}"/>
              </a:ext>
            </a:extLst>
          </p:cNvPr>
          <p:cNvSpPr>
            <a:spLocks noGrp="1"/>
          </p:cNvSpPr>
          <p:nvPr>
            <p:ph idx="1"/>
          </p:nvPr>
        </p:nvSpPr>
        <p:spPr/>
        <p:txBody>
          <a:bodyPr>
            <a:normAutofit fontScale="92500" lnSpcReduction="20000"/>
          </a:bodyPr>
          <a:lstStyle/>
          <a:p>
            <a:pPr lvl="0"/>
            <a:r>
              <a:rPr lang="en-US" sz="2400" b="1" dirty="0">
                <a:latin typeface="Arial" panose="020B0604020202020204" pitchFamily="34" charset="0"/>
                <a:cs typeface="Arial" panose="020B0604020202020204" pitchFamily="34" charset="0"/>
              </a:rPr>
              <a:t>Study period:</a:t>
            </a:r>
            <a:r>
              <a:rPr lang="en-US" sz="2400" dirty="0">
                <a:latin typeface="Arial" panose="020B0604020202020204" pitchFamily="34" charset="0"/>
                <a:cs typeface="Arial" panose="020B0604020202020204" pitchFamily="34" charset="0"/>
              </a:rPr>
              <a:t> January 2009 to August 2020</a:t>
            </a:r>
          </a:p>
          <a:p>
            <a:pPr lvl="0"/>
            <a:r>
              <a:rPr lang="en-US" sz="2400" b="1" dirty="0">
                <a:latin typeface="Arial" panose="020B0604020202020204" pitchFamily="34" charset="0"/>
                <a:cs typeface="Arial" panose="020B0604020202020204" pitchFamily="34" charset="0"/>
              </a:rPr>
              <a:t>Data source: </a:t>
            </a:r>
            <a:r>
              <a:rPr lang="en-US" sz="2400" dirty="0">
                <a:latin typeface="Arial" panose="020B0604020202020204" pitchFamily="34" charset="0"/>
                <a:ea typeface="Times New Roman" panose="02020603050405020304" pitchFamily="18" charset="0"/>
                <a:cs typeface="Arial" panose="020B0604020202020204" pitchFamily="34" charset="0"/>
              </a:rPr>
              <a:t>PEDSnet</a:t>
            </a:r>
            <a:endParaRPr lang="en-US" sz="2400" dirty="0">
              <a:latin typeface="Arial" panose="020B0604020202020204" pitchFamily="34" charset="0"/>
              <a:cs typeface="Arial" panose="020B0604020202020204" pitchFamily="34" charset="0"/>
            </a:endParaRPr>
          </a:p>
          <a:p>
            <a:pPr lvl="0"/>
            <a:r>
              <a:rPr lang="en-US" sz="2400" b="1" dirty="0">
                <a:latin typeface="Arial" panose="020B0604020202020204" pitchFamily="34" charset="0"/>
                <a:cs typeface="Arial" panose="020B0604020202020204" pitchFamily="34" charset="0"/>
              </a:rPr>
              <a:t>Cohort entrance date: </a:t>
            </a:r>
            <a:r>
              <a:rPr lang="en-US" sz="2400" dirty="0">
                <a:latin typeface="Arial" panose="020B0604020202020204" pitchFamily="34" charset="0"/>
                <a:cs typeface="Arial" panose="020B0604020202020204" pitchFamily="34" charset="0"/>
              </a:rPr>
              <a:t>date of first eGFR measurement &lt; 90 mL/min/1.73m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conditional on a second 90 days or later and with a value of &lt; 90 mL/min/1.73m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and no intervening value(s) ≥90 mL/min/1.73m</a:t>
            </a:r>
            <a:r>
              <a:rPr lang="en-US" sz="2400" baseline="300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p>
            <a:pPr lvl="0"/>
            <a:r>
              <a:rPr lang="en-US" sz="2400" b="1" dirty="0">
                <a:latin typeface="Arial" panose="020B0604020202020204" pitchFamily="34" charset="0"/>
                <a:cs typeface="Arial" panose="020B0604020202020204" pitchFamily="34" charset="0"/>
              </a:rPr>
              <a:t>Exclusion criteria</a:t>
            </a:r>
            <a:endParaRPr lang="en-US" sz="24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Age: age &lt;12 months or ≥18 yrs</a:t>
            </a:r>
          </a:p>
          <a:p>
            <a:pPr lvl="1"/>
            <a:r>
              <a:rPr lang="en-US" dirty="0">
                <a:latin typeface="Arial" panose="020B0604020202020204" pitchFamily="34" charset="0"/>
                <a:cs typeface="Arial" panose="020B0604020202020204" pitchFamily="34" charset="0"/>
              </a:rPr>
              <a:t>Chronic dialysis (prior to cohort entry)</a:t>
            </a:r>
          </a:p>
          <a:p>
            <a:pPr lvl="1"/>
            <a:r>
              <a:rPr lang="en-US" dirty="0">
                <a:latin typeface="Arial" panose="020B0604020202020204" pitchFamily="34" charset="0"/>
                <a:cs typeface="Arial" panose="020B0604020202020204" pitchFamily="34" charset="0"/>
              </a:rPr>
              <a:t>Kidney transplant (prior to cohort entry)</a:t>
            </a:r>
          </a:p>
          <a:p>
            <a:pPr lvl="1"/>
            <a:r>
              <a:rPr lang="en-US" dirty="0">
                <a:latin typeface="Arial" panose="020B0604020202020204" pitchFamily="34" charset="0"/>
                <a:cs typeface="Arial" panose="020B0604020202020204" pitchFamily="34" charset="0"/>
              </a:rPr>
              <a:t>No nephrologist visit </a:t>
            </a:r>
          </a:p>
          <a:p>
            <a:r>
              <a:rPr lang="en-US" sz="2400" b="1" dirty="0">
                <a:latin typeface="Arial" panose="020B0604020202020204" pitchFamily="34" charset="0"/>
                <a:cs typeface="Arial" panose="020B0604020202020204" pitchFamily="34" charset="0"/>
              </a:rPr>
              <a:t>CKD Etiology Sub-Cohorts: </a:t>
            </a:r>
          </a:p>
          <a:p>
            <a:pPr lvl="1"/>
            <a:r>
              <a:rPr lang="en-US" dirty="0">
                <a:latin typeface="Arial" panose="020B0604020202020204" pitchFamily="34" charset="0"/>
                <a:cs typeface="Arial" panose="020B0604020202020204" pitchFamily="34" charset="0"/>
              </a:rPr>
              <a:t>1) Malignancy</a:t>
            </a:r>
          </a:p>
          <a:p>
            <a:pPr lvl="1"/>
            <a:r>
              <a:rPr lang="en-US" dirty="0">
                <a:latin typeface="Arial" panose="020B0604020202020204" pitchFamily="34" charset="0"/>
                <a:cs typeface="Arial" panose="020B0604020202020204" pitchFamily="34" charset="0"/>
              </a:rPr>
              <a:t>2) Glomerular CKD</a:t>
            </a:r>
          </a:p>
          <a:p>
            <a:pPr lvl="1"/>
            <a:r>
              <a:rPr lang="en-US" dirty="0">
                <a:latin typeface="Arial" panose="020B0604020202020204" pitchFamily="34" charset="0"/>
                <a:cs typeface="Arial" panose="020B0604020202020204" pitchFamily="34" charset="0"/>
              </a:rPr>
              <a:t>3) Non-Glomerular CKD</a:t>
            </a:r>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E7422955-1556-C929-89C9-D86EBE40971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Study Design: Retrospective Cohort</a:t>
            </a:r>
            <a:endParaRPr lang="en-US" dirty="0"/>
          </a:p>
        </p:txBody>
      </p:sp>
    </p:spTree>
    <p:extLst>
      <p:ext uri="{BB962C8B-B14F-4D97-AF65-F5344CB8AC3E}">
        <p14:creationId xmlns:p14="http://schemas.microsoft.com/office/powerpoint/2010/main" val="66120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23F8DD-24A0-0D18-9D8E-862FAACED5E1}"/>
              </a:ext>
            </a:extLst>
          </p:cNvPr>
          <p:cNvSpPr>
            <a:spLocks noGrp="1"/>
          </p:cNvSpPr>
          <p:nvPr>
            <p:ph idx="1"/>
          </p:nvPr>
        </p:nvSpPr>
        <p:spPr/>
        <p:txBody>
          <a:bodyPr/>
          <a:lstStyle/>
          <a:p>
            <a:r>
              <a:rPr lang="en-US" sz="2400" b="1" dirty="0">
                <a:latin typeface="Arial" panose="020B0604020202020204" pitchFamily="34" charset="0"/>
                <a:cs typeface="Arial" panose="020B0604020202020204" pitchFamily="34" charset="0"/>
              </a:rPr>
              <a:t>Composite Renal Outcomes (CRO)</a:t>
            </a:r>
            <a:r>
              <a:rPr lang="en-US" sz="2400"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eGFR ≥50% decline </a:t>
            </a:r>
          </a:p>
          <a:p>
            <a:pPr lvl="1"/>
            <a:r>
              <a:rPr lang="en-US" dirty="0">
                <a:latin typeface="Arial" panose="020B0604020202020204" pitchFamily="34" charset="0"/>
                <a:cs typeface="Arial" panose="020B0604020202020204" pitchFamily="34" charset="0"/>
              </a:rPr>
              <a:t>eGFR &lt;15 mL/min/1.73m</a:t>
            </a:r>
            <a:r>
              <a:rPr lang="en-US" baseline="30000"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Chronic dialysis (occurrence of two dialysis codes separated by at least 90 days)</a:t>
            </a:r>
          </a:p>
          <a:p>
            <a:pPr lvl="1"/>
            <a:r>
              <a:rPr lang="en-US" dirty="0">
                <a:latin typeface="Arial" panose="020B0604020202020204" pitchFamily="34" charset="0"/>
                <a:cs typeface="Arial" panose="020B0604020202020204" pitchFamily="34" charset="0"/>
              </a:rPr>
              <a:t>Kidney transplant</a:t>
            </a:r>
          </a:p>
          <a:p>
            <a:pPr marL="457200" lvl="1" indent="0">
              <a:buNone/>
            </a:pPr>
            <a:endParaRPr lang="en-US" b="1" dirty="0">
              <a:latin typeface="Arial" panose="020B0604020202020204" pitchFamily="34" charset="0"/>
              <a:cs typeface="Arial" panose="020B0604020202020204" pitchFamily="34" charset="0"/>
            </a:endParaRPr>
          </a:p>
          <a:p>
            <a:r>
              <a:rPr lang="en-US" sz="2400" b="1" dirty="0"/>
              <a:t>Hypertension and Proteinuria:</a:t>
            </a:r>
          </a:p>
          <a:p>
            <a:pPr lvl="1"/>
            <a:r>
              <a:rPr lang="en-US" dirty="0">
                <a:ea typeface="Times New Roman" panose="02020603050405020304" pitchFamily="18" charset="0"/>
              </a:rPr>
              <a:t>Hypertension definition: HTN code during at least 2 visits within 2 years of cohort entrance</a:t>
            </a:r>
          </a:p>
          <a:p>
            <a:pPr lvl="1"/>
            <a:r>
              <a:rPr lang="en-US" dirty="0">
                <a:ea typeface="Times New Roman" panose="02020603050405020304" pitchFamily="18" charset="0"/>
              </a:rPr>
              <a:t>Proteinuria definition: at least 1 lab value with at least 1+ </a:t>
            </a:r>
            <a:br>
              <a:rPr lang="en-US" dirty="0">
                <a:ea typeface="Times New Roman" panose="02020603050405020304" pitchFamily="18" charset="0"/>
              </a:rPr>
            </a:br>
            <a:r>
              <a:rPr lang="en-US" dirty="0">
                <a:ea typeface="Times New Roman" panose="02020603050405020304" pitchFamily="18" charset="0"/>
              </a:rPr>
              <a:t>proteinuria within 2 years of cohort entrance</a:t>
            </a:r>
            <a:endParaRPr lang="en-US" dirty="0"/>
          </a:p>
          <a:p>
            <a:pPr lvl="1"/>
            <a:endParaRPr lang="en-US" sz="2000" b="1" dirty="0"/>
          </a:p>
          <a:p>
            <a:endParaRPr lang="en-US" dirty="0"/>
          </a:p>
        </p:txBody>
      </p:sp>
      <p:sp>
        <p:nvSpPr>
          <p:cNvPr id="3" name="Title 2">
            <a:extLst>
              <a:ext uri="{FF2B5EF4-FFF2-40B4-BE49-F238E27FC236}">
                <a16:creationId xmlns:a16="http://schemas.microsoft.com/office/drawing/2014/main" id="{FEE476E8-F425-CEE9-BA9A-8A00642BA63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Study Design: Retrospective Cohort</a:t>
            </a:r>
            <a:endParaRPr lang="en-US" dirty="0"/>
          </a:p>
        </p:txBody>
      </p:sp>
    </p:spTree>
    <p:extLst>
      <p:ext uri="{BB962C8B-B14F-4D97-AF65-F5344CB8AC3E}">
        <p14:creationId xmlns:p14="http://schemas.microsoft.com/office/powerpoint/2010/main" val="294626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8FCA20-A1F1-6A71-B2FD-4BA4EE222503}"/>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03E3B241-7FBD-2E2D-4E1F-F709C1CC115B}"/>
              </a:ext>
            </a:extLst>
          </p:cNvPr>
          <p:cNvSpPr>
            <a:spLocks noGrp="1"/>
          </p:cNvSpPr>
          <p:nvPr>
            <p:ph type="title"/>
          </p:nvPr>
        </p:nvSpPr>
        <p:spPr>
          <a:xfrm>
            <a:off x="309605" y="17496"/>
            <a:ext cx="10515600" cy="918127"/>
          </a:xfrm>
        </p:spPr>
        <p:txBody>
          <a:bodyPr/>
          <a:lstStyle/>
          <a:p>
            <a:r>
              <a:rPr lang="en-US" dirty="0">
                <a:latin typeface="Arial" panose="020B0604020202020204" pitchFamily="34" charset="0"/>
                <a:cs typeface="Arial" panose="020B0604020202020204" pitchFamily="34" charset="0"/>
              </a:rPr>
              <a:t>Cohort Derivation</a:t>
            </a:r>
            <a:endParaRPr lang="en-US" dirty="0"/>
          </a:p>
        </p:txBody>
      </p:sp>
      <p:pic>
        <p:nvPicPr>
          <p:cNvPr id="8" name="Picture 7">
            <a:extLst>
              <a:ext uri="{FF2B5EF4-FFF2-40B4-BE49-F238E27FC236}">
                <a16:creationId xmlns:a16="http://schemas.microsoft.com/office/drawing/2014/main" id="{69B72575-CEA2-FB41-32F5-B2F212960D46}"/>
              </a:ext>
            </a:extLst>
          </p:cNvPr>
          <p:cNvPicPr>
            <a:picLocks noChangeAspect="1"/>
          </p:cNvPicPr>
          <p:nvPr/>
        </p:nvPicPr>
        <p:blipFill>
          <a:blip r:embed="rId2"/>
          <a:stretch>
            <a:fillRect/>
          </a:stretch>
        </p:blipFill>
        <p:spPr>
          <a:xfrm>
            <a:off x="3354999" y="812562"/>
            <a:ext cx="4884843" cy="6027942"/>
          </a:xfrm>
          <a:prstGeom prst="rect">
            <a:avLst/>
          </a:prstGeom>
        </p:spPr>
      </p:pic>
    </p:spTree>
    <p:extLst>
      <p:ext uri="{BB962C8B-B14F-4D97-AF65-F5344CB8AC3E}">
        <p14:creationId xmlns:p14="http://schemas.microsoft.com/office/powerpoint/2010/main" val="2154847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FA485F-05CD-DC72-E758-2DAA7F2140E2}"/>
              </a:ext>
            </a:extLst>
          </p:cNvPr>
          <p:cNvSpPr>
            <a:spLocks noGrp="1"/>
          </p:cNvSpPr>
          <p:nvPr>
            <p:ph type="title"/>
          </p:nvPr>
        </p:nvSpPr>
        <p:spPr/>
        <p:txBody>
          <a:bodyPr>
            <a:normAutofit fontScale="90000"/>
          </a:bodyPr>
          <a:lstStyle/>
          <a:p>
            <a:r>
              <a:rPr lang="en-US" dirty="0">
                <a:latin typeface="Arial" panose="020B0604020202020204" pitchFamily="34" charset="0"/>
                <a:ea typeface="Times New Roman" panose="02020603050405020304" pitchFamily="18" charset="0"/>
                <a:cs typeface="Arial" panose="020B0604020202020204" pitchFamily="34" charset="0"/>
              </a:rPr>
              <a:t>Cumulative Incidence of Composite Outcome by Proteinuria and Hypertension</a:t>
            </a:r>
            <a:endParaRPr lang="en-US" dirty="0"/>
          </a:p>
        </p:txBody>
      </p:sp>
      <p:pic>
        <p:nvPicPr>
          <p:cNvPr id="5" name="Picture 4" descr="A graph of a number of patients&#10;&#10;AI-generated content may be incorrect.">
            <a:extLst>
              <a:ext uri="{FF2B5EF4-FFF2-40B4-BE49-F238E27FC236}">
                <a16:creationId xmlns:a16="http://schemas.microsoft.com/office/drawing/2014/main" id="{D6E64AAA-707D-24AA-23A5-96A4DAE95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258078"/>
            <a:ext cx="5599922" cy="5599922"/>
          </a:xfrm>
          <a:prstGeom prst="rect">
            <a:avLst/>
          </a:prstGeom>
        </p:spPr>
      </p:pic>
    </p:spTree>
    <p:extLst>
      <p:ext uri="{BB962C8B-B14F-4D97-AF65-F5344CB8AC3E}">
        <p14:creationId xmlns:p14="http://schemas.microsoft.com/office/powerpoint/2010/main" val="3189036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moursTemplate  -  Read-Only" id="{1F7895D7-CF4E-4B3F-9E55-5C71C931CAA0}" vid="{548F076C-6C2C-49B9-82ED-094BF6E25F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nemourstemplate</Template>
  <TotalTime>11336</TotalTime>
  <Words>1515</Words>
  <Application>Microsoft Office PowerPoint</Application>
  <PresentationFormat>Widescreen</PresentationFormat>
  <Paragraphs>161</Paragraphs>
  <Slides>24</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Aptos</vt:lpstr>
      <vt:lpstr>Arial</vt:lpstr>
      <vt:lpstr>Arial Rounded MT Bold</vt:lpstr>
      <vt:lpstr>Athletics Light</vt:lpstr>
      <vt:lpstr>Calibri</vt:lpstr>
      <vt:lpstr>Cambria</vt:lpstr>
      <vt:lpstr>Georgia</vt:lpstr>
      <vt:lpstr>Helvetica Neue</vt:lpstr>
      <vt:lpstr>Helvetica Neue Medium</vt:lpstr>
      <vt:lpstr>Montserrat</vt:lpstr>
      <vt:lpstr>Optima</vt:lpstr>
      <vt:lpstr>Tiempos Headline Regular</vt:lpstr>
      <vt:lpstr>Times New Roman</vt:lpstr>
      <vt:lpstr>Office Theme</vt:lpstr>
      <vt:lpstr>Comparative Effectiveness of Antihypertensive Medications in Children With Chronic Kidney Disease</vt:lpstr>
      <vt:lpstr>Disclosures</vt:lpstr>
      <vt:lpstr>Chronic Kidney Disease (CKD)</vt:lpstr>
      <vt:lpstr>Study goals: Use real world clinical EHR data to study kidney function decline in pediatric populations</vt:lpstr>
      <vt:lpstr>PEDSnet</vt:lpstr>
      <vt:lpstr>Study Design: Retrospective Cohort</vt:lpstr>
      <vt:lpstr>Study Design: Retrospective Cohort</vt:lpstr>
      <vt:lpstr>Cohort Derivation</vt:lpstr>
      <vt:lpstr>Cumulative Incidence of Composite Outcome by Proteinuria and Hypertension</vt:lpstr>
      <vt:lpstr>What are the clinical risk factors associated with progression of kidney disease in children with CKD?</vt:lpstr>
      <vt:lpstr>PRESERVE Preserving Kidney Function in Children with CKD</vt:lpstr>
      <vt:lpstr>PRESERVE</vt:lpstr>
      <vt:lpstr>PRESERVE Sources of data</vt:lpstr>
      <vt:lpstr>Blood pressure measurements derived from EHR records correlate well with 2017 American Academy of Paediatrics (AAP) Clinical Practise Guidelines (CPG) </vt:lpstr>
      <vt:lpstr>Does antihypertensive medication and BP target influence CKD progression?</vt:lpstr>
      <vt:lpstr>Study Design: Retrospective Cohort – Emulated Trial</vt:lpstr>
      <vt:lpstr>Study Design: Retrospective Cohort – Emulated Trial</vt:lpstr>
      <vt:lpstr>PowerPoint Presentation</vt:lpstr>
      <vt:lpstr>PowerPoint Presentation</vt:lpstr>
      <vt:lpstr>PowerPoint Presentation</vt:lpstr>
      <vt:lpstr>PowerPoint Presentation</vt:lpstr>
      <vt:lpstr>PowerPoint Presentation</vt:lpstr>
      <vt:lpstr>PRESERVE 2.0 grant awarded!</vt:lpstr>
      <vt:lpstr>PRESERVE 2.0 Alternative Approaches for Managing Blood Pressure in Children with Chronic Kidney Disease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Marketing Plan</dc:title>
  <dc:creator>Montgomery, Theresa</dc:creator>
  <cp:lastModifiedBy>Gluck, Caroline</cp:lastModifiedBy>
  <cp:revision>120</cp:revision>
  <dcterms:created xsi:type="dcterms:W3CDTF">2021-12-02T19:49:14Z</dcterms:created>
  <dcterms:modified xsi:type="dcterms:W3CDTF">2026-05-07T20:38:18Z</dcterms:modified>
</cp:coreProperties>
</file>