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283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257" r:id="rId18"/>
    <p:sldId id="324" r:id="rId19"/>
    <p:sldId id="325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t, Karen" initials="KK" lastIdx="0" clrIdx="0">
    <p:extLst>
      <p:ext uri="{19B8F6BF-5375-455C-9EA6-DF929625EA0E}">
        <p15:presenceInfo xmlns:p15="http://schemas.microsoft.com/office/powerpoint/2012/main" userId="S::kkent@nemours.org::87b0bf88-1944-4c31-befd-20eed10bd4c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78"/>
  </p:normalViewPr>
  <p:slideViewPr>
    <p:cSldViewPr snapToGrid="0" snapToObjects="1">
      <p:cViewPr varScale="1">
        <p:scale>
          <a:sx n="120" d="100"/>
          <a:sy n="120" d="100"/>
        </p:scale>
        <p:origin x="174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DF89A-ECDF-C645-8104-2718AADE391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5F683-F49F-9640-8726-BC9A01DF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67FEAD3-F3D4-A64A-82C8-C068ECFD31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2597" y="1760636"/>
            <a:ext cx="5107446" cy="2150964"/>
          </a:xfrm>
        </p:spPr>
        <p:txBody>
          <a:bodyPr wrap="none" lIns="0" tIns="0" rIns="0" bIns="0" anchor="t" anchorCtr="0">
            <a:noAutofit/>
          </a:bodyPr>
          <a:lstStyle>
            <a:lvl1pPr algn="l"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9954B61-242D-6E44-BC67-2B5ECF066D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0781" y="4179051"/>
            <a:ext cx="5107447" cy="88825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text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D38D58-E0B3-E44A-A586-676D694560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2598" y="1361402"/>
            <a:ext cx="2096022" cy="176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CAE8B1-097B-B94B-95CD-34DD4FB3BA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617" y="5482972"/>
            <a:ext cx="1195611" cy="997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BCDF98-1310-A14E-97B0-8EE70957CC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5287" t="-4749" r="-2682" b="4018"/>
          <a:stretch>
            <a:fillRect/>
          </a:stretch>
        </p:blipFill>
        <p:spPr>
          <a:xfrm>
            <a:off x="0" y="782199"/>
            <a:ext cx="6268598" cy="607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16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Callou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9542DA-F7EC-714D-9EA4-05E48782AD9C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65770"/>
            <a:ext cx="10515600" cy="668859"/>
          </a:xfrm>
        </p:spPr>
        <p:txBody>
          <a:bodyPr anchor="t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48926" y="2618547"/>
            <a:ext cx="4904872" cy="3373455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b="0" i="0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3CD0CB-70A0-894B-94F3-F531FC3576BE}"/>
              </a:ext>
            </a:extLst>
          </p:cNvPr>
          <p:cNvSpPr/>
          <p:nvPr userDrawn="1"/>
        </p:nvSpPr>
        <p:spPr>
          <a:xfrm>
            <a:off x="838200" y="2229853"/>
            <a:ext cx="5257800" cy="4026568"/>
          </a:xfrm>
          <a:prstGeom prst="roundRect">
            <a:avLst>
              <a:gd name="adj" fmla="val 591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FC4FED-3196-DE4F-9161-9E3D87525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3269" y="2839126"/>
            <a:ext cx="4347662" cy="58987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0" i="0">
                <a:solidFill>
                  <a:srgbClr val="FFFFFF"/>
                </a:solidFill>
                <a:latin typeface="Montserrat Medium" pitchFamily="2" charset="77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A14D114-8E15-594F-87EE-3581895A41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3269" y="4475747"/>
            <a:ext cx="4347662" cy="58987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0" i="0">
                <a:solidFill>
                  <a:srgbClr val="FFFFFF"/>
                </a:solidFill>
                <a:latin typeface="Montserrat Medium" pitchFamily="2" charset="77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8A2847-F016-2248-89DE-1F627BE7E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3269" y="3443324"/>
            <a:ext cx="4347662" cy="58987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i="0">
                <a:solidFill>
                  <a:srgbClr val="FFFFFF"/>
                </a:solidFill>
                <a:latin typeface="Montserrat" pitchFamily="2" charset="77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1D8F495-F525-2543-A6E6-162AC7AE28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3269" y="5065908"/>
            <a:ext cx="4347662" cy="58987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i="0">
                <a:solidFill>
                  <a:srgbClr val="FFFFFF"/>
                </a:solidFill>
                <a:latin typeface="Montserrat" pitchFamily="2" charset="77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47525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Sideba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D723DB-84A3-2849-881C-9705FD51F39F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50" y="1261872"/>
            <a:ext cx="6297487" cy="657681"/>
          </a:xfrm>
        </p:spPr>
        <p:txBody>
          <a:bodyPr anchor="t" anchorCtr="0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501354B-B359-5C4B-B1BA-F340544888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618547"/>
            <a:ext cx="5787189" cy="3525569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text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F9A766-9A54-324C-850B-70DA3A9C5614}"/>
              </a:ext>
            </a:extLst>
          </p:cNvPr>
          <p:cNvCxnSpPr/>
          <p:nvPr userDrawn="1"/>
        </p:nvCxnSpPr>
        <p:spPr>
          <a:xfrm>
            <a:off x="838200" y="2129425"/>
            <a:ext cx="384549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CF47DC8-836F-6642-94F3-9CB2ACADFA57}"/>
              </a:ext>
            </a:extLst>
          </p:cNvPr>
          <p:cNvSpPr/>
          <p:nvPr userDrawn="1"/>
        </p:nvSpPr>
        <p:spPr>
          <a:xfrm>
            <a:off x="8077200" y="613775"/>
            <a:ext cx="4114800" cy="6244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99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995CE70-DD68-724A-98A2-642BBAC07308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2955D-50B6-B548-856A-4F759B85C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A5548-AF20-4047-B59C-C9F2DAC9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6FAED6B-C7FA-E74A-919F-61014B8E7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7768" y="2618547"/>
            <a:ext cx="5638179" cy="3760197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text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C768AB-B9B0-6442-9E57-E900D3130507}"/>
              </a:ext>
            </a:extLst>
          </p:cNvPr>
          <p:cNvCxnSpPr/>
          <p:nvPr userDrawn="1"/>
        </p:nvCxnSpPr>
        <p:spPr>
          <a:xfrm>
            <a:off x="6357768" y="2129425"/>
            <a:ext cx="384549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8D2B3BBA-4801-D247-A7F4-75FAF9EA3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7768" y="1261872"/>
            <a:ext cx="5638179" cy="657681"/>
          </a:xfrm>
        </p:spPr>
        <p:txBody>
          <a:bodyPr anchor="t" anchorCtr="0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F66A0BD-4525-C442-BFED-C1335E7E3E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821" y="1261872"/>
            <a:ext cx="5129842" cy="5244859"/>
          </a:xfrm>
          <a:solidFill>
            <a:srgbClr val="FFFFFF"/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752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, Icons,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995CE70-DD68-724A-98A2-642BBAC07308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2955D-50B6-B548-856A-4F759B85C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A5548-AF20-4047-B59C-C9F2DAC9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6FAED6B-C7FA-E74A-919F-61014B8E7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67108" y="2618547"/>
            <a:ext cx="5161166" cy="810453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text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D2B3BBA-4801-D247-A7F4-75FAF9EA3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820" y="1261872"/>
            <a:ext cx="11538127" cy="657681"/>
          </a:xfrm>
        </p:spPr>
        <p:txBody>
          <a:bodyPr anchor="t" anchorCtr="0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F66A0BD-4525-C442-BFED-C1335E7E3E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821" y="2261936"/>
            <a:ext cx="4114180" cy="4116807"/>
          </a:xfrm>
          <a:solidFill>
            <a:srgbClr val="FFFFFF"/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B581A29-A5EF-C842-B954-26B798023BDC}"/>
              </a:ext>
            </a:extLst>
          </p:cNvPr>
          <p:cNvSpPr/>
          <p:nvPr userDrawn="1"/>
        </p:nvSpPr>
        <p:spPr>
          <a:xfrm>
            <a:off x="4842170" y="2374231"/>
            <a:ext cx="1054769" cy="10547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B667AB-11D0-6F4C-B60F-9888E85DF899}"/>
              </a:ext>
            </a:extLst>
          </p:cNvPr>
          <p:cNvSpPr/>
          <p:nvPr userDrawn="1"/>
        </p:nvSpPr>
        <p:spPr>
          <a:xfrm>
            <a:off x="4842170" y="3835566"/>
            <a:ext cx="1054769" cy="10547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763D52-407B-3143-AACB-0B5BFA6F68F9}"/>
              </a:ext>
            </a:extLst>
          </p:cNvPr>
          <p:cNvSpPr/>
          <p:nvPr userDrawn="1"/>
        </p:nvSpPr>
        <p:spPr>
          <a:xfrm>
            <a:off x="4842170" y="5296901"/>
            <a:ext cx="1054769" cy="10547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A22550-D6B4-D84D-B840-768A38492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7108" y="4105275"/>
            <a:ext cx="5186692" cy="7683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1ABEBEF-F147-5346-9B31-2BCB6C3239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060" y="5549900"/>
            <a:ext cx="5161165" cy="787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3210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62252B-6B53-E545-A4D8-FCCC80EE10B8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7E933-E323-7A46-A490-6FFEAB70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FF66F-2216-8446-9DC8-16BDEEA325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BB279-9F4D-6445-9A67-954A472F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E5AE051-28C6-2E4F-927E-5D37C657889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0" y="2419350"/>
            <a:ext cx="10515600" cy="3738563"/>
          </a:xfr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513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62252B-6B53-E545-A4D8-FCCC80EE10B8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7E933-E323-7A46-A490-6FFEAB70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FF66F-2216-8446-9DC8-16BDEEA325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BB279-9F4D-6445-9A67-954A472F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9D311F3-85D6-7D45-8577-3E1CBA9466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805129"/>
            <a:ext cx="4114800" cy="2743200"/>
          </a:xfrm>
          <a:solidFill>
            <a:srgbClr val="FFFFFF"/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BF540E11-C84D-D74E-8A40-623038B587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9179" y="2805129"/>
            <a:ext cx="4114800" cy="2743200"/>
          </a:xfrm>
          <a:solidFill>
            <a:srgbClr val="FFFFFF"/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BC2C22-4CC4-094A-84CA-7C7485477B0F}"/>
              </a:ext>
            </a:extLst>
          </p:cNvPr>
          <p:cNvSpPr/>
          <p:nvPr userDrawn="1"/>
        </p:nvSpPr>
        <p:spPr>
          <a:xfrm>
            <a:off x="4034590" y="2805129"/>
            <a:ext cx="41148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2A90B96-4660-B141-B73F-5F987EDAF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325" y="3962400"/>
            <a:ext cx="3641725" cy="1395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72953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hoto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62252B-6B53-E545-A4D8-FCCC80EE10B8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FF66F-2216-8446-9DC8-16BDEEA325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BB279-9F4D-6445-9A67-954A472F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F5791-6FF4-FA42-A009-0AEDB5817142}"/>
              </a:ext>
            </a:extLst>
          </p:cNvPr>
          <p:cNvSpPr/>
          <p:nvPr userDrawn="1"/>
        </p:nvSpPr>
        <p:spPr>
          <a:xfrm>
            <a:off x="0" y="3649664"/>
            <a:ext cx="12192000" cy="3208336"/>
          </a:xfrm>
          <a:prstGeom prst="rect">
            <a:avLst/>
          </a:prstGeom>
          <a:solidFill>
            <a:srgbClr val="FFFFFF">
              <a:alpha val="4987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66CA94-7281-D64A-BDF5-7838B23C3E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051163"/>
            <a:ext cx="5669280" cy="21832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9D84FF-9E5A-5D47-A5BE-CB46003E75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4520" y="4162205"/>
            <a:ext cx="5669280" cy="21832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DCEBCB-BB82-E140-8FB9-F32C053DD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436"/>
          <a:stretch>
            <a:fillRect/>
          </a:stretch>
        </p:blipFill>
        <p:spPr>
          <a:xfrm>
            <a:off x="-1" y="4676537"/>
            <a:ext cx="4056647" cy="2260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176F04-6B0B-6243-AD86-440A3C833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397" r="2254"/>
          <a:stretch>
            <a:fillRect/>
          </a:stretch>
        </p:blipFill>
        <p:spPr>
          <a:xfrm>
            <a:off x="6158966" y="635912"/>
            <a:ext cx="6033034" cy="2162631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B7C4877-A03B-6A40-93AB-699B616454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85811" y="1051163"/>
            <a:ext cx="4567989" cy="2377837"/>
          </a:xfrm>
          <a:prstGeom prst="roundRect">
            <a:avLst>
              <a:gd name="adj" fmla="val 8571"/>
            </a:avLst>
          </a:prstGeom>
          <a:solidFill>
            <a:srgbClr val="FFFFFF"/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Chart Placeholder 9">
            <a:extLst>
              <a:ext uri="{FF2B5EF4-FFF2-40B4-BE49-F238E27FC236}">
                <a16:creationId xmlns:a16="http://schemas.microsoft.com/office/drawing/2014/main" id="{62512C59-A4D1-4A3C-A47B-98EF84625D22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38200" y="4093435"/>
            <a:ext cx="4572000" cy="2376488"/>
          </a:xfrm>
          <a:solidFill>
            <a:srgbClr val="FFFF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5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C234FE-7D23-054E-A0E0-8939702CCF2F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92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A3039D-0DCB-6B4F-9576-BE3DA7F3B23A}"/>
              </a:ext>
            </a:extLst>
          </p:cNvPr>
          <p:cNvSpPr/>
          <p:nvPr userDrawn="1"/>
        </p:nvSpPr>
        <p:spPr>
          <a:xfrm>
            <a:off x="1102887" y="2471765"/>
            <a:ext cx="2286000" cy="3657600"/>
          </a:xfrm>
          <a:prstGeom prst="roundRect">
            <a:avLst>
              <a:gd name="adj" fmla="val 9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EE4E996-04B4-2343-918B-0260CF977509}"/>
              </a:ext>
            </a:extLst>
          </p:cNvPr>
          <p:cNvSpPr/>
          <p:nvPr userDrawn="1"/>
        </p:nvSpPr>
        <p:spPr>
          <a:xfrm>
            <a:off x="3581400" y="2471765"/>
            <a:ext cx="2286000" cy="3657600"/>
          </a:xfrm>
          <a:prstGeom prst="roundRect">
            <a:avLst>
              <a:gd name="adj" fmla="val 964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BED393C-536B-754D-B868-6D4E3205A4A7}"/>
              </a:ext>
            </a:extLst>
          </p:cNvPr>
          <p:cNvSpPr/>
          <p:nvPr userDrawn="1"/>
        </p:nvSpPr>
        <p:spPr>
          <a:xfrm>
            <a:off x="6108028" y="2471765"/>
            <a:ext cx="2286000" cy="3657600"/>
          </a:xfrm>
          <a:prstGeom prst="roundRect">
            <a:avLst>
              <a:gd name="adj" fmla="val 964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3B1CE32-353A-BE45-9EFB-BEFB10891E4F}"/>
              </a:ext>
            </a:extLst>
          </p:cNvPr>
          <p:cNvSpPr/>
          <p:nvPr userDrawn="1"/>
        </p:nvSpPr>
        <p:spPr>
          <a:xfrm>
            <a:off x="8634656" y="2471765"/>
            <a:ext cx="2286000" cy="3657600"/>
          </a:xfrm>
          <a:prstGeom prst="roundRect">
            <a:avLst>
              <a:gd name="adj" fmla="val 964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62252B-6B53-E545-A4D8-FCCC80EE10B8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7E933-E323-7A46-A490-6FFEAB70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FF66F-2216-8446-9DC8-16BDEEA325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BB279-9F4D-6445-9A67-954A472F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D0ED8D-0CC9-F14C-837A-E3AD8BA03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5400" y="3958500"/>
            <a:ext cx="1828800" cy="180810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54E29DC-938F-7041-951A-A97A91A5F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4058" y="3958500"/>
            <a:ext cx="1828800" cy="180810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9918A752-0F72-AB4A-8861-F716CFA247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6629" y="3958500"/>
            <a:ext cx="1828800" cy="180810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9EC9B96E-1FA7-CA4F-A655-7296E2D11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39200" y="3958203"/>
            <a:ext cx="1828800" cy="180810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2173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DCD3AF-AA1C-2344-AE47-68DFADEA1FFF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AED5C-8B04-2B47-905C-A95E0364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5AE5E2-0052-4C4A-9023-8FBF5E1B9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81CF3-CDC7-2C40-AFF2-E0366E38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27367D-5400-E34D-A223-6B36597DAE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2731424"/>
            <a:ext cx="2403475" cy="2403475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22F0E0D-E761-5741-A5D5-E862299C37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12012" y="2731424"/>
            <a:ext cx="2403475" cy="2403475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1B0934C-E215-D946-A18B-78F59830CC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5824" y="2731424"/>
            <a:ext cx="2403475" cy="2403475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6750189-ECF5-3545-8F89-4FC9DD561C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59635" y="2731424"/>
            <a:ext cx="2403475" cy="2403475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64557A-B8CD-C447-90B2-91C307EC1A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503181"/>
            <a:ext cx="10515600" cy="8976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ts val="2100"/>
              </a:lnSpc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964699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67FEAD3-F3D4-A64A-82C8-C068ECFD31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805" y="1760636"/>
            <a:ext cx="9142203" cy="1489460"/>
          </a:xfrm>
        </p:spPr>
        <p:txBody>
          <a:bodyPr wrap="none" lIns="0" tIns="0" rIns="0" bIns="0" anchor="t" anchorCtr="0">
            <a:noAutofit/>
          </a:bodyPr>
          <a:lstStyle>
            <a:lvl1pPr algn="l"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9954B61-242D-6E44-BC67-2B5ECF066D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1161" y="4397080"/>
            <a:ext cx="9142203" cy="88825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text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CAE8B1-097B-B94B-95CD-34DD4FB3B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617" y="5482972"/>
            <a:ext cx="1195611" cy="9977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74104-E9E2-EB43-94D0-A95C7363AD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161" y="3423755"/>
            <a:ext cx="9127847" cy="3683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subhead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7C13C5-0088-6F44-855E-27348104C8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805" y="6286220"/>
            <a:ext cx="3411538" cy="388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bg2"/>
                </a:solidFill>
                <a:latin typeface="Montserrat Medium" pitchFamily="2" charset="77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date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068DFC-3EDC-BE4A-88FB-9CCBB275DC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161" y="1364303"/>
            <a:ext cx="2093976" cy="17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68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Re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62252B-6B53-E545-A4D8-FCCC80EE10B8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FF66F-2216-8446-9DC8-16BDEEA325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BB279-9F4D-6445-9A67-954A472F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F5791-6FF4-FA42-A009-0AEDB5817142}"/>
              </a:ext>
            </a:extLst>
          </p:cNvPr>
          <p:cNvSpPr/>
          <p:nvPr userDrawn="1"/>
        </p:nvSpPr>
        <p:spPr>
          <a:xfrm>
            <a:off x="0" y="4379494"/>
            <a:ext cx="12192000" cy="24785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66CA94-7281-D64A-BDF5-7838B23C3E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2240828"/>
            <a:ext cx="6920565" cy="18449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9D84FF-9E5A-5D47-A5BE-CB46003E75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6431" y="4594266"/>
            <a:ext cx="6920565" cy="19274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D52707-058E-9A48-A868-D48FA8ED73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61873"/>
            <a:ext cx="6920567" cy="773802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title style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1E9BF10-E7BF-FE48-A9BC-67B406469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7660" r="9793"/>
          <a:stretch>
            <a:fillRect/>
          </a:stretch>
        </p:blipFill>
        <p:spPr>
          <a:xfrm>
            <a:off x="5933330" y="613774"/>
            <a:ext cx="6255124" cy="26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816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Spli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62252B-6B53-E545-A4D8-FCCC80EE10B8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FF66F-2216-8446-9DC8-16BDEEA325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BB279-9F4D-6445-9A67-954A472F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F5791-6FF4-FA42-A009-0AEDB5817142}"/>
              </a:ext>
            </a:extLst>
          </p:cNvPr>
          <p:cNvSpPr/>
          <p:nvPr userDrawn="1"/>
        </p:nvSpPr>
        <p:spPr>
          <a:xfrm>
            <a:off x="0" y="4379494"/>
            <a:ext cx="12192000" cy="24785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66CA94-7281-D64A-BDF5-7838B23C3E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3233" y="2240828"/>
            <a:ext cx="6920565" cy="18449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9D84FF-9E5A-5D47-A5BE-CB46003E75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3234" y="4636783"/>
            <a:ext cx="6920565" cy="19274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FD91C-2E7A-DB43-952B-48F33A14E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454" t="7841" r="10299"/>
          <a:stretch>
            <a:fillRect/>
          </a:stretch>
        </p:blipFill>
        <p:spPr>
          <a:xfrm>
            <a:off x="0" y="613774"/>
            <a:ext cx="4953000" cy="21067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3D52707-058E-9A48-A868-D48FA8ED73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3232" y="1261873"/>
            <a:ext cx="6920567" cy="773802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2031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9542DA-F7EC-714D-9EA4-05E48782AD9C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65770"/>
            <a:ext cx="10515600" cy="668859"/>
          </a:xfrm>
        </p:spPr>
        <p:txBody>
          <a:bodyPr anchor="t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199" y="2618547"/>
            <a:ext cx="10515599" cy="3373455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b="0" i="0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11D9D6-DA63-9542-805B-E37BCCB2D72A}"/>
              </a:ext>
            </a:extLst>
          </p:cNvPr>
          <p:cNvCxnSpPr/>
          <p:nvPr userDrawn="1"/>
        </p:nvCxnSpPr>
        <p:spPr>
          <a:xfrm>
            <a:off x="0" y="2129425"/>
            <a:ext cx="384549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6224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9542DA-F7EC-714D-9EA4-05E48782AD9C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65770"/>
            <a:ext cx="10515600" cy="668859"/>
          </a:xfrm>
        </p:spPr>
        <p:txBody>
          <a:bodyPr anchor="t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838199" y="2618547"/>
            <a:ext cx="10515599" cy="3491795"/>
          </a:xfrm>
        </p:spPr>
        <p:txBody>
          <a:bodyPr wrap="square" lIns="91440" tIns="0" bIns="0" numCol="2" spcCol="9144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Click to edit text. Click to edit text.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Click to edit text. Click to edit text.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Click to edit text. Click to edit text.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Click to edit text. Click to edit text.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Click to edit text. Click to edit text.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Click to edit text. Click to edit text.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Click to edit text. Click to edit text.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Click to edit text. Click to edit text.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Click to edit text. Click to edit text.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Click to edit text. Click to edit text.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Click to edit text. Click to edit text.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Click to edit text. Click to edit text.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Click to edit text. Click to edit text.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Click to edit text. Click to edit text.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Click to edit text. Click to edit text.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Click to edit text. Click to edit text.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lang="en-US"/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b="0" i="0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11D9D6-DA63-9542-805B-E37BCCB2D72A}"/>
              </a:ext>
            </a:extLst>
          </p:cNvPr>
          <p:cNvCxnSpPr/>
          <p:nvPr userDrawn="1"/>
        </p:nvCxnSpPr>
        <p:spPr>
          <a:xfrm>
            <a:off x="0" y="2129425"/>
            <a:ext cx="384549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945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9542DA-F7EC-714D-9EA4-05E48782AD9C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65770"/>
            <a:ext cx="10515600" cy="668859"/>
          </a:xfrm>
        </p:spPr>
        <p:txBody>
          <a:bodyPr anchor="t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838199" y="2618547"/>
            <a:ext cx="10515599" cy="3491795"/>
          </a:xfrm>
        </p:spPr>
        <p:txBody>
          <a:bodyPr wrap="square" lIns="91440" tIns="0" bIns="0" numCol="3" spcCol="27432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Click to edit text. 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lang="en-US"/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b="0" i="0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11D9D6-DA63-9542-805B-E37BCCB2D72A}"/>
              </a:ext>
            </a:extLst>
          </p:cNvPr>
          <p:cNvCxnSpPr/>
          <p:nvPr userDrawn="1"/>
        </p:nvCxnSpPr>
        <p:spPr>
          <a:xfrm>
            <a:off x="0" y="2129425"/>
            <a:ext cx="384549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188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Graph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9542DA-F7EC-714D-9EA4-05E48782AD9C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65770"/>
            <a:ext cx="10515600" cy="668859"/>
          </a:xfrm>
        </p:spPr>
        <p:txBody>
          <a:bodyPr anchor="t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b="0" i="0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11D9D6-DA63-9542-805B-E37BCCB2D72A}"/>
              </a:ext>
            </a:extLst>
          </p:cNvPr>
          <p:cNvCxnSpPr/>
          <p:nvPr userDrawn="1"/>
        </p:nvCxnSpPr>
        <p:spPr>
          <a:xfrm>
            <a:off x="0" y="2129425"/>
            <a:ext cx="384549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A6D63821-0EFD-5C44-8ED8-B5B47747428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519363"/>
            <a:ext cx="2738438" cy="2743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1" name="Chart Placeholder 6">
            <a:extLst>
              <a:ext uri="{FF2B5EF4-FFF2-40B4-BE49-F238E27FC236}">
                <a16:creationId xmlns:a16="http://schemas.microsoft.com/office/drawing/2014/main" id="{17E7CAED-4508-3446-A2FC-FC42D20912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726781" y="2519363"/>
            <a:ext cx="2738438" cy="2743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Chart Placeholder 6">
            <a:extLst>
              <a:ext uri="{FF2B5EF4-FFF2-40B4-BE49-F238E27FC236}">
                <a16:creationId xmlns:a16="http://schemas.microsoft.com/office/drawing/2014/main" id="{B13A749C-D8C5-104D-8256-ABC7AAC8724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610600" y="2519363"/>
            <a:ext cx="2738438" cy="2743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CDC474-2232-6C45-BBAC-E224F07F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323887"/>
            <a:ext cx="2738438" cy="483355"/>
          </a:xfrm>
        </p:spPr>
        <p:txBody>
          <a:bodyPr/>
          <a:lstStyle>
            <a:lvl1pPr marL="0" indent="0" algn="ctr">
              <a:buFontTx/>
              <a:buNone/>
              <a:defRPr b="0" i="0">
                <a:latin typeface="Montserrat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5E4A637-7CC0-804E-813D-9A1BC52E10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6781" y="5323887"/>
            <a:ext cx="2738438" cy="483355"/>
          </a:xfrm>
        </p:spPr>
        <p:txBody>
          <a:bodyPr/>
          <a:lstStyle>
            <a:lvl1pPr marL="0" indent="0" algn="ctr">
              <a:buFontTx/>
              <a:buNone/>
              <a:defRPr b="0" i="0">
                <a:latin typeface="Montserrat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9A88596-5F50-CD49-AFD4-B27FC5F1E3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10600" y="5323887"/>
            <a:ext cx="2738438" cy="483355"/>
          </a:xfrm>
        </p:spPr>
        <p:txBody>
          <a:bodyPr/>
          <a:lstStyle>
            <a:lvl1pPr marL="0" indent="0" algn="ctr">
              <a:buFontTx/>
              <a:buNone/>
              <a:defRPr b="0" i="0">
                <a:latin typeface="Montserrat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82E864D-6BD1-B445-8E25-7047D69F9B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5868566"/>
            <a:ext cx="2738438" cy="48335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9EB22D5-1C46-1547-B5DA-7E639B06CB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26781" y="5868566"/>
            <a:ext cx="2738438" cy="48335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94054509-4F57-3549-B042-CF25BC7FAE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0600" y="5868566"/>
            <a:ext cx="2738438" cy="48335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61858E-AD9A-BA4B-8810-B0EED6E87993}"/>
              </a:ext>
            </a:extLst>
          </p:cNvPr>
          <p:cNvCxnSpPr/>
          <p:nvPr userDrawn="1"/>
        </p:nvCxnSpPr>
        <p:spPr>
          <a:xfrm flipH="1">
            <a:off x="4138863" y="2519363"/>
            <a:ext cx="0" cy="2743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219BF7-DE65-7F41-B7D8-06EB4D5319D1}"/>
              </a:ext>
            </a:extLst>
          </p:cNvPr>
          <p:cNvCxnSpPr/>
          <p:nvPr userDrawn="1"/>
        </p:nvCxnSpPr>
        <p:spPr>
          <a:xfrm flipH="1">
            <a:off x="8045116" y="2519363"/>
            <a:ext cx="0" cy="2743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7874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5DEBA-634B-E645-B7A8-B4D522335801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CFD253-1BE4-134E-933F-EC673D197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65770"/>
            <a:ext cx="10515600" cy="668859"/>
          </a:xfrm>
        </p:spPr>
        <p:txBody>
          <a:bodyPr anchor="t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E9D2A4-DCC5-5C4E-B923-C401D77C1854}"/>
              </a:ext>
            </a:extLst>
          </p:cNvPr>
          <p:cNvCxnSpPr/>
          <p:nvPr userDrawn="1"/>
        </p:nvCxnSpPr>
        <p:spPr>
          <a:xfrm>
            <a:off x="0" y="2129425"/>
            <a:ext cx="384549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0576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EB49B0-6A0E-3F43-960E-DAF05ADD0064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55309"/>
            <a:ext cx="5181600" cy="3621653"/>
          </a:xfrm>
        </p:spPr>
        <p:txBody>
          <a:bodyPr anchor="t" anchorCtr="0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55309"/>
            <a:ext cx="5181600" cy="362165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1886FC-FFED-454C-9320-99333FAA1BBD}"/>
              </a:ext>
            </a:extLst>
          </p:cNvPr>
          <p:cNvSpPr>
            <a:spLocks noGrp="1"/>
          </p:cNvSpPr>
          <p:nvPr userDrawn="1"/>
        </p:nvSpPr>
        <p:spPr>
          <a:xfrm>
            <a:off x="838200" y="1271016"/>
            <a:ext cx="10515600" cy="6576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EA4D77-CA63-4543-886D-EB2B5E8F39B7}"/>
              </a:ext>
            </a:extLst>
          </p:cNvPr>
          <p:cNvCxnSpPr/>
          <p:nvPr userDrawn="1"/>
        </p:nvCxnSpPr>
        <p:spPr>
          <a:xfrm>
            <a:off x="0" y="2129425"/>
            <a:ext cx="384549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9202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E58ECC-DDF8-1F46-8D03-55016884359F}"/>
              </a:ext>
            </a:extLst>
          </p:cNvPr>
          <p:cNvSpPr/>
          <p:nvPr userDrawn="1"/>
        </p:nvSpPr>
        <p:spPr>
          <a:xfrm>
            <a:off x="0" y="0"/>
            <a:ext cx="12192000" cy="613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30258"/>
            <a:ext cx="3932237" cy="33387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720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61872"/>
            <a:ext cx="10515600" cy="10186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77394"/>
            <a:ext cx="10515600" cy="3598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216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216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Montserrat" pitchFamily="2" charset="77"/>
              </a:rPr>
              <a:t>CLICK TO EDIT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6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2" r:id="rId2"/>
    <p:sldLayoutId id="2147483661" r:id="rId3"/>
    <p:sldLayoutId id="2147483689" r:id="rId4"/>
    <p:sldLayoutId id="2147483714" r:id="rId5"/>
    <p:sldLayoutId id="2147483711" r:id="rId6"/>
    <p:sldLayoutId id="2147483662" r:id="rId7"/>
    <p:sldLayoutId id="2147483664" r:id="rId8"/>
    <p:sldLayoutId id="2147483668" r:id="rId9"/>
    <p:sldLayoutId id="2147483701" r:id="rId10"/>
    <p:sldLayoutId id="2147483706" r:id="rId11"/>
    <p:sldLayoutId id="2147483690" r:id="rId12"/>
    <p:sldLayoutId id="2147483713" r:id="rId13"/>
    <p:sldLayoutId id="2147483674" r:id="rId14"/>
    <p:sldLayoutId id="2147483702" r:id="rId15"/>
    <p:sldLayoutId id="2147483700" r:id="rId16"/>
    <p:sldLayoutId id="2147483669" r:id="rId17"/>
    <p:sldLayoutId id="2147483699" r:id="rId18"/>
    <p:sldLayoutId id="2147483686" r:id="rId19"/>
    <p:sldLayoutId id="2147483720" r:id="rId20"/>
    <p:sldLayoutId id="2147483712" r:id="rId21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1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1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1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1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105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2505-C8BB-2644-AA62-EAE1E0C178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Appendicitis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982C9-820C-ED49-AA40-E088207945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Definitive Care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D32F8-D4CE-1644-9C2E-5AF65D683E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CB8DB-BA46-4245-925D-ADF806A5B2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8121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4361-AF5F-9393-648D-6AD6B7536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709A6-1ADE-37DA-C735-D6404F3B3B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Vitals – HR and Temp</a:t>
            </a:r>
          </a:p>
          <a:p>
            <a:r>
              <a:rPr lang="en-US" dirty="0"/>
              <a:t>Labs – CBC with Diff</a:t>
            </a:r>
          </a:p>
          <a:p>
            <a:r>
              <a:rPr lang="en-US" dirty="0"/>
              <a:t>US?</a:t>
            </a:r>
          </a:p>
          <a:p>
            <a:r>
              <a:rPr lang="en-US" dirty="0"/>
              <a:t>CT?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3B788-0EAF-E24D-E5EF-5064B8E7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i="0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4FD23-928E-9A4D-F6B4-ACD985E3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9A12-05AC-024F-A1E2-9D51551D44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40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C1CFF-BDE4-0EA3-D848-2CC8426E5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Appendicitis Score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7ED98-35B5-EFDB-EDFA-437F26EA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110811"/>
            <a:ext cx="10515599" cy="47471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4B707-25A3-B23E-3D83-48BB360F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i="0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9A584-19A8-6415-8ED0-01474242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9A12-05AC-024F-A1E2-9D51551D4400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829003A-06B1-EBAF-948D-492713F8B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77" t="10447" r="36455" b="33301"/>
          <a:stretch/>
        </p:blipFill>
        <p:spPr>
          <a:xfrm>
            <a:off x="0" y="2000816"/>
            <a:ext cx="8428776" cy="464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955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5BF2-AC98-B757-8AC7-60ABA2411D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Appendicitis Score Meaning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72E5C-38AE-F347-4BD7-F7E81C59CF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Low risk 0-3, need to look for other source</a:t>
            </a:r>
          </a:p>
          <a:p>
            <a:r>
              <a:rPr lang="en-US" dirty="0"/>
              <a:t>Intermediate 4-7, US, CT, CBC, CRP</a:t>
            </a:r>
          </a:p>
          <a:p>
            <a:r>
              <a:rPr lang="en-US" dirty="0"/>
              <a:t>High risk 8-10, Operate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65D8F4-D0F1-0D35-0A2B-45D7466E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i="0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B31FD-7FD0-913E-84E0-31E69489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9A12-05AC-024F-A1E2-9D51551D44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50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55DF-8840-0381-9440-DD0CDE0330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Appendicitis Pathway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1C75F-88D8-2073-B65A-BAA4D3A4D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D7102-7024-1D05-3E4D-0B7F9EA9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i="0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B891-BADF-4152-6420-32A2F7AD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9A12-05AC-024F-A1E2-9D51551D4400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9FA5CB-0F98-0B36-7335-2C1256E36B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61" t="7348" r="78571" b="29062"/>
          <a:stretch/>
        </p:blipFill>
        <p:spPr>
          <a:xfrm>
            <a:off x="6095998" y="102637"/>
            <a:ext cx="6005806" cy="67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5721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F940E6D-AEBD-353F-A3B7-0BF436911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0" t="10798" r="32182" b="5324"/>
          <a:stretch/>
        </p:blipFill>
        <p:spPr>
          <a:xfrm>
            <a:off x="5542384" y="83976"/>
            <a:ext cx="6512767" cy="6774024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87DA6-79FF-844E-9BFF-B1CCC605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21672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/>
              <a:t>CLICK TO EDIT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E7CEA-3E4F-2E4A-936E-42A626A1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16726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9409A12-05AC-024F-A1E2-9D51551D4400}" type="slidenum">
              <a:rPr lang="en-US"/>
              <a:pPr defTabSz="914400">
                <a:spcAft>
                  <a:spcPts val="60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6079F-13DF-0B4B-8F03-1D4DD7E7A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65770"/>
            <a:ext cx="10515600" cy="6688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/>
              <a:t>Appedicitis Pathway</a:t>
            </a:r>
          </a:p>
        </p:txBody>
      </p:sp>
    </p:spTree>
    <p:extLst>
      <p:ext uri="{BB962C8B-B14F-4D97-AF65-F5344CB8AC3E}">
        <p14:creationId xmlns:p14="http://schemas.microsoft.com/office/powerpoint/2010/main" val="3607093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A9BB702D-FBE7-3BC4-D993-C00F359E0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09" t="7894" r="78830" b="32785"/>
          <a:stretch/>
        </p:blipFill>
        <p:spPr>
          <a:xfrm>
            <a:off x="4814596" y="944514"/>
            <a:ext cx="7377404" cy="636135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C224CB-1B56-2E50-6A73-508615A80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D28AD-4DEB-2587-F400-6B75D644C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9A12-05AC-024F-A1E2-9D51551D4400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C79F92-8C45-D6B5-1C5B-26FA7958A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3307"/>
            <a:ext cx="10515600" cy="727788"/>
          </a:xfrm>
        </p:spPr>
        <p:txBody>
          <a:bodyPr/>
          <a:lstStyle/>
          <a:p>
            <a:r>
              <a:rPr lang="en-US" dirty="0"/>
              <a:t>Appendicitis Pathway Complicated</a:t>
            </a:r>
          </a:p>
        </p:txBody>
      </p:sp>
    </p:spTree>
    <p:extLst>
      <p:ext uri="{BB962C8B-B14F-4D97-AF65-F5344CB8AC3E}">
        <p14:creationId xmlns:p14="http://schemas.microsoft.com/office/powerpoint/2010/main" val="36793851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4BA035-726E-F36A-E22F-D19D19AA2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826" y="3814119"/>
            <a:ext cx="5817973" cy="2461420"/>
          </a:xfrm>
        </p:spPr>
        <p:txBody>
          <a:bodyPr/>
          <a:lstStyle/>
          <a:p>
            <a:r>
              <a:rPr lang="en-US" sz="8800" dirty="0"/>
              <a:t>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6BA8B-396E-BBFA-0520-989BC827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71019-EB43-4FEF-D2E5-3F8C8651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9A12-05AC-024F-A1E2-9D51551D4400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5A003E-195D-26C8-6549-77EFAFC1A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2223025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AAF2-154D-3212-ABEE-636184DB00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Introduction- Appendicitis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5258A-6379-E7BB-0BFF-F6407AF30B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Most common surgical emergency in pediatrics</a:t>
            </a:r>
          </a:p>
          <a:p>
            <a:r>
              <a:rPr lang="en-US" dirty="0"/>
              <a:t>On of the most common pediatric surgical procedures in general</a:t>
            </a:r>
          </a:p>
          <a:p>
            <a:r>
              <a:rPr lang="en-US" dirty="0"/>
              <a:t>80,000 every year in United States</a:t>
            </a:r>
          </a:p>
          <a:p>
            <a:r>
              <a:rPr lang="en-US" dirty="0"/>
              <a:t>2.3 cases per 1000 children 10-19 years old</a:t>
            </a:r>
          </a:p>
          <a:p>
            <a:r>
              <a:rPr lang="en-US" dirty="0"/>
              <a:t>Uncommon less than 2 years old</a:t>
            </a:r>
          </a:p>
          <a:p>
            <a:r>
              <a:rPr lang="en-US" dirty="0"/>
              <a:t>	(Think of Hirschsprung’s)</a:t>
            </a:r>
          </a:p>
          <a:p>
            <a:r>
              <a:rPr lang="en-US" dirty="0"/>
              <a:t>Cost almost one billion in US, per year</a:t>
            </a:r>
          </a:p>
          <a:p>
            <a:r>
              <a:rPr lang="en-US" dirty="0"/>
              <a:t>Uncomplicated- 6,000$, complicated -14,000$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8937C-8CCB-6BA8-F083-52FC7F835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i="0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7D705-A2A3-F32D-497E-D1BEEE26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9A12-05AC-024F-A1E2-9D51551D44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223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E57F-C3D8-153F-7BFC-E5EB9EFDB1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5C07C-0E6F-398D-4CAD-65DB19D894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Fecalith</a:t>
            </a:r>
          </a:p>
          <a:p>
            <a:r>
              <a:rPr lang="en-US" dirty="0"/>
              <a:t>Western Diet</a:t>
            </a:r>
          </a:p>
          <a:p>
            <a:r>
              <a:rPr lang="en-US" dirty="0"/>
              <a:t>Genetic? (Shape and location of the appendix).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3B3D3-59D2-DF0A-1D3D-3C5BCA40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i="0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3C9C4-6E26-F290-0DBA-D10B986D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9A12-05AC-024F-A1E2-9D51551D44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664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721C-E290-6560-2BB0-98C737B59D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6AF845-958B-13D8-9B3A-6EDA7767EF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Luminal Obstruction</a:t>
            </a:r>
          </a:p>
          <a:p>
            <a:r>
              <a:rPr lang="en-US" dirty="0"/>
              <a:t>	Fecalith</a:t>
            </a:r>
          </a:p>
          <a:p>
            <a:r>
              <a:rPr lang="en-US" dirty="0"/>
              <a:t>Catarrhal Inflammation</a:t>
            </a:r>
          </a:p>
          <a:p>
            <a:r>
              <a:rPr lang="en-US" dirty="0"/>
              <a:t>Invasive Bacteria</a:t>
            </a:r>
          </a:p>
          <a:p>
            <a:r>
              <a:rPr lang="en-US" dirty="0"/>
              <a:t>Genetic?</a:t>
            </a:r>
          </a:p>
          <a:p>
            <a:r>
              <a:rPr lang="en-US" dirty="0"/>
              <a:t>	Shape of the appendix?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45017-D51D-9F5F-372A-C1ABC057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i="0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0AD2E-03D9-B93D-4C32-AECB70CE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9A12-05AC-024F-A1E2-9D51551D44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581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7BA3-AA02-1941-23DA-92C68735A4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Appendicitis and 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68BEC-65CE-177E-F70F-9B1286A4D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Rare under the age of 2</a:t>
            </a:r>
          </a:p>
          <a:p>
            <a:r>
              <a:rPr lang="en-US" dirty="0"/>
              <a:t>Younger children are more likely to be perforated and less likely to form an abscess</a:t>
            </a:r>
          </a:p>
          <a:p>
            <a:r>
              <a:rPr lang="en-US" dirty="0"/>
              <a:t>Adults do better with appendicitis?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AAB56-5591-4D74-DCFC-EC712485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i="0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20152-F453-0F22-70F3-BD5072B4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9A12-05AC-024F-A1E2-9D51551D44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634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48BDA-D28B-3F4F-7579-FF2868D5D0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for Appendicitis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57E2E-5148-5003-A63E-C63C7E1F1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Central abdominal pain that proceeds nausea and eventually migrates to the right lower quadrant</a:t>
            </a:r>
          </a:p>
          <a:p>
            <a:r>
              <a:rPr lang="en-US" dirty="0"/>
              <a:t>Anorexia</a:t>
            </a:r>
          </a:p>
          <a:p>
            <a:r>
              <a:rPr lang="en-US" dirty="0"/>
              <a:t>Low grade fever</a:t>
            </a:r>
          </a:p>
          <a:p>
            <a:r>
              <a:rPr lang="en-US" dirty="0"/>
              <a:t>Elevated WBC with left shift</a:t>
            </a:r>
          </a:p>
          <a:p>
            <a:r>
              <a:rPr lang="en-US" dirty="0"/>
              <a:t>Pain with movement</a:t>
            </a:r>
          </a:p>
          <a:p>
            <a:r>
              <a:rPr lang="en-US" dirty="0"/>
              <a:t>Fever with Tachycardia with complicated appendicitis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77BD8-1A65-2E25-9445-05083362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i="0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7BCC2-CC9E-F6BB-4EE2-EFE0BD43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9A12-05AC-024F-A1E2-9D51551D44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222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4B1D4-738B-2E32-3C6D-47CA6B1F5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Physical Findings With Appendicitis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E96A3-7F78-8BEB-C351-51710C7465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Right lower quadrant tenderness</a:t>
            </a:r>
          </a:p>
          <a:p>
            <a:r>
              <a:rPr lang="en-US" dirty="0"/>
              <a:t>Voluntary guarding, Involuntary guarding</a:t>
            </a:r>
          </a:p>
          <a:p>
            <a:r>
              <a:rPr lang="en-US" dirty="0"/>
              <a:t>Peritoneal signs</a:t>
            </a:r>
          </a:p>
          <a:p>
            <a:r>
              <a:rPr lang="en-US" dirty="0" err="1"/>
              <a:t>Rovsing’s</a:t>
            </a:r>
            <a:r>
              <a:rPr lang="en-US" dirty="0"/>
              <a:t> sign</a:t>
            </a:r>
          </a:p>
          <a:p>
            <a:r>
              <a:rPr lang="en-US" dirty="0"/>
              <a:t>Psoas sign</a:t>
            </a:r>
          </a:p>
          <a:p>
            <a:r>
              <a:rPr lang="en-US" dirty="0"/>
              <a:t>Obturator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75BAD-2BC5-E08D-4DD3-352548BE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i="0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71AD1-5A81-0635-40C1-85B69A1D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9A12-05AC-024F-A1E2-9D51551D44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904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E7F2-B3C3-3276-ED9E-661F5E275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Risk Factors, Complicated Appendicitis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ADADD-64B5-09C0-60B6-2A3A560919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 than five years of age?</a:t>
            </a:r>
          </a:p>
          <a:p>
            <a:r>
              <a:rPr lang="en-US" dirty="0"/>
              <a:t>Length of time with symptoms</a:t>
            </a:r>
          </a:p>
          <a:p>
            <a:r>
              <a:rPr lang="en-US" dirty="0"/>
              <a:t>Presence of a Fecalith</a:t>
            </a:r>
          </a:p>
          <a:p>
            <a:r>
              <a:rPr lang="en-US" dirty="0"/>
              <a:t>Hispanic and African Americans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E84F6-BA05-8A2A-62C1-637201F9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i="0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07DC2-05BC-8238-E1D0-328EA990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9A12-05AC-024F-A1E2-9D51551D44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4270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F05E-CAF0-5C73-E2AB-A981940F6D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Position of the Appendix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F44F7-44F3-01FA-1FD7-81EADFB9D2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have an effect on the presentation of appendicitis</a:t>
            </a:r>
          </a:p>
          <a:p>
            <a:r>
              <a:rPr lang="en-US" dirty="0"/>
              <a:t>RLQ pain and tenderness</a:t>
            </a:r>
          </a:p>
          <a:p>
            <a:r>
              <a:rPr lang="en-US" dirty="0"/>
              <a:t>Suprapubic pain and tenderness</a:t>
            </a:r>
          </a:p>
          <a:p>
            <a:r>
              <a:rPr lang="en-US" dirty="0"/>
              <a:t>Right flank  pain and tenderness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E1381-BD3D-06BA-8E5D-ECBF0B45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i="0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0BA14-08E7-0BA9-ADA1-ADCE9C92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9A12-05AC-024F-A1E2-9D51551D44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9078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21.02.14"/>
  <p:tag name="AS_TITLE" val="Aspose.Slides for .NET 4.0"/>
  <p:tag name="AS_VERSION" val="21.2"/>
</p:tagLst>
</file>

<file path=ppt/theme/theme1.xml><?xml version="1.0" encoding="utf-8"?>
<a:theme xmlns:a="http://schemas.openxmlformats.org/drawingml/2006/main" name="Office Theme">
  <a:themeElements>
    <a:clrScheme name="Custom 8">
      <a:dk1>
        <a:srgbClr val="309C8A"/>
      </a:dk1>
      <a:lt1>
        <a:srgbClr val="FEF3E0"/>
      </a:lt1>
      <a:dk2>
        <a:srgbClr val="004169"/>
      </a:dk2>
      <a:lt2>
        <a:srgbClr val="FEF3E0"/>
      </a:lt2>
      <a:accent1>
        <a:srgbClr val="309C8A"/>
      </a:accent1>
      <a:accent2>
        <a:srgbClr val="004169"/>
      </a:accent2>
      <a:accent3>
        <a:srgbClr val="6660A6"/>
      </a:accent3>
      <a:accent4>
        <a:srgbClr val="F05966"/>
      </a:accent4>
      <a:accent5>
        <a:srgbClr val="00ACBA"/>
      </a:accent5>
      <a:accent6>
        <a:srgbClr val="FAAD1D"/>
      </a:accent6>
      <a:hlink>
        <a:srgbClr val="6660A6"/>
      </a:hlink>
      <a:folHlink>
        <a:srgbClr val="6660A6"/>
      </a:folHlink>
    </a:clrScheme>
    <a:fontScheme name="Constantia-Franklin Gothic Book">
      <a:majorFont>
        <a:latin typeface="Constantia" panose="02030602050306030303"/>
        <a:ea typeface="Arial"/>
        <a:cs typeface="Arial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Arial"/>
        <a:cs typeface="Arial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FC8EC3097524EBA68FD7495F4EF76" ma:contentTypeVersion="9" ma:contentTypeDescription="Create a new document." ma:contentTypeScope="" ma:versionID="8bc1c438110ed6dfdddc27fe09b13684">
  <xsd:schema xmlns:xsd="http://www.w3.org/2001/XMLSchema" xmlns:xs="http://www.w3.org/2001/XMLSchema" xmlns:p="http://schemas.microsoft.com/office/2006/metadata/properties" xmlns:ns2="47a2aa83-fc3d-40cc-a5ef-ca52629dad0d" xmlns:ns3="ce1df7d1-4ce1-40ac-ad5f-5ebea4afb01c" targetNamespace="http://schemas.microsoft.com/office/2006/metadata/properties" ma:root="true" ma:fieldsID="bbbdc743c2a3b5a6fc74c8aa0a749d32" ns2:_="" ns3:_="">
    <xsd:import namespace="47a2aa83-fc3d-40cc-a5ef-ca52629dad0d"/>
    <xsd:import namespace="ce1df7d1-4ce1-40ac-ad5f-5ebea4afb0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aa83-fc3d-40cc-a5ef-ca52629dad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f7d1-4ce1-40ac-ad5f-5ebea4afb0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FA2322-FB3E-444B-8114-BEE965D441AB}">
  <ds:schemaRefs/>
</ds:datastoreItem>
</file>

<file path=customXml/itemProps2.xml><?xml version="1.0" encoding="utf-8"?>
<ds:datastoreItem xmlns:ds="http://schemas.openxmlformats.org/officeDocument/2006/customXml" ds:itemID="{794C8A72-E29D-4085-AF88-230E5F93A4A1}">
  <ds:schemaRefs/>
</ds:datastoreItem>
</file>

<file path=customXml/itemProps3.xml><?xml version="1.0" encoding="utf-8"?>
<ds:datastoreItem xmlns:ds="http://schemas.openxmlformats.org/officeDocument/2006/customXml" ds:itemID="{CD31F403-D23E-42F4-A797-DB5F22D4321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377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Book</vt:lpstr>
      <vt:lpstr>Montserrat</vt:lpstr>
      <vt:lpstr>Montserrat Medium</vt:lpstr>
      <vt:lpstr>Times New Roman</vt:lpstr>
      <vt:lpstr>Office Theme</vt:lpstr>
      <vt:lpstr>Appendicitis Update</vt:lpstr>
      <vt:lpstr>Introduction- Appendicitis</vt:lpstr>
      <vt:lpstr>Risk Factors</vt:lpstr>
      <vt:lpstr>Pathophysiology</vt:lpstr>
      <vt:lpstr>Appendicitis and Age</vt:lpstr>
      <vt:lpstr>Presentation for Appendicitis</vt:lpstr>
      <vt:lpstr>Physical Findings With Appendicitis</vt:lpstr>
      <vt:lpstr>Risk Factors, Complicated Appendicitis</vt:lpstr>
      <vt:lpstr>Position of the Appendix</vt:lpstr>
      <vt:lpstr>Assessment</vt:lpstr>
      <vt:lpstr>Appendicitis Score</vt:lpstr>
      <vt:lpstr>Appendicitis Score Meaning</vt:lpstr>
      <vt:lpstr>Appendicitis Pathway</vt:lpstr>
      <vt:lpstr>Appedicitis Pathway</vt:lpstr>
      <vt:lpstr>Appendicitis Pathway Complicated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Salvucci, Natalie</dc:creator>
  <cp:lastModifiedBy>Poulos, Nick</cp:lastModifiedBy>
  <cp:revision>110</cp:revision>
  <dcterms:created xsi:type="dcterms:W3CDTF">2021-06-07T13:58:53Z</dcterms:created>
  <dcterms:modified xsi:type="dcterms:W3CDTF">2024-09-06T14:09:39Z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0x010100B8AFC8EC3097524EBA68FD7495F4EF76</vt:lpwstr>
  </property>
</Properties>
</file>