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9"/>
  </p:notesMasterIdLst>
  <p:sldIdLst>
    <p:sldId id="256" r:id="rId5"/>
    <p:sldId id="258" r:id="rId6"/>
    <p:sldId id="259" r:id="rId7"/>
    <p:sldId id="283" r:id="rId8"/>
    <p:sldId id="265" r:id="rId9"/>
    <p:sldId id="263" r:id="rId10"/>
    <p:sldId id="277" r:id="rId11"/>
    <p:sldId id="276" r:id="rId12"/>
    <p:sldId id="273" r:id="rId13"/>
    <p:sldId id="278" r:id="rId14"/>
    <p:sldId id="260" r:id="rId15"/>
    <p:sldId id="261" r:id="rId16"/>
    <p:sldId id="274" r:id="rId17"/>
    <p:sldId id="282" r:id="rId18"/>
    <p:sldId id="281" r:id="rId19"/>
    <p:sldId id="284" r:id="rId20"/>
    <p:sldId id="271" r:id="rId21"/>
    <p:sldId id="280" r:id="rId22"/>
    <p:sldId id="269" r:id="rId23"/>
    <p:sldId id="285" r:id="rId24"/>
    <p:sldId id="267" r:id="rId25"/>
    <p:sldId id="262" r:id="rId26"/>
    <p:sldId id="27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1E29"/>
    <a:srgbClr val="005700"/>
    <a:srgbClr val="098039"/>
    <a:srgbClr val="0B4E23"/>
    <a:srgbClr val="098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935"/>
    <p:restoredTop sz="92739"/>
  </p:normalViewPr>
  <p:slideViewPr>
    <p:cSldViewPr snapToGrid="0">
      <p:cViewPr varScale="1">
        <p:scale>
          <a:sx n="85" d="100"/>
          <a:sy n="85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78A29-8F31-4B2D-B297-9D21BBD6C7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238C20-5AC9-487D-8982-CC251057BF38}">
      <dgm:prSet/>
      <dgm:spPr/>
      <dgm:t>
        <a:bodyPr/>
        <a:lstStyle/>
        <a:p>
          <a:r>
            <a:rPr lang="en-US"/>
            <a:t>NO extracranial trauma </a:t>
          </a:r>
        </a:p>
      </dgm:t>
    </dgm:pt>
    <dgm:pt modelId="{5FA50954-F8E4-4642-8F9A-05B0478C90C9}" type="parTrans" cxnId="{59BEADBC-8674-4F42-8F11-AC0E60FD9EBF}">
      <dgm:prSet/>
      <dgm:spPr/>
      <dgm:t>
        <a:bodyPr/>
        <a:lstStyle/>
        <a:p>
          <a:endParaRPr lang="en-US"/>
        </a:p>
      </dgm:t>
    </dgm:pt>
    <dgm:pt modelId="{66665635-EE75-4EF6-BE62-E95A14BAE623}" type="sibTrans" cxnId="{59BEADBC-8674-4F42-8F11-AC0E60FD9EBF}">
      <dgm:prSet/>
      <dgm:spPr/>
      <dgm:t>
        <a:bodyPr/>
        <a:lstStyle/>
        <a:p>
          <a:endParaRPr lang="en-US"/>
        </a:p>
      </dgm:t>
    </dgm:pt>
    <dgm:pt modelId="{2E966735-75DD-43F6-876E-F08625A298E8}">
      <dgm:prSet/>
      <dgm:spPr/>
      <dgm:t>
        <a:bodyPr/>
        <a:lstStyle/>
        <a:p>
          <a:r>
            <a:rPr lang="en-US"/>
            <a:t>NO worry for home environment, abuse</a:t>
          </a:r>
        </a:p>
      </dgm:t>
    </dgm:pt>
    <dgm:pt modelId="{6ADA1930-AAB0-4EC3-A7F8-2BE05B37B369}" type="parTrans" cxnId="{3EFE4F86-4FEF-4A97-A985-4357A518D2D4}">
      <dgm:prSet/>
      <dgm:spPr/>
      <dgm:t>
        <a:bodyPr/>
        <a:lstStyle/>
        <a:p>
          <a:endParaRPr lang="en-US"/>
        </a:p>
      </dgm:t>
    </dgm:pt>
    <dgm:pt modelId="{58AD3D39-8D8A-4CA4-AB8A-CAF244AF8B60}" type="sibTrans" cxnId="{3EFE4F86-4FEF-4A97-A985-4357A518D2D4}">
      <dgm:prSet/>
      <dgm:spPr/>
      <dgm:t>
        <a:bodyPr/>
        <a:lstStyle/>
        <a:p>
          <a:endParaRPr lang="en-US"/>
        </a:p>
      </dgm:t>
    </dgm:pt>
    <dgm:pt modelId="{E5AFE80B-EE42-4BD1-80DA-57828631F401}">
      <dgm:prSet/>
      <dgm:spPr/>
      <dgm:t>
        <a:bodyPr/>
        <a:lstStyle/>
        <a:p>
          <a:r>
            <a:rPr lang="en-US"/>
            <a:t>NO vomiting: PO challenge in ED</a:t>
          </a:r>
        </a:p>
      </dgm:t>
    </dgm:pt>
    <dgm:pt modelId="{A2EF0D30-1748-44B6-83DF-40CB3828445C}" type="parTrans" cxnId="{DDB40F25-835F-40C0-8348-9D6AD3335731}">
      <dgm:prSet/>
      <dgm:spPr/>
      <dgm:t>
        <a:bodyPr/>
        <a:lstStyle/>
        <a:p>
          <a:endParaRPr lang="en-US"/>
        </a:p>
      </dgm:t>
    </dgm:pt>
    <dgm:pt modelId="{673F3432-28AC-4816-939A-D7D3E74D2084}" type="sibTrans" cxnId="{DDB40F25-835F-40C0-8348-9D6AD3335731}">
      <dgm:prSet/>
      <dgm:spPr/>
      <dgm:t>
        <a:bodyPr/>
        <a:lstStyle/>
        <a:p>
          <a:endParaRPr lang="en-US"/>
        </a:p>
      </dgm:t>
    </dgm:pt>
    <dgm:pt modelId="{ACE83F54-181F-4A1F-8236-C924DEFA11EE}">
      <dgm:prSet/>
      <dgm:spPr/>
      <dgm:t>
        <a:bodyPr/>
        <a:lstStyle/>
        <a:p>
          <a:r>
            <a:rPr lang="en-US"/>
            <a:t>IF normal exam and child alerts normally </a:t>
          </a:r>
        </a:p>
      </dgm:t>
    </dgm:pt>
    <dgm:pt modelId="{526DC992-A205-4E43-91FE-BAD9BEDB2B51}" type="parTrans" cxnId="{BBD8B43C-29E8-4DC2-B149-A3746AE24C9E}">
      <dgm:prSet/>
      <dgm:spPr/>
      <dgm:t>
        <a:bodyPr/>
        <a:lstStyle/>
        <a:p>
          <a:endParaRPr lang="en-US"/>
        </a:p>
      </dgm:t>
    </dgm:pt>
    <dgm:pt modelId="{3EE0D88C-C3E4-4902-A51E-CAA78C0862C1}" type="sibTrans" cxnId="{BBD8B43C-29E8-4DC2-B149-A3746AE24C9E}">
      <dgm:prSet/>
      <dgm:spPr/>
      <dgm:t>
        <a:bodyPr/>
        <a:lstStyle/>
        <a:p>
          <a:endParaRPr lang="en-US"/>
        </a:p>
      </dgm:t>
    </dgm:pt>
    <dgm:pt modelId="{A5757421-8461-7F40-86A0-931A294F28D8}" type="pres">
      <dgm:prSet presAssocID="{E7178A29-8F31-4B2D-B297-9D21BBD6C77F}" presName="linear" presStyleCnt="0">
        <dgm:presLayoutVars>
          <dgm:animLvl val="lvl"/>
          <dgm:resizeHandles val="exact"/>
        </dgm:presLayoutVars>
      </dgm:prSet>
      <dgm:spPr/>
    </dgm:pt>
    <dgm:pt modelId="{067CC100-59A9-C743-AA13-F8A4EE5BF5A7}" type="pres">
      <dgm:prSet presAssocID="{43238C20-5AC9-487D-8982-CC251057BF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965ACB-A272-3C43-BB06-6F9F04A82392}" type="pres">
      <dgm:prSet presAssocID="{66665635-EE75-4EF6-BE62-E95A14BAE623}" presName="spacer" presStyleCnt="0"/>
      <dgm:spPr/>
    </dgm:pt>
    <dgm:pt modelId="{3D5089AB-32BD-3941-A813-E745126E8416}" type="pres">
      <dgm:prSet presAssocID="{2E966735-75DD-43F6-876E-F08625A298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AFE5143-5E5E-2941-83B5-8DACF9CA5334}" type="pres">
      <dgm:prSet presAssocID="{58AD3D39-8D8A-4CA4-AB8A-CAF244AF8B60}" presName="spacer" presStyleCnt="0"/>
      <dgm:spPr/>
    </dgm:pt>
    <dgm:pt modelId="{A42EE3FB-1302-FA4D-9B3D-6AA49AD3E361}" type="pres">
      <dgm:prSet presAssocID="{E5AFE80B-EE42-4BD1-80DA-57828631F4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0930FC-99E0-9E49-8D39-CB2432C54C34}" type="pres">
      <dgm:prSet presAssocID="{673F3432-28AC-4816-939A-D7D3E74D2084}" presName="spacer" presStyleCnt="0"/>
      <dgm:spPr/>
    </dgm:pt>
    <dgm:pt modelId="{274A8859-DDA4-D240-89DC-667A6E5EFDAE}" type="pres">
      <dgm:prSet presAssocID="{ACE83F54-181F-4A1F-8236-C924DEFA11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85A501-8983-9942-BBD2-7BA6ABE38115}" type="presOf" srcId="{2E966735-75DD-43F6-876E-F08625A298E8}" destId="{3D5089AB-32BD-3941-A813-E745126E8416}" srcOrd="0" destOrd="0" presId="urn:microsoft.com/office/officeart/2005/8/layout/vList2"/>
    <dgm:cxn modelId="{EBA77B1D-820E-8C4B-AE6E-8F4F90DB0210}" type="presOf" srcId="{43238C20-5AC9-487D-8982-CC251057BF38}" destId="{067CC100-59A9-C743-AA13-F8A4EE5BF5A7}" srcOrd="0" destOrd="0" presId="urn:microsoft.com/office/officeart/2005/8/layout/vList2"/>
    <dgm:cxn modelId="{DDB40F25-835F-40C0-8348-9D6AD3335731}" srcId="{E7178A29-8F31-4B2D-B297-9D21BBD6C77F}" destId="{E5AFE80B-EE42-4BD1-80DA-57828631F401}" srcOrd="2" destOrd="0" parTransId="{A2EF0D30-1748-44B6-83DF-40CB3828445C}" sibTransId="{673F3432-28AC-4816-939A-D7D3E74D2084}"/>
    <dgm:cxn modelId="{BBD8B43C-29E8-4DC2-B149-A3746AE24C9E}" srcId="{E7178A29-8F31-4B2D-B297-9D21BBD6C77F}" destId="{ACE83F54-181F-4A1F-8236-C924DEFA11EE}" srcOrd="3" destOrd="0" parTransId="{526DC992-A205-4E43-91FE-BAD9BEDB2B51}" sibTransId="{3EE0D88C-C3E4-4902-A51E-CAA78C0862C1}"/>
    <dgm:cxn modelId="{789A8978-2C02-B34F-8120-C30CADFCA575}" type="presOf" srcId="{ACE83F54-181F-4A1F-8236-C924DEFA11EE}" destId="{274A8859-DDA4-D240-89DC-667A6E5EFDAE}" srcOrd="0" destOrd="0" presId="urn:microsoft.com/office/officeart/2005/8/layout/vList2"/>
    <dgm:cxn modelId="{3EFE4F86-4FEF-4A97-A985-4357A518D2D4}" srcId="{E7178A29-8F31-4B2D-B297-9D21BBD6C77F}" destId="{2E966735-75DD-43F6-876E-F08625A298E8}" srcOrd="1" destOrd="0" parTransId="{6ADA1930-AAB0-4EC3-A7F8-2BE05B37B369}" sibTransId="{58AD3D39-8D8A-4CA4-AB8A-CAF244AF8B60}"/>
    <dgm:cxn modelId="{59BEADBC-8674-4F42-8F11-AC0E60FD9EBF}" srcId="{E7178A29-8F31-4B2D-B297-9D21BBD6C77F}" destId="{43238C20-5AC9-487D-8982-CC251057BF38}" srcOrd="0" destOrd="0" parTransId="{5FA50954-F8E4-4642-8F9A-05B0478C90C9}" sibTransId="{66665635-EE75-4EF6-BE62-E95A14BAE623}"/>
    <dgm:cxn modelId="{802447E3-8ED6-E248-9891-345D575E29CA}" type="presOf" srcId="{E5AFE80B-EE42-4BD1-80DA-57828631F401}" destId="{A42EE3FB-1302-FA4D-9B3D-6AA49AD3E361}" srcOrd="0" destOrd="0" presId="urn:microsoft.com/office/officeart/2005/8/layout/vList2"/>
    <dgm:cxn modelId="{7703D9E4-A655-BF47-B2BB-793190CFE503}" type="presOf" srcId="{E7178A29-8F31-4B2D-B297-9D21BBD6C77F}" destId="{A5757421-8461-7F40-86A0-931A294F28D8}" srcOrd="0" destOrd="0" presId="urn:microsoft.com/office/officeart/2005/8/layout/vList2"/>
    <dgm:cxn modelId="{55932438-8A4A-B74E-916F-FC0246A65372}" type="presParOf" srcId="{A5757421-8461-7F40-86A0-931A294F28D8}" destId="{067CC100-59A9-C743-AA13-F8A4EE5BF5A7}" srcOrd="0" destOrd="0" presId="urn:microsoft.com/office/officeart/2005/8/layout/vList2"/>
    <dgm:cxn modelId="{06AEFC84-3F72-564E-8796-94CB8A36F34A}" type="presParOf" srcId="{A5757421-8461-7F40-86A0-931A294F28D8}" destId="{C8965ACB-A272-3C43-BB06-6F9F04A82392}" srcOrd="1" destOrd="0" presId="urn:microsoft.com/office/officeart/2005/8/layout/vList2"/>
    <dgm:cxn modelId="{FFD8CFA7-4FEB-2E46-A5A6-6F1EFEB0A809}" type="presParOf" srcId="{A5757421-8461-7F40-86A0-931A294F28D8}" destId="{3D5089AB-32BD-3941-A813-E745126E8416}" srcOrd="2" destOrd="0" presId="urn:microsoft.com/office/officeart/2005/8/layout/vList2"/>
    <dgm:cxn modelId="{D05DE40C-DD5C-EA48-95AA-2516CE3DCDFC}" type="presParOf" srcId="{A5757421-8461-7F40-86A0-931A294F28D8}" destId="{6AFE5143-5E5E-2941-83B5-8DACF9CA5334}" srcOrd="3" destOrd="0" presId="urn:microsoft.com/office/officeart/2005/8/layout/vList2"/>
    <dgm:cxn modelId="{A36959BF-D3E3-AA4C-8913-FD907E0A8861}" type="presParOf" srcId="{A5757421-8461-7F40-86A0-931A294F28D8}" destId="{A42EE3FB-1302-FA4D-9B3D-6AA49AD3E361}" srcOrd="4" destOrd="0" presId="urn:microsoft.com/office/officeart/2005/8/layout/vList2"/>
    <dgm:cxn modelId="{B5C20F62-D199-9442-B8C7-2A52D0E314C4}" type="presParOf" srcId="{A5757421-8461-7F40-86A0-931A294F28D8}" destId="{070930FC-99E0-9E49-8D39-CB2432C54C34}" srcOrd="5" destOrd="0" presId="urn:microsoft.com/office/officeart/2005/8/layout/vList2"/>
    <dgm:cxn modelId="{539AA7E2-C8BA-4040-94F4-AF015A2FFFEB}" type="presParOf" srcId="{A5757421-8461-7F40-86A0-931A294F28D8}" destId="{274A8859-DDA4-D240-89DC-667A6E5EFD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3AC1E-F3E2-480C-BE1A-6AE6EC899EA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CE64D5-419D-42F6-912A-888FB50D5663}">
      <dgm:prSet/>
      <dgm:spPr/>
      <dgm:t>
        <a:bodyPr/>
        <a:lstStyle/>
        <a:p>
          <a:r>
            <a:rPr lang="en-US"/>
            <a:t>Skull fractures are common</a:t>
          </a:r>
        </a:p>
      </dgm:t>
    </dgm:pt>
    <dgm:pt modelId="{F42A8F54-80DD-400C-97B7-6BDFA8DCFC74}" type="parTrans" cxnId="{F5D5A723-B385-4B64-ADCC-820C3DCB61DF}">
      <dgm:prSet/>
      <dgm:spPr/>
      <dgm:t>
        <a:bodyPr/>
        <a:lstStyle/>
        <a:p>
          <a:endParaRPr lang="en-US"/>
        </a:p>
      </dgm:t>
    </dgm:pt>
    <dgm:pt modelId="{531326EF-58FB-4402-BD95-D427EF16747D}" type="sibTrans" cxnId="{F5D5A723-B385-4B64-ADCC-820C3DCB61DF}">
      <dgm:prSet/>
      <dgm:spPr/>
      <dgm:t>
        <a:bodyPr/>
        <a:lstStyle/>
        <a:p>
          <a:endParaRPr lang="en-US"/>
        </a:p>
      </dgm:t>
    </dgm:pt>
    <dgm:pt modelId="{C32B5CE5-9C7B-4CE2-A075-93A7A56B9D38}">
      <dgm:prSet/>
      <dgm:spPr/>
      <dgm:t>
        <a:bodyPr/>
        <a:lstStyle/>
        <a:p>
          <a:r>
            <a:rPr lang="en-US"/>
            <a:t>Most </a:t>
          </a:r>
          <a:r>
            <a:rPr lang="en-US" i="1"/>
            <a:t>treat and street </a:t>
          </a:r>
          <a:r>
            <a:rPr lang="en-US"/>
            <a:t> </a:t>
          </a:r>
        </a:p>
      </dgm:t>
    </dgm:pt>
    <dgm:pt modelId="{69E5EECB-F2FB-4D5B-972C-ED46EDFCB2C9}" type="parTrans" cxnId="{2A08DFB4-CE98-4943-A18F-79EF8E1EEEFA}">
      <dgm:prSet/>
      <dgm:spPr/>
      <dgm:t>
        <a:bodyPr/>
        <a:lstStyle/>
        <a:p>
          <a:endParaRPr lang="en-US"/>
        </a:p>
      </dgm:t>
    </dgm:pt>
    <dgm:pt modelId="{AEA282EE-BF21-4B74-89C6-32048C85DF95}" type="sibTrans" cxnId="{2A08DFB4-CE98-4943-A18F-79EF8E1EEEFA}">
      <dgm:prSet/>
      <dgm:spPr/>
      <dgm:t>
        <a:bodyPr/>
        <a:lstStyle/>
        <a:p>
          <a:endParaRPr lang="en-US"/>
        </a:p>
      </dgm:t>
    </dgm:pt>
    <dgm:pt modelId="{1AD08AE9-3FE0-4C2E-9A9E-E490F4FB28CD}">
      <dgm:prSet/>
      <dgm:spPr/>
      <dgm:t>
        <a:bodyPr/>
        <a:lstStyle/>
        <a:p>
          <a:r>
            <a:rPr lang="en-US"/>
            <a:t>Transfer and admit certain complex fractures or if child symptomatic or neglect/abuse suspected</a:t>
          </a:r>
        </a:p>
      </dgm:t>
    </dgm:pt>
    <dgm:pt modelId="{51F96AC9-7D7C-410C-B668-6B0C8953D1F4}" type="parTrans" cxnId="{60CEC47D-0C5F-4AFC-8F3A-1DA38EA14AE6}">
      <dgm:prSet/>
      <dgm:spPr/>
      <dgm:t>
        <a:bodyPr/>
        <a:lstStyle/>
        <a:p>
          <a:endParaRPr lang="en-US"/>
        </a:p>
      </dgm:t>
    </dgm:pt>
    <dgm:pt modelId="{CB9D4F46-C21F-4E7F-8F86-4FED4204967F}" type="sibTrans" cxnId="{60CEC47D-0C5F-4AFC-8F3A-1DA38EA14AE6}">
      <dgm:prSet/>
      <dgm:spPr/>
      <dgm:t>
        <a:bodyPr/>
        <a:lstStyle/>
        <a:p>
          <a:endParaRPr lang="en-US"/>
        </a:p>
      </dgm:t>
    </dgm:pt>
    <dgm:pt modelId="{BF81C4CB-1FE5-4BA3-B079-91928E7AD8D9}">
      <dgm:prSet/>
      <dgm:spPr/>
      <dgm:t>
        <a:bodyPr/>
        <a:lstStyle/>
        <a:p>
          <a:r>
            <a:rPr lang="en-US"/>
            <a:t>Next ED session: triage of the  shunted child</a:t>
          </a:r>
        </a:p>
      </dgm:t>
    </dgm:pt>
    <dgm:pt modelId="{FD86F341-2106-4681-860F-51579A7914A2}" type="parTrans" cxnId="{1165967D-5AE1-40CB-9227-F8B51C50D0D9}">
      <dgm:prSet/>
      <dgm:spPr/>
      <dgm:t>
        <a:bodyPr/>
        <a:lstStyle/>
        <a:p>
          <a:endParaRPr lang="en-US"/>
        </a:p>
      </dgm:t>
    </dgm:pt>
    <dgm:pt modelId="{739E8C0C-1D1C-4B32-8319-2FE7AE2789BC}" type="sibTrans" cxnId="{1165967D-5AE1-40CB-9227-F8B51C50D0D9}">
      <dgm:prSet/>
      <dgm:spPr/>
      <dgm:t>
        <a:bodyPr/>
        <a:lstStyle/>
        <a:p>
          <a:endParaRPr lang="en-US"/>
        </a:p>
      </dgm:t>
    </dgm:pt>
    <dgm:pt modelId="{4565B684-D846-8741-BFD4-296357B84CFD}" type="pres">
      <dgm:prSet presAssocID="{9F73AC1E-F3E2-480C-BE1A-6AE6EC899EAA}" presName="vert0" presStyleCnt="0">
        <dgm:presLayoutVars>
          <dgm:dir/>
          <dgm:animOne val="branch"/>
          <dgm:animLvl val="lvl"/>
        </dgm:presLayoutVars>
      </dgm:prSet>
      <dgm:spPr/>
    </dgm:pt>
    <dgm:pt modelId="{495A18BA-EB54-BE43-A880-6700719E0715}" type="pres">
      <dgm:prSet presAssocID="{F9CE64D5-419D-42F6-912A-888FB50D5663}" presName="thickLine" presStyleLbl="alignNode1" presStyleIdx="0" presStyleCnt="4"/>
      <dgm:spPr/>
    </dgm:pt>
    <dgm:pt modelId="{E53E1854-155C-8847-8B88-5101F506C1C7}" type="pres">
      <dgm:prSet presAssocID="{F9CE64D5-419D-42F6-912A-888FB50D5663}" presName="horz1" presStyleCnt="0"/>
      <dgm:spPr/>
    </dgm:pt>
    <dgm:pt modelId="{70DD381D-BF1C-6141-8F83-7D9127ED512D}" type="pres">
      <dgm:prSet presAssocID="{F9CE64D5-419D-42F6-912A-888FB50D5663}" presName="tx1" presStyleLbl="revTx" presStyleIdx="0" presStyleCnt="4"/>
      <dgm:spPr/>
    </dgm:pt>
    <dgm:pt modelId="{EBCBE177-E6AC-3D4F-A63B-5D2FDD9BBFD1}" type="pres">
      <dgm:prSet presAssocID="{F9CE64D5-419D-42F6-912A-888FB50D5663}" presName="vert1" presStyleCnt="0"/>
      <dgm:spPr/>
    </dgm:pt>
    <dgm:pt modelId="{40246A7A-B15A-0E41-A23C-CC41151F2465}" type="pres">
      <dgm:prSet presAssocID="{C32B5CE5-9C7B-4CE2-A075-93A7A56B9D38}" presName="thickLine" presStyleLbl="alignNode1" presStyleIdx="1" presStyleCnt="4"/>
      <dgm:spPr/>
    </dgm:pt>
    <dgm:pt modelId="{787AB1AF-D3A1-CF4E-BAA9-645A409DEFA0}" type="pres">
      <dgm:prSet presAssocID="{C32B5CE5-9C7B-4CE2-A075-93A7A56B9D38}" presName="horz1" presStyleCnt="0"/>
      <dgm:spPr/>
    </dgm:pt>
    <dgm:pt modelId="{D97D646D-A54F-C143-BAB5-461C96948E13}" type="pres">
      <dgm:prSet presAssocID="{C32B5CE5-9C7B-4CE2-A075-93A7A56B9D38}" presName="tx1" presStyleLbl="revTx" presStyleIdx="1" presStyleCnt="4"/>
      <dgm:spPr/>
    </dgm:pt>
    <dgm:pt modelId="{3E99ACFA-D449-7E46-AAD5-711C012CB8E9}" type="pres">
      <dgm:prSet presAssocID="{C32B5CE5-9C7B-4CE2-A075-93A7A56B9D38}" presName="vert1" presStyleCnt="0"/>
      <dgm:spPr/>
    </dgm:pt>
    <dgm:pt modelId="{0230476C-DC8B-4844-8F52-2B8E2D290D5E}" type="pres">
      <dgm:prSet presAssocID="{1AD08AE9-3FE0-4C2E-9A9E-E490F4FB28CD}" presName="thickLine" presStyleLbl="alignNode1" presStyleIdx="2" presStyleCnt="4"/>
      <dgm:spPr/>
    </dgm:pt>
    <dgm:pt modelId="{6C96DE81-3383-6041-AC38-2BE3935BC807}" type="pres">
      <dgm:prSet presAssocID="{1AD08AE9-3FE0-4C2E-9A9E-E490F4FB28CD}" presName="horz1" presStyleCnt="0"/>
      <dgm:spPr/>
    </dgm:pt>
    <dgm:pt modelId="{C0AD5216-0E05-3746-BD32-0733CB40CA64}" type="pres">
      <dgm:prSet presAssocID="{1AD08AE9-3FE0-4C2E-9A9E-E490F4FB28CD}" presName="tx1" presStyleLbl="revTx" presStyleIdx="2" presStyleCnt="4"/>
      <dgm:spPr/>
    </dgm:pt>
    <dgm:pt modelId="{24584156-3B68-5A44-AA35-5500662FDA3B}" type="pres">
      <dgm:prSet presAssocID="{1AD08AE9-3FE0-4C2E-9A9E-E490F4FB28CD}" presName="vert1" presStyleCnt="0"/>
      <dgm:spPr/>
    </dgm:pt>
    <dgm:pt modelId="{3349B1A0-A554-3245-8EDA-EE5E67DDDC0D}" type="pres">
      <dgm:prSet presAssocID="{BF81C4CB-1FE5-4BA3-B079-91928E7AD8D9}" presName="thickLine" presStyleLbl="alignNode1" presStyleIdx="3" presStyleCnt="4"/>
      <dgm:spPr/>
    </dgm:pt>
    <dgm:pt modelId="{E2456E47-5B15-894F-9618-09D41F88E280}" type="pres">
      <dgm:prSet presAssocID="{BF81C4CB-1FE5-4BA3-B079-91928E7AD8D9}" presName="horz1" presStyleCnt="0"/>
      <dgm:spPr/>
    </dgm:pt>
    <dgm:pt modelId="{24EBEF2F-8074-8D49-B063-BC4A50282242}" type="pres">
      <dgm:prSet presAssocID="{BF81C4CB-1FE5-4BA3-B079-91928E7AD8D9}" presName="tx1" presStyleLbl="revTx" presStyleIdx="3" presStyleCnt="4"/>
      <dgm:spPr/>
    </dgm:pt>
    <dgm:pt modelId="{770B4320-FA6E-1447-9C4A-5DDA42F8B23B}" type="pres">
      <dgm:prSet presAssocID="{BF81C4CB-1FE5-4BA3-B079-91928E7AD8D9}" presName="vert1" presStyleCnt="0"/>
      <dgm:spPr/>
    </dgm:pt>
  </dgm:ptLst>
  <dgm:cxnLst>
    <dgm:cxn modelId="{3B0FF310-9CA1-A047-BDE2-0D90E3B189F8}" type="presOf" srcId="{C32B5CE5-9C7B-4CE2-A075-93A7A56B9D38}" destId="{D97D646D-A54F-C143-BAB5-461C96948E13}" srcOrd="0" destOrd="0" presId="urn:microsoft.com/office/officeart/2008/layout/LinedList"/>
    <dgm:cxn modelId="{F5D5A723-B385-4B64-ADCC-820C3DCB61DF}" srcId="{9F73AC1E-F3E2-480C-BE1A-6AE6EC899EAA}" destId="{F9CE64D5-419D-42F6-912A-888FB50D5663}" srcOrd="0" destOrd="0" parTransId="{F42A8F54-80DD-400C-97B7-6BDFA8DCFC74}" sibTransId="{531326EF-58FB-4402-BD95-D427EF16747D}"/>
    <dgm:cxn modelId="{FD4CE53B-CA83-4547-A83C-4FA9A46F99CC}" type="presOf" srcId="{1AD08AE9-3FE0-4C2E-9A9E-E490F4FB28CD}" destId="{C0AD5216-0E05-3746-BD32-0733CB40CA64}" srcOrd="0" destOrd="0" presId="urn:microsoft.com/office/officeart/2008/layout/LinedList"/>
    <dgm:cxn modelId="{99C6B558-9821-4F4B-B203-7D7004B8D527}" type="presOf" srcId="{BF81C4CB-1FE5-4BA3-B079-91928E7AD8D9}" destId="{24EBEF2F-8074-8D49-B063-BC4A50282242}" srcOrd="0" destOrd="0" presId="urn:microsoft.com/office/officeart/2008/layout/LinedList"/>
    <dgm:cxn modelId="{41CBBB7B-4348-004D-A613-0837676DE3EA}" type="presOf" srcId="{9F73AC1E-F3E2-480C-BE1A-6AE6EC899EAA}" destId="{4565B684-D846-8741-BFD4-296357B84CFD}" srcOrd="0" destOrd="0" presId="urn:microsoft.com/office/officeart/2008/layout/LinedList"/>
    <dgm:cxn modelId="{1165967D-5AE1-40CB-9227-F8B51C50D0D9}" srcId="{9F73AC1E-F3E2-480C-BE1A-6AE6EC899EAA}" destId="{BF81C4CB-1FE5-4BA3-B079-91928E7AD8D9}" srcOrd="3" destOrd="0" parTransId="{FD86F341-2106-4681-860F-51579A7914A2}" sibTransId="{739E8C0C-1D1C-4B32-8319-2FE7AE2789BC}"/>
    <dgm:cxn modelId="{60CEC47D-0C5F-4AFC-8F3A-1DA38EA14AE6}" srcId="{9F73AC1E-F3E2-480C-BE1A-6AE6EC899EAA}" destId="{1AD08AE9-3FE0-4C2E-9A9E-E490F4FB28CD}" srcOrd="2" destOrd="0" parTransId="{51F96AC9-7D7C-410C-B668-6B0C8953D1F4}" sibTransId="{CB9D4F46-C21F-4E7F-8F86-4FED4204967F}"/>
    <dgm:cxn modelId="{2A08DFB4-CE98-4943-A18F-79EF8E1EEEFA}" srcId="{9F73AC1E-F3E2-480C-BE1A-6AE6EC899EAA}" destId="{C32B5CE5-9C7B-4CE2-A075-93A7A56B9D38}" srcOrd="1" destOrd="0" parTransId="{69E5EECB-F2FB-4D5B-972C-ED46EDFCB2C9}" sibTransId="{AEA282EE-BF21-4B74-89C6-32048C85DF95}"/>
    <dgm:cxn modelId="{13AED2B6-D399-7645-8028-77497966033A}" type="presOf" srcId="{F9CE64D5-419D-42F6-912A-888FB50D5663}" destId="{70DD381D-BF1C-6141-8F83-7D9127ED512D}" srcOrd="0" destOrd="0" presId="urn:microsoft.com/office/officeart/2008/layout/LinedList"/>
    <dgm:cxn modelId="{A138F2B3-178A-034D-ACD9-BC5DB14F5A07}" type="presParOf" srcId="{4565B684-D846-8741-BFD4-296357B84CFD}" destId="{495A18BA-EB54-BE43-A880-6700719E0715}" srcOrd="0" destOrd="0" presId="urn:microsoft.com/office/officeart/2008/layout/LinedList"/>
    <dgm:cxn modelId="{26B0151A-6022-B848-9E63-DC07FAC832AE}" type="presParOf" srcId="{4565B684-D846-8741-BFD4-296357B84CFD}" destId="{E53E1854-155C-8847-8B88-5101F506C1C7}" srcOrd="1" destOrd="0" presId="urn:microsoft.com/office/officeart/2008/layout/LinedList"/>
    <dgm:cxn modelId="{F38F62A3-244B-AA4A-8DED-2FBCDFF11598}" type="presParOf" srcId="{E53E1854-155C-8847-8B88-5101F506C1C7}" destId="{70DD381D-BF1C-6141-8F83-7D9127ED512D}" srcOrd="0" destOrd="0" presId="urn:microsoft.com/office/officeart/2008/layout/LinedList"/>
    <dgm:cxn modelId="{351C2047-7F8D-D64F-85C3-49D947709546}" type="presParOf" srcId="{E53E1854-155C-8847-8B88-5101F506C1C7}" destId="{EBCBE177-E6AC-3D4F-A63B-5D2FDD9BBFD1}" srcOrd="1" destOrd="0" presId="urn:microsoft.com/office/officeart/2008/layout/LinedList"/>
    <dgm:cxn modelId="{C45E4707-C4FE-C244-8699-C7274DF09EB0}" type="presParOf" srcId="{4565B684-D846-8741-BFD4-296357B84CFD}" destId="{40246A7A-B15A-0E41-A23C-CC41151F2465}" srcOrd="2" destOrd="0" presId="urn:microsoft.com/office/officeart/2008/layout/LinedList"/>
    <dgm:cxn modelId="{90487AEA-9043-9647-BFE9-ECD8C9305BBF}" type="presParOf" srcId="{4565B684-D846-8741-BFD4-296357B84CFD}" destId="{787AB1AF-D3A1-CF4E-BAA9-645A409DEFA0}" srcOrd="3" destOrd="0" presId="urn:microsoft.com/office/officeart/2008/layout/LinedList"/>
    <dgm:cxn modelId="{34478FC4-E8F4-9646-9B4E-72966E38CC22}" type="presParOf" srcId="{787AB1AF-D3A1-CF4E-BAA9-645A409DEFA0}" destId="{D97D646D-A54F-C143-BAB5-461C96948E13}" srcOrd="0" destOrd="0" presId="urn:microsoft.com/office/officeart/2008/layout/LinedList"/>
    <dgm:cxn modelId="{BA7372D1-DC61-0847-8D3B-E9E6F48BAE99}" type="presParOf" srcId="{787AB1AF-D3A1-CF4E-BAA9-645A409DEFA0}" destId="{3E99ACFA-D449-7E46-AAD5-711C012CB8E9}" srcOrd="1" destOrd="0" presId="urn:microsoft.com/office/officeart/2008/layout/LinedList"/>
    <dgm:cxn modelId="{59DF1102-F44F-8F4C-84DA-CB993B134F68}" type="presParOf" srcId="{4565B684-D846-8741-BFD4-296357B84CFD}" destId="{0230476C-DC8B-4844-8F52-2B8E2D290D5E}" srcOrd="4" destOrd="0" presId="urn:microsoft.com/office/officeart/2008/layout/LinedList"/>
    <dgm:cxn modelId="{4E0E8AEC-159E-4846-8A2D-53D640496654}" type="presParOf" srcId="{4565B684-D846-8741-BFD4-296357B84CFD}" destId="{6C96DE81-3383-6041-AC38-2BE3935BC807}" srcOrd="5" destOrd="0" presId="urn:microsoft.com/office/officeart/2008/layout/LinedList"/>
    <dgm:cxn modelId="{F1885A34-BF01-C345-BB73-262E3EA5A907}" type="presParOf" srcId="{6C96DE81-3383-6041-AC38-2BE3935BC807}" destId="{C0AD5216-0E05-3746-BD32-0733CB40CA64}" srcOrd="0" destOrd="0" presId="urn:microsoft.com/office/officeart/2008/layout/LinedList"/>
    <dgm:cxn modelId="{150B3E8A-8934-6944-BE4E-636894DB3097}" type="presParOf" srcId="{6C96DE81-3383-6041-AC38-2BE3935BC807}" destId="{24584156-3B68-5A44-AA35-5500662FDA3B}" srcOrd="1" destOrd="0" presId="urn:microsoft.com/office/officeart/2008/layout/LinedList"/>
    <dgm:cxn modelId="{5F07956A-9322-B349-A48B-7FF34CDCA151}" type="presParOf" srcId="{4565B684-D846-8741-BFD4-296357B84CFD}" destId="{3349B1A0-A554-3245-8EDA-EE5E67DDDC0D}" srcOrd="6" destOrd="0" presId="urn:microsoft.com/office/officeart/2008/layout/LinedList"/>
    <dgm:cxn modelId="{686396D7-9EFB-1E47-A655-CAA10E176453}" type="presParOf" srcId="{4565B684-D846-8741-BFD4-296357B84CFD}" destId="{E2456E47-5B15-894F-9618-09D41F88E280}" srcOrd="7" destOrd="0" presId="urn:microsoft.com/office/officeart/2008/layout/LinedList"/>
    <dgm:cxn modelId="{638C39BF-3671-D842-9F3E-F7E8DB42D062}" type="presParOf" srcId="{E2456E47-5B15-894F-9618-09D41F88E280}" destId="{24EBEF2F-8074-8D49-B063-BC4A50282242}" srcOrd="0" destOrd="0" presId="urn:microsoft.com/office/officeart/2008/layout/LinedList"/>
    <dgm:cxn modelId="{4826C4B7-1B68-064A-B40E-373FFD394D39}" type="presParOf" srcId="{E2456E47-5B15-894F-9618-09D41F88E280}" destId="{770B4320-FA6E-1447-9C4A-5DDA42F8B2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CC100-59A9-C743-AA13-F8A4EE5BF5A7}">
      <dsp:nvSpPr>
        <dsp:cNvPr id="0" name=""/>
        <dsp:cNvSpPr/>
      </dsp:nvSpPr>
      <dsp:spPr>
        <a:xfrm>
          <a:off x="0" y="779482"/>
          <a:ext cx="7728267" cy="810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extracranial trauma </a:t>
          </a:r>
        </a:p>
      </dsp:txBody>
      <dsp:txXfrm>
        <a:off x="39580" y="819062"/>
        <a:ext cx="7649107" cy="731650"/>
      </dsp:txXfrm>
    </dsp:sp>
    <dsp:sp modelId="{3D5089AB-32BD-3941-A813-E745126E8416}">
      <dsp:nvSpPr>
        <dsp:cNvPr id="0" name=""/>
        <dsp:cNvSpPr/>
      </dsp:nvSpPr>
      <dsp:spPr>
        <a:xfrm>
          <a:off x="0" y="1685332"/>
          <a:ext cx="7728267" cy="810810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worry for home environment, abuse</a:t>
          </a:r>
        </a:p>
      </dsp:txBody>
      <dsp:txXfrm>
        <a:off x="39580" y="1724912"/>
        <a:ext cx="7649107" cy="731650"/>
      </dsp:txXfrm>
    </dsp:sp>
    <dsp:sp modelId="{A42EE3FB-1302-FA4D-9B3D-6AA49AD3E361}">
      <dsp:nvSpPr>
        <dsp:cNvPr id="0" name=""/>
        <dsp:cNvSpPr/>
      </dsp:nvSpPr>
      <dsp:spPr>
        <a:xfrm>
          <a:off x="0" y="2591182"/>
          <a:ext cx="7728267" cy="810810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vomiting: PO challenge in ED</a:t>
          </a:r>
        </a:p>
      </dsp:txBody>
      <dsp:txXfrm>
        <a:off x="39580" y="2630762"/>
        <a:ext cx="7649107" cy="731650"/>
      </dsp:txXfrm>
    </dsp:sp>
    <dsp:sp modelId="{274A8859-DDA4-D240-89DC-667A6E5EFDAE}">
      <dsp:nvSpPr>
        <dsp:cNvPr id="0" name=""/>
        <dsp:cNvSpPr/>
      </dsp:nvSpPr>
      <dsp:spPr>
        <a:xfrm>
          <a:off x="0" y="3497032"/>
          <a:ext cx="7728267" cy="810810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IF normal exam and child alerts normally </a:t>
          </a:r>
        </a:p>
      </dsp:txBody>
      <dsp:txXfrm>
        <a:off x="39580" y="3536612"/>
        <a:ext cx="7649107" cy="731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A18BA-EB54-BE43-A880-6700719E0715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D381D-BF1C-6141-8F83-7D9127ED512D}">
      <dsp:nvSpPr>
        <dsp:cNvPr id="0" name=""/>
        <dsp:cNvSpPr/>
      </dsp:nvSpPr>
      <dsp:spPr>
        <a:xfrm>
          <a:off x="0" y="0"/>
          <a:ext cx="7728267" cy="7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Skull fractures are common</a:t>
          </a:r>
        </a:p>
      </dsp:txBody>
      <dsp:txXfrm>
        <a:off x="0" y="0"/>
        <a:ext cx="7728267" cy="771093"/>
      </dsp:txXfrm>
    </dsp:sp>
    <dsp:sp modelId="{40246A7A-B15A-0E41-A23C-CC41151F2465}">
      <dsp:nvSpPr>
        <dsp:cNvPr id="0" name=""/>
        <dsp:cNvSpPr/>
      </dsp:nvSpPr>
      <dsp:spPr>
        <a:xfrm>
          <a:off x="0" y="771093"/>
          <a:ext cx="7728267" cy="0"/>
        </a:xfrm>
        <a:prstGeom prst="line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0795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D646D-A54F-C143-BAB5-461C96948E13}">
      <dsp:nvSpPr>
        <dsp:cNvPr id="0" name=""/>
        <dsp:cNvSpPr/>
      </dsp:nvSpPr>
      <dsp:spPr>
        <a:xfrm>
          <a:off x="0" y="771093"/>
          <a:ext cx="7728267" cy="7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Most </a:t>
          </a:r>
          <a:r>
            <a:rPr lang="en-US" sz="2100" i="1" kern="1200"/>
            <a:t>treat and street </a:t>
          </a:r>
          <a:r>
            <a:rPr lang="en-US" sz="2100" kern="1200"/>
            <a:t> </a:t>
          </a:r>
        </a:p>
      </dsp:txBody>
      <dsp:txXfrm>
        <a:off x="0" y="771093"/>
        <a:ext cx="7728267" cy="771093"/>
      </dsp:txXfrm>
    </dsp:sp>
    <dsp:sp modelId="{0230476C-DC8B-4844-8F52-2B8E2D290D5E}">
      <dsp:nvSpPr>
        <dsp:cNvPr id="0" name=""/>
        <dsp:cNvSpPr/>
      </dsp:nvSpPr>
      <dsp:spPr>
        <a:xfrm>
          <a:off x="0" y="1542187"/>
          <a:ext cx="7728267" cy="0"/>
        </a:xfrm>
        <a:prstGeom prst="line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0795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D5216-0E05-3746-BD32-0733CB40CA64}">
      <dsp:nvSpPr>
        <dsp:cNvPr id="0" name=""/>
        <dsp:cNvSpPr/>
      </dsp:nvSpPr>
      <dsp:spPr>
        <a:xfrm>
          <a:off x="0" y="1542187"/>
          <a:ext cx="7728267" cy="7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Transfer and admit certain complex fractures or if child symptomatic or neglect/abuse suspected</a:t>
          </a:r>
        </a:p>
      </dsp:txBody>
      <dsp:txXfrm>
        <a:off x="0" y="1542187"/>
        <a:ext cx="7728267" cy="771093"/>
      </dsp:txXfrm>
    </dsp:sp>
    <dsp:sp modelId="{3349B1A0-A554-3245-8EDA-EE5E67DDDC0D}">
      <dsp:nvSpPr>
        <dsp:cNvPr id="0" name=""/>
        <dsp:cNvSpPr/>
      </dsp:nvSpPr>
      <dsp:spPr>
        <a:xfrm>
          <a:off x="0" y="2313281"/>
          <a:ext cx="7728267" cy="0"/>
        </a:xfrm>
        <a:prstGeom prst="line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BEF2F-8074-8D49-B063-BC4A50282242}">
      <dsp:nvSpPr>
        <dsp:cNvPr id="0" name=""/>
        <dsp:cNvSpPr/>
      </dsp:nvSpPr>
      <dsp:spPr>
        <a:xfrm>
          <a:off x="0" y="2313281"/>
          <a:ext cx="7728267" cy="771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Next ED session: triage of the  shunted child</a:t>
          </a:r>
        </a:p>
      </dsp:txBody>
      <dsp:txXfrm>
        <a:off x="0" y="2313281"/>
        <a:ext cx="7728267" cy="77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E822-4814-1D4D-A839-FD59F6B54F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FFB9B-C702-7046-A2C4-468CFBB42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FFB9B-C702-7046-A2C4-468CFBB425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B4E23">
            <a:alpha val="543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5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3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23837"/>
            <a:ext cx="3200401" cy="460118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2060"/>
                </a:solidFill>
                <a:latin typeface="Avenir Next Condensed" panose="020B0506020202020204" pitchFamily="34" charset="0"/>
              </a:defRPr>
            </a:lvl1pPr>
          </a:lstStyle>
          <a:p>
            <a:r>
              <a:rPr lang="en-US" dirty="0"/>
              <a:t>Disclosure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Avenir Next Condensed" panose="020B0506020202020204" pitchFamily="34" charset="0"/>
              </a:defRPr>
            </a:lvl1pPr>
            <a:lvl2pPr>
              <a:defRPr sz="4000">
                <a:solidFill>
                  <a:schemeClr val="tx1"/>
                </a:solidFill>
                <a:latin typeface="Avenir Next Condensed" panose="020B0506020202020204" pitchFamily="34" charset="0"/>
              </a:defRPr>
            </a:lvl2pPr>
            <a:lvl3pPr>
              <a:defRPr sz="4000">
                <a:solidFill>
                  <a:schemeClr val="tx1"/>
                </a:solidFill>
                <a:latin typeface="Avenir Next Condensed" panose="020B0506020202020204" pitchFamily="34" charset="0"/>
              </a:defRPr>
            </a:lvl3pPr>
            <a:lvl4pPr>
              <a:defRPr sz="4000">
                <a:solidFill>
                  <a:schemeClr val="tx1"/>
                </a:solidFill>
                <a:latin typeface="Avenir Next Condensed" panose="020B0506020202020204" pitchFamily="34" charset="0"/>
              </a:defRPr>
            </a:lvl4pPr>
            <a:lvl5pPr>
              <a:defRPr sz="4000">
                <a:solidFill>
                  <a:schemeClr val="tx1"/>
                </a:solidFill>
                <a:latin typeface="Avenir Next Condensed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Mklkkaster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A18B445D-6EA1-745E-FBFF-53EF2431E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5487" y="4085695"/>
            <a:ext cx="2853594" cy="24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1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0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E23">
            <a:alpha val="599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E23">
            <a:alpha val="1741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7817B-0D98-38F5-B3F2-4A91A1081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901" y="752748"/>
            <a:ext cx="4662293" cy="1901719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2060"/>
                </a:solidFill>
                <a:latin typeface="Avenir Next Condensed" panose="020B0506020202020204" pitchFamily="34" charset="0"/>
              </a:rPr>
              <a:t>Skull fractures in children: when a fracture is more than just a fracture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3B6D-574E-B6A7-2425-0A3AB7E73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132" y="3938955"/>
            <a:ext cx="3816606" cy="2529610"/>
          </a:xfrm>
          <a:noFill/>
        </p:spPr>
        <p:txBody>
          <a:bodyPr>
            <a:no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Greg Olavarria MD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Nemours Hospital for Children, Neurosurgery</a:t>
            </a:r>
          </a:p>
          <a:p>
            <a:pPr algn="r"/>
            <a:endParaRPr lang="en-US" sz="2400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  <a:p>
            <a:pPr algn="r"/>
            <a:r>
              <a:rPr lang="en-US" sz="2400" dirty="0">
                <a:solidFill>
                  <a:schemeClr val="tx1"/>
                </a:solidFill>
                <a:latin typeface="Avenir Next Condensed" panose="020B0506020202020204" pitchFamily="34" charset="0"/>
              </a:rPr>
              <a:t>September 2024</a:t>
            </a: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348AB67F-AFDB-A020-82D9-710DF7D7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132" y="4444485"/>
            <a:ext cx="2489109" cy="2139872"/>
          </a:xfrm>
          <a:prstGeom prst="rect">
            <a:avLst/>
          </a:prstGeom>
        </p:spPr>
      </p:pic>
      <p:pic>
        <p:nvPicPr>
          <p:cNvPr id="9" name="Graphic 8" descr="Brain outline">
            <a:extLst>
              <a:ext uri="{FF2B5EF4-FFF2-40B4-BE49-F238E27FC236}">
                <a16:creationId xmlns:a16="http://schemas.microsoft.com/office/drawing/2014/main" id="{6DBAB9C7-8AB8-EC4B-91DD-0B990327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3776" y="1251788"/>
            <a:ext cx="4268187" cy="47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F5A603A-AEB6-4161-99C8-91D9A70E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ct scan&#10;&#10;Description automatically generated">
            <a:extLst>
              <a:ext uri="{FF2B5EF4-FFF2-40B4-BE49-F238E27FC236}">
                <a16:creationId xmlns:a16="http://schemas.microsoft.com/office/drawing/2014/main" id="{0BA3CAE8-C7BA-EFE4-2C49-D1A96E57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1" r="2" b="2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37CD7B8-5C72-43E8-8E39-8AB05904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owing skull fracture or leptomeningeal cyst | Eurorad">
            <a:extLst>
              <a:ext uri="{FF2B5EF4-FFF2-40B4-BE49-F238E27FC236}">
                <a16:creationId xmlns:a16="http://schemas.microsoft.com/office/drawing/2014/main" id="{A550960C-EB37-D3B3-E90C-B2102570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-3" b="-3"/>
          <a:stretch/>
        </p:blipFill>
        <p:spPr bwMode="auto">
          <a:xfrm>
            <a:off x="6412145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450ADBE-3CAB-468C-9B74-E84312BD0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A3926-C546-0196-0B2B-63E264BD4CDE}"/>
              </a:ext>
            </a:extLst>
          </p:cNvPr>
          <p:cNvSpPr txBox="1"/>
          <p:nvPr/>
        </p:nvSpPr>
        <p:spPr>
          <a:xfrm>
            <a:off x="7802030" y="5845201"/>
            <a:ext cx="307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Growing skull fracture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AEC43-DD3D-D45B-9D32-F89FA932FB28}"/>
              </a:ext>
            </a:extLst>
          </p:cNvPr>
          <p:cNvSpPr txBox="1"/>
          <p:nvPr/>
        </p:nvSpPr>
        <p:spPr>
          <a:xfrm flipH="1">
            <a:off x="2030557" y="3696094"/>
            <a:ext cx="276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Depressed fracture</a:t>
            </a:r>
          </a:p>
        </p:txBody>
      </p:sp>
    </p:spTree>
    <p:extLst>
      <p:ext uri="{BB962C8B-B14F-4D97-AF65-F5344CB8AC3E}">
        <p14:creationId xmlns:p14="http://schemas.microsoft.com/office/powerpoint/2010/main" val="534175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E788-9878-47BE-0E43-F0E1D2A8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00DA5-2E83-EE67-828C-F3F1927D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9" y="864108"/>
            <a:ext cx="4987860" cy="51422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Depressed fractures NOT near a venous sinus </a:t>
            </a:r>
          </a:p>
          <a:p>
            <a:r>
              <a:rPr lang="en-US" dirty="0"/>
              <a:t>Depressed greater than thickness of skull </a:t>
            </a:r>
          </a:p>
          <a:p>
            <a:r>
              <a:rPr lang="en-US" dirty="0"/>
              <a:t>Open fracture with </a:t>
            </a:r>
            <a:r>
              <a:rPr lang="en-US" dirty="0" err="1"/>
              <a:t>csf</a:t>
            </a:r>
            <a:r>
              <a:rPr lang="en-US" dirty="0"/>
              <a:t> leak </a:t>
            </a:r>
          </a:p>
          <a:p>
            <a:r>
              <a:rPr lang="en-US" dirty="0"/>
              <a:t>Hematoma evacuation </a:t>
            </a:r>
          </a:p>
          <a:p>
            <a:r>
              <a:rPr lang="en-US" dirty="0"/>
              <a:t>Frontal sinus involved</a:t>
            </a:r>
          </a:p>
          <a:p>
            <a:r>
              <a:rPr lang="en-US" dirty="0"/>
              <a:t>Cosmetic deformity</a:t>
            </a:r>
          </a:p>
          <a:p>
            <a:r>
              <a:rPr lang="en-US" i="1" dirty="0"/>
              <a:t>Level III evidence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8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63DA3BE-026F-4FFF-9647-110EB048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CAE5D-AE5B-6D01-41C5-8923F181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sz="4100"/>
              <a:t>Complex or worrisome fractures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A1BD-9DB9-F6E3-B028-9875E26D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Older child: forces greater</a:t>
            </a:r>
          </a:p>
          <a:p>
            <a:r>
              <a:rPr lang="en-US" sz="2500">
                <a:solidFill>
                  <a:srgbClr val="FFFFFF"/>
                </a:solidFill>
              </a:rPr>
              <a:t>Frontal sinus involved</a:t>
            </a:r>
          </a:p>
          <a:p>
            <a:r>
              <a:rPr lang="en-US" sz="2500">
                <a:solidFill>
                  <a:srgbClr val="FFFFFF"/>
                </a:solidFill>
              </a:rPr>
              <a:t>CSF leak with dural tear </a:t>
            </a:r>
          </a:p>
          <a:p>
            <a:r>
              <a:rPr lang="en-US" sz="2500">
                <a:solidFill>
                  <a:srgbClr val="FFFFFF"/>
                </a:solidFill>
              </a:rPr>
              <a:t>Near venous sinuses</a:t>
            </a:r>
          </a:p>
          <a:p>
            <a:r>
              <a:rPr lang="en-US" sz="2500">
                <a:solidFill>
                  <a:srgbClr val="FFFFFF"/>
                </a:solidFill>
              </a:rPr>
              <a:t>Transverse temporal bone</a:t>
            </a:r>
          </a:p>
          <a:p>
            <a:r>
              <a:rPr lang="en-US" sz="2500" i="1">
                <a:solidFill>
                  <a:srgbClr val="FFFFFF"/>
                </a:solidFill>
              </a:rPr>
              <a:t>Caution with NG tube and basilar skull fractures</a:t>
            </a:r>
          </a:p>
        </p:txBody>
      </p:sp>
      <p:pic>
        <p:nvPicPr>
          <p:cNvPr id="3074" name="Picture 2" descr="Frontal sinus fracture, posterior table">
            <a:extLst>
              <a:ext uri="{FF2B5EF4-FFF2-40B4-BE49-F238E27FC236}">
                <a16:creationId xmlns:a16="http://schemas.microsoft.com/office/drawing/2014/main" id="{63002715-7B77-95F3-019A-DC911DF1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5715" y="759599"/>
            <a:ext cx="4182591" cy="30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5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5BE55A3-6430-478D-A441-7A30D061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baby's brain&#10;&#10;Description automatically generated">
            <a:extLst>
              <a:ext uri="{FF2B5EF4-FFF2-40B4-BE49-F238E27FC236}">
                <a16:creationId xmlns:a16="http://schemas.microsoft.com/office/drawing/2014/main" id="{322AF2CD-99A3-C226-44F5-D1CD00E8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24" y="399731"/>
            <a:ext cx="3964380" cy="60990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548698-8C0B-4ECA-A43D-86689E3D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3427" y="1643605"/>
            <a:ext cx="0" cy="3611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iagram of a skull injury&#10;&#10;Description automatically generated">
            <a:extLst>
              <a:ext uri="{FF2B5EF4-FFF2-40B4-BE49-F238E27FC236}">
                <a16:creationId xmlns:a16="http://schemas.microsoft.com/office/drawing/2014/main" id="{F8538E59-03A5-1A6A-7112-4118B34A9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01" y="170946"/>
            <a:ext cx="7250101" cy="65069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9DC062E-D587-4F4C-9E2D-EB9D4371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F5A603A-AEB6-4161-99C8-91D9A70E4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a wound on her head&#10;&#10;Description automatically generated">
            <a:extLst>
              <a:ext uri="{FF2B5EF4-FFF2-40B4-BE49-F238E27FC236}">
                <a16:creationId xmlns:a16="http://schemas.microsoft.com/office/drawing/2014/main" id="{71C86761-71AD-C945-4DD4-B407C43B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8566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7CD7B8-5C72-43E8-8E39-8AB059048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wound&#10;&#10;Description automatically generated">
            <a:extLst>
              <a:ext uri="{FF2B5EF4-FFF2-40B4-BE49-F238E27FC236}">
                <a16:creationId xmlns:a16="http://schemas.microsoft.com/office/drawing/2014/main" id="{A02ECF53-80C1-5B03-243C-E065F41A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64" r="2" b="2"/>
          <a:stretch/>
        </p:blipFill>
        <p:spPr>
          <a:xfrm>
            <a:off x="6423321" y="643467"/>
            <a:ext cx="5130799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50ADBE-3CAB-468C-9B74-E84312BD0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C219662-454C-E17D-916D-D9ECEACA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3" y="643467"/>
            <a:ext cx="104620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8E16F260-0EBB-78F3-C46C-9CD0E053E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933"/>
            <a:ext cx="7772400" cy="3192067"/>
          </a:xfrm>
          <a:prstGeom prst="rect">
            <a:avLst/>
          </a:prstGeom>
        </p:spPr>
      </p:pic>
      <p:pic>
        <p:nvPicPr>
          <p:cNvPr id="7" name="Picture 6" descr="A table of medical records&#10;&#10;Description automatically generated">
            <a:extLst>
              <a:ext uri="{FF2B5EF4-FFF2-40B4-BE49-F238E27FC236}">
                <a16:creationId xmlns:a16="http://schemas.microsoft.com/office/drawing/2014/main" id="{7443BC6D-8618-97BF-5E94-651996B24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28" y="236933"/>
            <a:ext cx="5122957" cy="3862875"/>
          </a:xfrm>
          <a:prstGeom prst="rect">
            <a:avLst/>
          </a:prstGeom>
        </p:spPr>
      </p:pic>
      <p:pic>
        <p:nvPicPr>
          <p:cNvPr id="9" name="Picture 8" descr="A table with black text&#10;&#10;Description automatically generated">
            <a:extLst>
              <a:ext uri="{FF2B5EF4-FFF2-40B4-BE49-F238E27FC236}">
                <a16:creationId xmlns:a16="http://schemas.microsoft.com/office/drawing/2014/main" id="{0DFCCC8E-6A46-74CA-A8B6-361C8826D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47" y="3753579"/>
            <a:ext cx="68453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6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2DE9-5120-3841-6A4E-5875B3BA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03554"/>
            <a:ext cx="3117954" cy="352146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897 children: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86% non operative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More likely surgical: Hit with object or MVC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Frontal more likely surgical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EA11B734-5C0F-AB3C-EAEC-4794519CE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430" y="386602"/>
            <a:ext cx="9159860" cy="3037826"/>
          </a:xfrm>
        </p:spPr>
      </p:pic>
    </p:spTree>
    <p:extLst>
      <p:ext uri="{BB962C8B-B14F-4D97-AF65-F5344CB8AC3E}">
        <p14:creationId xmlns:p14="http://schemas.microsoft.com/office/powerpoint/2010/main" val="194870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1A0068-FEF4-44DB-A95E-01F94BBC0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3FB93D-F8D4-4DFA-9893-8D6D5C523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" y="758952"/>
            <a:ext cx="262395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AE830B00-D57B-A5E6-98E0-0EDA52FE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1" y="1636535"/>
            <a:ext cx="5535397" cy="25324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635A8B-6A6F-406F-ABC4-98B5D0CD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594" y="758951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0EB721-D3D5-4018-8E2F-A95DA7F5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30" y="5207429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FB57A9FE-760F-3359-A420-0F2C63FB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594" y="2949728"/>
            <a:ext cx="5535397" cy="19927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13CA47-0818-4DE3-ACFB-6688B781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E22C3-615A-E7A7-AD25-3A2D3B00CB38}"/>
              </a:ext>
            </a:extLst>
          </p:cNvPr>
          <p:cNvSpPr txBox="1"/>
          <p:nvPr/>
        </p:nvSpPr>
        <p:spPr>
          <a:xfrm>
            <a:off x="1199213" y="5133804"/>
            <a:ext cx="3538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 pts, all admitted with fracture</a:t>
            </a:r>
          </a:p>
          <a:p>
            <a:r>
              <a:rPr lang="en-US" dirty="0"/>
              <a:t>Average length of stay: 18-36 </a:t>
            </a:r>
            <a:r>
              <a:rPr lang="en-US" dirty="0" err="1"/>
              <a:t>hrs</a:t>
            </a:r>
            <a:endParaRPr lang="en-US" dirty="0"/>
          </a:p>
          <a:p>
            <a:r>
              <a:rPr lang="en-US" dirty="0"/>
              <a:t>No complications related to injury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87A10-75B8-7417-3C64-3B60956A9014}"/>
              </a:ext>
            </a:extLst>
          </p:cNvPr>
          <p:cNvSpPr txBox="1"/>
          <p:nvPr/>
        </p:nvSpPr>
        <p:spPr>
          <a:xfrm>
            <a:off x="6709948" y="738523"/>
            <a:ext cx="3708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protocol, admissions dropped</a:t>
            </a:r>
          </a:p>
          <a:p>
            <a:r>
              <a:rPr lang="en-US" dirty="0"/>
              <a:t>Transfers more likely to be admitted</a:t>
            </a:r>
          </a:p>
          <a:p>
            <a:r>
              <a:rPr lang="en-US" dirty="0"/>
              <a:t>No discharged patient returned </a:t>
            </a:r>
          </a:p>
        </p:txBody>
      </p:sp>
    </p:spTree>
    <p:extLst>
      <p:ext uri="{BB962C8B-B14F-4D97-AF65-F5344CB8AC3E}">
        <p14:creationId xmlns:p14="http://schemas.microsoft.com/office/powerpoint/2010/main" val="141424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731-0BE3-4668-0FA1-DE737236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Protocol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Reduced admissions and cost without associated </a:t>
            </a:r>
            <a:br>
              <a:rPr lang="en-US" sz="2800" dirty="0"/>
            </a:br>
            <a:r>
              <a:rPr lang="en-US" sz="2800" dirty="0"/>
              <a:t>complications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10" name="Content Placeholder 9" descr="A close-up of a website&#10;&#10;Description automatically generated">
            <a:extLst>
              <a:ext uri="{FF2B5EF4-FFF2-40B4-BE49-F238E27FC236}">
                <a16:creationId xmlns:a16="http://schemas.microsoft.com/office/drawing/2014/main" id="{19A9CDAB-CBD2-9603-885C-669236C25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298" y="475482"/>
            <a:ext cx="8286448" cy="2758372"/>
          </a:xfrm>
        </p:spPr>
      </p:pic>
    </p:spTree>
    <p:extLst>
      <p:ext uri="{BB962C8B-B14F-4D97-AF65-F5344CB8AC3E}">
        <p14:creationId xmlns:p14="http://schemas.microsoft.com/office/powerpoint/2010/main" val="13873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A989-315D-8B36-16CE-501AA183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988370"/>
            <a:ext cx="3200401" cy="4601183"/>
          </a:xfrm>
        </p:spPr>
        <p:txBody>
          <a:bodyPr/>
          <a:lstStyle/>
          <a:p>
            <a:r>
              <a:rPr lang="en-US" dirty="0"/>
              <a:t>Disclosure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6D215-3D7E-B0D7-1DF0-ED02C761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2" y="1168908"/>
            <a:ext cx="7315200" cy="3047492"/>
          </a:xfrm>
        </p:spPr>
        <p:txBody>
          <a:bodyPr/>
          <a:lstStyle/>
          <a:p>
            <a:r>
              <a:rPr lang="en-US" dirty="0"/>
              <a:t>No financial arrangements to disclose </a:t>
            </a:r>
          </a:p>
          <a:p>
            <a:r>
              <a:rPr lang="en-US" dirty="0"/>
              <a:t>No products discussed or endorsed</a:t>
            </a:r>
          </a:p>
          <a:p>
            <a:r>
              <a:rPr lang="en-US" dirty="0"/>
              <a:t>All relevant literature represents current standard and reasonable care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9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wchart of a child trauma&#10;&#10;Description automatically generated">
            <a:extLst>
              <a:ext uri="{FF2B5EF4-FFF2-40B4-BE49-F238E27FC236}">
                <a16:creationId xmlns:a16="http://schemas.microsoft.com/office/drawing/2014/main" id="{A228ECE4-E250-BFB4-3432-A5ED625B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6840"/>
            <a:ext cx="7772400" cy="65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2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6820-EC96-8AAB-7F1A-7994A583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Compared admission and discharge home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Reduced neurosurgical consultation and admissions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Cost savings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9C19-A785-B0DD-D843-EF88936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191057"/>
          </a:xfrm>
        </p:spPr>
        <p:txBody>
          <a:bodyPr/>
          <a:lstStyle/>
          <a:p>
            <a:r>
              <a:rPr lang="en-US" dirty="0"/>
              <a:t>Screenshot 2024-08-02 at 10.33.18 PM</a:t>
            </a:r>
          </a:p>
        </p:txBody>
      </p:sp>
      <p:pic>
        <p:nvPicPr>
          <p:cNvPr id="5" name="Picture 4" descr="A close-up of a medical report&#10;&#10;Description automatically generated">
            <a:extLst>
              <a:ext uri="{FF2B5EF4-FFF2-40B4-BE49-F238E27FC236}">
                <a16:creationId xmlns:a16="http://schemas.microsoft.com/office/drawing/2014/main" id="{E607F837-49E5-F764-1DDA-51E4A29E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57" y="244415"/>
            <a:ext cx="7969078" cy="2762228"/>
          </a:xfrm>
          <a:prstGeom prst="rect">
            <a:avLst/>
          </a:prstGeom>
        </p:spPr>
      </p:pic>
      <p:pic>
        <p:nvPicPr>
          <p:cNvPr id="6" name="Picture 5" descr="A diagram of a skull fractures&#10;&#10;Description automatically generated">
            <a:extLst>
              <a:ext uri="{FF2B5EF4-FFF2-40B4-BE49-F238E27FC236}">
                <a16:creationId xmlns:a16="http://schemas.microsoft.com/office/drawing/2014/main" id="{EFC40B27-6BAF-5339-AFC1-DFE368EA9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02" y="3171553"/>
            <a:ext cx="7969078" cy="35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EB26-3B94-FB41-A167-89B01C7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Simple fractures and discharge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7B3267-5A27-6274-E1B4-4CBD11164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21313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40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1D39-A327-6073-D846-C96C0A9A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4400"/>
              <a:t>Conclusions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0972F0-0AE9-69DC-A6C0-B5700B490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07635"/>
              </p:ext>
            </p:extLst>
          </p:nvPr>
        </p:nvGraphicFramePr>
        <p:xfrm>
          <a:off x="3759896" y="885459"/>
          <a:ext cx="7728267" cy="30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25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5DDF1-5676-1394-FB08-C68A283D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7" y="1157369"/>
            <a:ext cx="11927926" cy="45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66D1A08-5AB7-449D-80DF-0BDC9970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ECC594-5C13-439E-B13F-ED0A84727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82E2F-0199-00D1-F542-2C5C46F1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sz="4100"/>
              <a:t>Skull fractures are common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94C8-F67C-69F9-6CEF-7F9EADBB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n-US" sz="1900">
                <a:solidFill>
                  <a:srgbClr val="FFFFFF"/>
                </a:solidFill>
              </a:rPr>
              <a:t>PEDIATRIC NEUROSURGERY EMERGENCIES: Trauma brain and spine and hydrocephalus – related (acute vs shunt related), rare non trauma hemorrhage or tumor</a:t>
            </a:r>
          </a:p>
          <a:p>
            <a:r>
              <a:rPr lang="en-US" sz="1900">
                <a:solidFill>
                  <a:srgbClr val="FFFFFF"/>
                </a:solidFill>
              </a:rPr>
              <a:t>More than 600,000 ED visits each year for TBI</a:t>
            </a:r>
          </a:p>
          <a:p>
            <a:r>
              <a:rPr lang="en-US" sz="1900">
                <a:solidFill>
                  <a:srgbClr val="FFFFFF"/>
                </a:solidFill>
              </a:rPr>
              <a:t>#1 Cause death in children</a:t>
            </a:r>
          </a:p>
          <a:p>
            <a:r>
              <a:rPr lang="en-US" sz="1900">
                <a:solidFill>
                  <a:srgbClr val="FFFFFF"/>
                </a:solidFill>
              </a:rPr>
              <a:t>Mechanism: usually falls </a:t>
            </a:r>
          </a:p>
          <a:p>
            <a:r>
              <a:rPr lang="en-US" sz="1900">
                <a:solidFill>
                  <a:srgbClr val="FFFFFF"/>
                </a:solidFill>
              </a:rPr>
              <a:t>Fear of “talk and die” scenario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D9F664-6639-4CD6-A55D-54E64F7F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BE3F990-C2CE-FD2E-2E4B-ABD60B63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503" y="1327130"/>
            <a:ext cx="2568918" cy="205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9F7DDF-85A2-4347-9A46-8BD568AF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07E44A-72EE-40F3-9020-BC903761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A35A02-3DD9-4BF6-A9C8-13C0EA74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kull&#10;&#10;Description automatically generated">
            <a:extLst>
              <a:ext uri="{FF2B5EF4-FFF2-40B4-BE49-F238E27FC236}">
                <a16:creationId xmlns:a16="http://schemas.microsoft.com/office/drawing/2014/main" id="{37A70CF6-844C-3D12-E2A4-4557BE81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71" y="2888451"/>
            <a:ext cx="1578620" cy="30358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93A25B-755B-4E4B-8DF5-966F6B65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Natasha Richardson: Inside Her Shocking Death">
            <a:extLst>
              <a:ext uri="{FF2B5EF4-FFF2-40B4-BE49-F238E27FC236}">
                <a16:creationId xmlns:a16="http://schemas.microsoft.com/office/drawing/2014/main" id="{1BA8A94F-6387-9768-4215-0C0FD374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53" y="3919364"/>
            <a:ext cx="1701828" cy="25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1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wchart of a diagram&#10;&#10;Description automatically generated">
            <a:extLst>
              <a:ext uri="{FF2B5EF4-FFF2-40B4-BE49-F238E27FC236}">
                <a16:creationId xmlns:a16="http://schemas.microsoft.com/office/drawing/2014/main" id="{8AD63797-A5FE-1A4A-E66D-68994237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61" y="-11690"/>
            <a:ext cx="7181385" cy="66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D36375-10CF-4BCB-83A0-471B053D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2DF315-8C60-424C-8737-1A5E8FDC8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A flowchart of a patient's status&#10;&#10;Description automatically generated">
            <a:extLst>
              <a:ext uri="{FF2B5EF4-FFF2-40B4-BE49-F238E27FC236}">
                <a16:creationId xmlns:a16="http://schemas.microsoft.com/office/drawing/2014/main" id="{D4A9760B-D09A-E969-5CFB-5B239EB10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69" y="899658"/>
            <a:ext cx="11785114" cy="58388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E7AAE-3D59-A5ED-A01D-81F4D4BF3CE8}"/>
              </a:ext>
            </a:extLst>
          </p:cNvPr>
          <p:cNvSpPr txBox="1"/>
          <p:nvPr/>
        </p:nvSpPr>
        <p:spPr>
          <a:xfrm>
            <a:off x="7503413" y="6259263"/>
            <a:ext cx="480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Next Condensed" panose="020B0506020202020204" pitchFamily="34" charset="0"/>
              </a:rPr>
              <a:t>From </a:t>
            </a:r>
            <a:r>
              <a:rPr lang="en-US" sz="2000" dirty="0" err="1">
                <a:latin typeface="Avenir Next Condensed" panose="020B0506020202020204" pitchFamily="34" charset="0"/>
              </a:rPr>
              <a:t>Kupperman</a:t>
            </a:r>
            <a:r>
              <a:rPr lang="en-US" sz="2000" dirty="0">
                <a:latin typeface="Avenir Next Condensed" panose="020B0506020202020204" pitchFamily="34" charset="0"/>
              </a:rPr>
              <a:t>, et al., 2009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B0E19C-920E-A215-D71B-0E3C9BCDA976}"/>
              </a:ext>
            </a:extLst>
          </p:cNvPr>
          <p:cNvSpPr txBox="1"/>
          <p:nvPr/>
        </p:nvSpPr>
        <p:spPr>
          <a:xfrm>
            <a:off x="824459" y="67947"/>
            <a:ext cx="249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venir Next Condensed" panose="020B0506020202020204" pitchFamily="34" charset="0"/>
              </a:rPr>
              <a:t>WHEN TO CT </a:t>
            </a:r>
          </a:p>
        </p:txBody>
      </p:sp>
    </p:spTree>
    <p:extLst>
      <p:ext uri="{BB962C8B-B14F-4D97-AF65-F5344CB8AC3E}">
        <p14:creationId xmlns:p14="http://schemas.microsoft.com/office/powerpoint/2010/main" val="67612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9F3D-97F3-01A5-8B13-900DA6B9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54F8-2829-13C1-9D1F-C5D4BE70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429" y="864107"/>
            <a:ext cx="5366172" cy="57927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Closed (simple) and open or compound</a:t>
            </a:r>
          </a:p>
          <a:p>
            <a:r>
              <a:rPr lang="en-US" dirty="0"/>
              <a:t>Diastatic at the sutures</a:t>
            </a:r>
          </a:p>
          <a:p>
            <a:r>
              <a:rPr lang="en-US" dirty="0"/>
              <a:t>90% vault</a:t>
            </a:r>
          </a:p>
          <a:p>
            <a:r>
              <a:rPr lang="en-US" dirty="0"/>
              <a:t>Basilar fractures: Raccoon eyes and Battle sign</a:t>
            </a:r>
          </a:p>
          <a:p>
            <a:r>
              <a:rPr lang="en-US" dirty="0"/>
              <a:t>Temporal bone fractures: transverse (terrible) and longitudinal – more common (less terrible)</a:t>
            </a:r>
          </a:p>
          <a:p>
            <a:r>
              <a:rPr lang="en-US" dirty="0"/>
              <a:t>”Growing” type: leptomeningeal cyst</a:t>
            </a:r>
          </a:p>
        </p:txBody>
      </p:sp>
    </p:spTree>
    <p:extLst>
      <p:ext uri="{BB962C8B-B14F-4D97-AF65-F5344CB8AC3E}">
        <p14:creationId xmlns:p14="http://schemas.microsoft.com/office/powerpoint/2010/main" val="10896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AC8650-B7FF-4277-8E84-A04FF82BA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B32571-0D20-4C1B-8C73-F2634942A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the brain&#10;&#10;Description automatically generated">
            <a:extLst>
              <a:ext uri="{FF2B5EF4-FFF2-40B4-BE49-F238E27FC236}">
                <a16:creationId xmlns:a16="http://schemas.microsoft.com/office/drawing/2014/main" id="{EC9499DB-4E8D-7673-AC5B-1777A359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81660"/>
            <a:ext cx="5130799" cy="46946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3C88AF-78D5-403B-A0D8-09A70237B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brain scan&#10;&#10;Description automatically generated">
            <a:extLst>
              <a:ext uri="{FF2B5EF4-FFF2-40B4-BE49-F238E27FC236}">
                <a16:creationId xmlns:a16="http://schemas.microsoft.com/office/drawing/2014/main" id="{702219B9-4533-5423-4C97-7235E792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21" y="1395922"/>
            <a:ext cx="5130799" cy="40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8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kull with blue arrows pointing to the side&#10;&#10;Description automatically generated">
            <a:extLst>
              <a:ext uri="{FF2B5EF4-FFF2-40B4-BE49-F238E27FC236}">
                <a16:creationId xmlns:a16="http://schemas.microsoft.com/office/drawing/2014/main" id="{34AFD33D-2552-A019-8248-EF18A6E8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8" y="478972"/>
            <a:ext cx="4156941" cy="4125686"/>
          </a:xfrm>
          <a:prstGeom prst="rect">
            <a:avLst/>
          </a:prstGeom>
        </p:spPr>
      </p:pic>
      <p:pic>
        <p:nvPicPr>
          <p:cNvPr id="9" name="Picture 8" descr="A skull and ct scan of a skull&#10;&#10;Description automatically generated">
            <a:extLst>
              <a:ext uri="{FF2B5EF4-FFF2-40B4-BE49-F238E27FC236}">
                <a16:creationId xmlns:a16="http://schemas.microsoft.com/office/drawing/2014/main" id="{A283F80A-F8CE-90E7-FCC9-7230A9628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83" y="1660071"/>
            <a:ext cx="7357134" cy="3537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A140DF-DFB1-A061-BB8A-10648B32E3FB}"/>
              </a:ext>
            </a:extLst>
          </p:cNvPr>
          <p:cNvSpPr txBox="1"/>
          <p:nvPr/>
        </p:nvSpPr>
        <p:spPr>
          <a:xfrm>
            <a:off x="7256130" y="5696262"/>
            <a:ext cx="466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D RECONSTRUCTION OF SKULL</a:t>
            </a:r>
          </a:p>
        </p:txBody>
      </p:sp>
    </p:spTree>
    <p:extLst>
      <p:ext uri="{BB962C8B-B14F-4D97-AF65-F5344CB8AC3E}">
        <p14:creationId xmlns:p14="http://schemas.microsoft.com/office/powerpoint/2010/main" val="179648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0632639-B30C-4E12-8187-12F8D1A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accoon eye and Battle's sign in an ...">
            <a:extLst>
              <a:ext uri="{FF2B5EF4-FFF2-40B4-BE49-F238E27FC236}">
                <a16:creationId xmlns:a16="http://schemas.microsoft.com/office/drawing/2014/main" id="{058F3EC0-0FE9-2DE4-E1A1-BB511FD3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99362"/>
            <a:ext cx="5291666" cy="54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mporal bone fracture - Louis Hofmeyr">
            <a:extLst>
              <a:ext uri="{FF2B5EF4-FFF2-40B4-BE49-F238E27FC236}">
                <a16:creationId xmlns:a16="http://schemas.microsoft.com/office/drawing/2014/main" id="{F6EEBF43-F3AD-747B-FD2A-F1F9BA02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133" y="1170432"/>
            <a:ext cx="6070914" cy="40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2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61F2A7E6E6F49A43662330FDFC67C" ma:contentTypeVersion="6" ma:contentTypeDescription="Create a new document." ma:contentTypeScope="" ma:versionID="5d69250ad04ea20543d75e2b09f5af19">
  <xsd:schema xmlns:xsd="http://www.w3.org/2001/XMLSchema" xmlns:xs="http://www.w3.org/2001/XMLSchema" xmlns:p="http://schemas.microsoft.com/office/2006/metadata/properties" xmlns:ns2="a575924d-af47-447b-bb0d-9d2a695eca92" xmlns:ns3="2748b2a4-a9aa-4081-af0b-018dcc8b844f" targetNamespace="http://schemas.microsoft.com/office/2006/metadata/properties" ma:root="true" ma:fieldsID="d5a367520e35abee6834afba06f84cc8" ns2:_="" ns3:_="">
    <xsd:import namespace="a575924d-af47-447b-bb0d-9d2a695eca92"/>
    <xsd:import namespace="2748b2a4-a9aa-4081-af0b-018dcc8b8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5924d-af47-447b-bb0d-9d2a695ec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8b2a4-a9aa-4081-af0b-018dcc8b8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FFF35E-D44F-4CF2-9ADA-4359059EFC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0E9B9E-D83A-417A-A1B7-1F7BE6015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7E6E85-EA52-41AD-B3FC-237FA5D52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5924d-af47-447b-bb0d-9d2a695eca92"/>
    <ds:schemaRef ds:uri="2748b2a4-a9aa-4081-af0b-018dcc8b8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628</TotalTime>
  <Words>392</Words>
  <Application>Microsoft Office PowerPoint</Application>
  <PresentationFormat>Widescreen</PresentationFormat>
  <Paragraphs>63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Frame</vt:lpstr>
      <vt:lpstr>Skull fractures in children: when a fracture is more than just a fracture</vt:lpstr>
      <vt:lpstr>Disclosure </vt:lpstr>
      <vt:lpstr>Skull fractures are common </vt:lpstr>
      <vt:lpstr>PowerPoint Presentation</vt:lpstr>
      <vt:lpstr>PowerPoint Presentation</vt:lpstr>
      <vt:lpstr>Types of Fractures</vt:lpstr>
      <vt:lpstr>PowerPoint Presentation</vt:lpstr>
      <vt:lpstr>PowerPoint Presentation</vt:lpstr>
      <vt:lpstr>PowerPoint Presentation</vt:lpstr>
      <vt:lpstr>PowerPoint Presentation</vt:lpstr>
      <vt:lpstr>Indications for surgery</vt:lpstr>
      <vt:lpstr>Complex or worrisome fractures </vt:lpstr>
      <vt:lpstr>PowerPoint Presentation</vt:lpstr>
      <vt:lpstr>PowerPoint Presentation</vt:lpstr>
      <vt:lpstr>PowerPoint Presentation</vt:lpstr>
      <vt:lpstr>PowerPoint Presentation</vt:lpstr>
      <vt:lpstr>897 children:  86% non operative   More likely surgical: Hit with object or MVC   Frontal more likely surgical </vt:lpstr>
      <vt:lpstr>PowerPoint Presentation</vt:lpstr>
      <vt:lpstr>Protocol   Reduced admissions and cost without associated  complications     </vt:lpstr>
      <vt:lpstr>PowerPoint Presentation</vt:lpstr>
      <vt:lpstr>Compared admission and discharge home   Reduced neurosurgical consultation and admissions  Cost savings </vt:lpstr>
      <vt:lpstr>Simple fractures and discharge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Olavarria, Greg</dc:creator>
  <cp:lastModifiedBy>Olavarria, Greg</cp:lastModifiedBy>
  <cp:revision>43</cp:revision>
  <dcterms:created xsi:type="dcterms:W3CDTF">2024-07-24T19:16:07Z</dcterms:created>
  <dcterms:modified xsi:type="dcterms:W3CDTF">2024-09-11T16:49:12Z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0x01010074761F2A7E6E6F49A43662330FDFC67C</vt:lpwstr>
  </property>
</Properties>
</file>