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97" r:id="rId4"/>
    <p:sldId id="259" r:id="rId5"/>
    <p:sldId id="305" r:id="rId6"/>
    <p:sldId id="306" r:id="rId7"/>
    <p:sldId id="298" r:id="rId8"/>
    <p:sldId id="294" r:id="rId9"/>
    <p:sldId id="296" r:id="rId10"/>
    <p:sldId id="292" r:id="rId11"/>
    <p:sldId id="295" r:id="rId12"/>
    <p:sldId id="260" r:id="rId13"/>
    <p:sldId id="261" r:id="rId14"/>
    <p:sldId id="262" r:id="rId15"/>
    <p:sldId id="263" r:id="rId16"/>
    <p:sldId id="264" r:id="rId17"/>
    <p:sldId id="265" r:id="rId18"/>
    <p:sldId id="299" r:id="rId19"/>
    <p:sldId id="300" r:id="rId20"/>
    <p:sldId id="301" r:id="rId21"/>
    <p:sldId id="269" r:id="rId22"/>
    <p:sldId id="270" r:id="rId23"/>
    <p:sldId id="271" r:id="rId24"/>
    <p:sldId id="272" r:id="rId25"/>
    <p:sldId id="275" r:id="rId26"/>
    <p:sldId id="274" r:id="rId27"/>
    <p:sldId id="273" r:id="rId28"/>
    <p:sldId id="276" r:id="rId29"/>
    <p:sldId id="307" r:id="rId30"/>
    <p:sldId id="302" r:id="rId31"/>
    <p:sldId id="303" r:id="rId32"/>
    <p:sldId id="282" r:id="rId33"/>
    <p:sldId id="283" r:id="rId34"/>
    <p:sldId id="284" r:id="rId35"/>
    <p:sldId id="285" r:id="rId36"/>
    <p:sldId id="286" r:id="rId37"/>
    <p:sldId id="287" r:id="rId38"/>
    <p:sldId id="290" r:id="rId39"/>
    <p:sldId id="277" r:id="rId40"/>
    <p:sldId id="304" r:id="rId41"/>
    <p:sldId id="308" r:id="rId42"/>
    <p:sldId id="288" r:id="rId43"/>
    <p:sldId id="289" r:id="rId44"/>
    <p:sldId id="29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BDE8-0517-BECA-047E-BDD6B1439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AC82D-FDA2-C28A-9335-4EC720BFA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A91D-A174-5F10-C753-CFADD455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321C-17F5-B828-7BE1-2B1671BC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795DB-010B-E622-8163-7D19B294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9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2B25-84C7-9AC7-8B52-703FF929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D0664-FAD1-1047-32C7-20AA94520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5318-B84A-BE4D-485C-DC512DE6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C9FF-6D99-11C0-51AE-13B368ED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AAF7-0A67-B4A5-949A-FA56D94B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95B9C-968B-B86D-8089-C3E7312E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790DD-3AC6-7642-F89F-2C4932C51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BC2A-C396-E0AE-1F41-584E77C1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BC6D-6133-9AE8-72F1-EEC1510D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DC28-7460-41AC-FAE4-F8E5E42F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2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2D90-81FA-671C-B993-BF42A71E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2A21-EAC1-44F9-FFA8-E7EABF8D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AB2F-C403-2F47-A5A6-BCB675A8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F2B62-6BBC-208F-C4E3-318091EA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A64-1077-A0CE-8ED0-E4B8F98A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DFB0-25B4-958D-1597-B533B7A0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0F97-D9CE-8D57-BDB3-A0B2B4DD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B9D7-2B64-4C12-9322-1946C3EC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AE68-C3D4-61B2-0B97-BE568ED7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3C23-4888-6122-EA88-908E47DC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60F6-7ABA-36EA-8635-DFE01C25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4D69-CC25-A6AE-D88D-8C71E069A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121E9-E16A-5AD2-9D0C-81E7D5C12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0D673-AFAE-3A15-C56D-641B7E7C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8F94D-AFD9-0891-6462-7AC2214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F14B-6E3C-5693-4E48-5D119CD8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C941-0076-0223-F32F-21BF0ECE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A64EE-FFD0-D673-1BA6-3B5E0885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E0FFD-2F8A-FEC0-69F6-1CCE9C1D2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7D46-7DFB-C161-7264-A1EC56C79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4EA7C-701C-9144-ECA0-2CE861932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1184C-E5A1-06C5-ADF9-59B3CA59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B35B3-EEA8-B07C-5C03-51AC9AB9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9F4CC-E419-974B-5B8A-1CF6E933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33BD-4E25-3037-4CC2-E8D08266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1EA09-CFFA-4F9D-1416-F238F298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BF352-1808-B71C-B5E2-FA2A90D6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E8E0D-D308-DCCB-4FF6-4D048614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DE56C-B6D0-F968-A9B9-4432DDA6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09646-DEAD-249A-3387-4D0C8497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BD3BB-CB6A-5AEC-8D5B-3B91DDE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CADD-99BF-0359-D900-4D05FBA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9DD7E-772B-E93F-3AB1-6DDBC71F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AC165-A464-1753-FFE8-C131B546A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BBF87-B1E9-2973-0D8E-0A8CE3A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F115-9A6A-574B-843E-6F6EA10A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82D65-8A55-8FD5-7620-F987F979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E37D-5E96-252F-EAC0-A1DA6C85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38C7-E02B-F5C9-F427-8054C561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0D753-0C48-05CF-B869-AD94CF528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F2BF4-203D-2E9A-CCBD-98BD3032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A2620-B536-D13F-880C-A9AE77D1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29EFB-5880-E8C0-2457-9B072B80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BE546-A30A-F9B2-322E-03C552F1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28AC9-194D-A491-9C3E-A38337C6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F0DC-746A-3A08-020F-862C2E80B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1A6E-D93F-4259-9123-13B9D98256D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E81E-6128-140A-868F-D7E5E488D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8F3B-E85D-AC7C-375D-C27C1C5AD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041D-3987-40CE-ADA0-22D8E99EF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americanheadachesociety.org/wp-content/uploads/2018/05/John_Rothrock_and_Deborah_Friedman_-_Triptans.pdf" TargetMode="External"/><Relationship Id="rId3" Type="http://schemas.openxmlformats.org/officeDocument/2006/relationships/hyperlink" Target="https://doi.org/10.1212/01.WNL.0000147332.41993.90" TargetMode="External"/><Relationship Id="rId7" Type="http://schemas.openxmlformats.org/officeDocument/2006/relationships/hyperlink" Target="https://headachejournal.onlinelibrary.wiley.com/doi/pdf/10.1111/head.13091#:~:text=Triptans%2C%20specifically%20formulated%20for%20treatment,all%20children%20ages%206%2D17" TargetMode="External"/><Relationship Id="rId2" Type="http://schemas.openxmlformats.org/officeDocument/2006/relationships/hyperlink" Target="https://practicalneurology.com/articles/2023-may-june/migraine-in-children-andadolescents#:~:text=Pharmaceuticals%20for%20prevention%20of%20pediatric,aged%2012%20to%2017%20ye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dachejournal.onlinelibrary.wiley.com/doi/10.1111/head.13681" TargetMode="External"/><Relationship Id="rId5" Type="http://schemas.openxmlformats.org/officeDocument/2006/relationships/hyperlink" Target="https://www.ncbi.nlm.nih.gov/books/NBK538150/" TargetMode="External"/><Relationship Id="rId4" Type="http://schemas.openxmlformats.org/officeDocument/2006/relationships/hyperlink" Target="https://pubmed.ncbi.nlm.nih.gov/24255866/" TargetMode="External"/><Relationship Id="rId9" Type="http://schemas.openxmlformats.org/officeDocument/2006/relationships/hyperlink" Target="https://www.ncbi.nlm.nih.gov/pmc/articles/PMC810519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31F4-AFD1-CDCE-A6C8-6AFBB1530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814" y="5903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Headache Highway:</a:t>
            </a:r>
            <a:br>
              <a:rPr lang="en-US" dirty="0"/>
            </a:br>
            <a:r>
              <a:rPr lang="en-US" dirty="0"/>
              <a:t>Roadmap to Primary Management &amp; Referral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B686B-A208-C292-194E-276A3338A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Janet Leon, DO, MS</a:t>
            </a:r>
          </a:p>
          <a:p>
            <a:r>
              <a:rPr lang="en-US" sz="3600" dirty="0"/>
              <a:t>Pediatric Neurology </a:t>
            </a:r>
          </a:p>
        </p:txBody>
      </p:sp>
    </p:spTree>
    <p:extLst>
      <p:ext uri="{BB962C8B-B14F-4D97-AF65-F5344CB8AC3E}">
        <p14:creationId xmlns:p14="http://schemas.microsoft.com/office/powerpoint/2010/main" val="166810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6DF2-67DA-4D2E-0052-F857E7A9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Migraines Pathogenesis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5B45-BD4F-AB9F-9DBB-B81DB017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Genetic</a:t>
            </a:r>
          </a:p>
          <a:p>
            <a:pPr lvl="1"/>
            <a:r>
              <a:rPr lang="en-US" sz="4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CACNA1A, ATP1A2 and SCN1A</a:t>
            </a:r>
          </a:p>
          <a:p>
            <a:pPr lvl="1"/>
            <a:endParaRPr lang="en-US" sz="4000" dirty="0"/>
          </a:p>
          <a:p>
            <a:r>
              <a:rPr lang="en-US" sz="4000" dirty="0"/>
              <a:t>Environmental</a:t>
            </a:r>
          </a:p>
          <a:p>
            <a:endParaRPr lang="en-US" sz="4000" dirty="0"/>
          </a:p>
          <a:p>
            <a:r>
              <a:rPr lang="en-US" sz="4000" dirty="0"/>
              <a:t>Hormonal</a:t>
            </a:r>
          </a:p>
        </p:txBody>
      </p:sp>
    </p:spTree>
    <p:extLst>
      <p:ext uri="{BB962C8B-B14F-4D97-AF65-F5344CB8AC3E}">
        <p14:creationId xmlns:p14="http://schemas.microsoft.com/office/powerpoint/2010/main" val="340680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2592-642E-20A1-5F0E-C7BAC673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Pathophysiology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24BDA4-3D92-120C-5F36-1B423572B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0" t="27305" r="28107" b="14883"/>
          <a:stretch/>
        </p:blipFill>
        <p:spPr>
          <a:xfrm>
            <a:off x="3009132" y="992732"/>
            <a:ext cx="2871551" cy="50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5902-3BAA-88BC-BEB6-AAE9FFD7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792E-7F2D-0228-CCD7-741204C7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Coke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 cans/day</a:t>
            </a:r>
          </a:p>
          <a:p>
            <a:r>
              <a:rPr lang="en-US" dirty="0"/>
              <a:t>Sleep usually ~ Midnight to 6 am </a:t>
            </a:r>
          </a:p>
          <a:p>
            <a:r>
              <a:rPr lang="en-US" dirty="0"/>
              <a:t>Skips breakfast </a:t>
            </a:r>
          </a:p>
          <a:p>
            <a:r>
              <a:rPr lang="en-US" dirty="0"/>
              <a:t>8 oz water/day</a:t>
            </a:r>
          </a:p>
          <a:p>
            <a:r>
              <a:rPr lang="en-US" dirty="0"/>
              <a:t>Anxious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AB7B-3D8C-E072-1231-404AC316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Management: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97A8-B22B-77F2-B1CC-7F8FEF0D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Hydration</a:t>
            </a:r>
          </a:p>
          <a:p>
            <a:pPr lvl="0"/>
            <a:r>
              <a:rPr lang="en-US" dirty="0"/>
              <a:t>Sleep </a:t>
            </a:r>
          </a:p>
          <a:p>
            <a:pPr lvl="0"/>
            <a:r>
              <a:rPr lang="en-US" dirty="0"/>
              <a:t>Meal Patterns</a:t>
            </a:r>
          </a:p>
          <a:p>
            <a:pPr lvl="0"/>
            <a:r>
              <a:rPr lang="en-US" dirty="0"/>
              <a:t>Caffeine </a:t>
            </a:r>
          </a:p>
          <a:p>
            <a:pPr lvl="0"/>
            <a:r>
              <a:rPr lang="en-US" dirty="0"/>
              <a:t>Mood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5F72-33F3-F4C9-7FA3-B9FC280E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55E3-C02A-9204-4127-025A8EAD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Ages 1-3 35 oz +</a:t>
            </a:r>
          </a:p>
          <a:p>
            <a:r>
              <a:rPr lang="en-US" dirty="0"/>
              <a:t>Ages 4-8 46 oz +</a:t>
            </a:r>
          </a:p>
          <a:p>
            <a:r>
              <a:rPr lang="en-US" dirty="0"/>
              <a:t>Girls Ages 9-13 57 oz +</a:t>
            </a:r>
          </a:p>
          <a:p>
            <a:r>
              <a:rPr lang="en-US" dirty="0"/>
              <a:t>Boys Ages 9-13 64 oz 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5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A3B4-E70C-B74F-34DC-A65744DE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6A916-04D0-76AD-5418-D2AC662AD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Light Reduction </a:t>
            </a:r>
          </a:p>
          <a:p>
            <a:pPr lvl="1"/>
            <a:r>
              <a:rPr lang="en-US" dirty="0"/>
              <a:t>Reduces stimulation to the sensitive occipital cortex </a:t>
            </a:r>
          </a:p>
          <a:p>
            <a:pPr lvl="1"/>
            <a:r>
              <a:rPr lang="en-US" dirty="0"/>
              <a:t>Reduces the suppressive effect light has on sleep signaling and circuitry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Encourage Relaxation Before Bed</a:t>
            </a:r>
          </a:p>
          <a:p>
            <a:pPr lvl="1"/>
            <a:r>
              <a:rPr lang="en-US" dirty="0"/>
              <a:t>Bath</a:t>
            </a:r>
          </a:p>
          <a:p>
            <a:pPr lvl="1"/>
            <a:r>
              <a:rPr lang="en-US" dirty="0"/>
              <a:t>Self-massage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Light conversation</a:t>
            </a:r>
          </a:p>
          <a:p>
            <a:pPr lvl="1"/>
            <a:r>
              <a:rPr lang="en-US" dirty="0"/>
              <a:t>Journaling  </a:t>
            </a:r>
          </a:p>
        </p:txBody>
      </p:sp>
    </p:spTree>
    <p:extLst>
      <p:ext uri="{BB962C8B-B14F-4D97-AF65-F5344CB8AC3E}">
        <p14:creationId xmlns:p14="http://schemas.microsoft.com/office/powerpoint/2010/main" val="380638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E75B-8E71-DCA4-C2C6-A5BC5D31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B743-C8BC-043D-B6ED-614A5CCD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Meal Patters </a:t>
            </a:r>
          </a:p>
          <a:p>
            <a:pPr lvl="1"/>
            <a:r>
              <a:rPr lang="en-US" sz="2400" dirty="0"/>
              <a:t>Avoids unpredictable adrenal output </a:t>
            </a:r>
          </a:p>
          <a:p>
            <a:pPr lvl="1"/>
            <a:r>
              <a:rPr lang="en-US" sz="2400" dirty="0"/>
              <a:t>Cravings</a:t>
            </a:r>
          </a:p>
          <a:p>
            <a:pPr lvl="1"/>
            <a:r>
              <a:rPr lang="en-US" sz="2400" dirty="0"/>
              <a:t>W</a:t>
            </a:r>
            <a:r>
              <a:rPr lang="en-US" dirty="0"/>
              <a:t>eight </a:t>
            </a:r>
          </a:p>
          <a:p>
            <a:r>
              <a:rPr lang="en-US" dirty="0"/>
              <a:t>Healthy diet </a:t>
            </a:r>
          </a:p>
        </p:txBody>
      </p:sp>
    </p:spTree>
    <p:extLst>
      <p:ext uri="{BB962C8B-B14F-4D97-AF65-F5344CB8AC3E}">
        <p14:creationId xmlns:p14="http://schemas.microsoft.com/office/powerpoint/2010/main" val="114834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D05B-E96C-E336-5DA7-5F8B56FB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Relaxation/Mood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7958-3084-84D9-7AC3-EA208A4A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Stress-reduction techniques into their daily routine</a:t>
            </a:r>
          </a:p>
          <a:p>
            <a:pPr lvl="0"/>
            <a:r>
              <a:rPr lang="en-US" dirty="0"/>
              <a:t>Encourage the patient to </a:t>
            </a:r>
          </a:p>
          <a:p>
            <a:pPr lvl="1"/>
            <a:r>
              <a:rPr lang="en-US" dirty="0"/>
              <a:t>go for a walk</a:t>
            </a:r>
          </a:p>
          <a:p>
            <a:pPr lvl="1"/>
            <a:r>
              <a:rPr lang="en-US" dirty="0"/>
              <a:t>meditate</a:t>
            </a:r>
          </a:p>
          <a:p>
            <a:pPr lvl="1"/>
            <a:r>
              <a:rPr lang="en-US" dirty="0"/>
              <a:t>perform stretches every 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3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552D-3C3F-587B-ABBD-1F084A09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r>
              <a:rPr lang="en-US" dirty="0"/>
              <a:t>Acute Treatment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CF5DB6C0-C7AD-F046-7D97-2CFC7554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-762" b="44732"/>
          <a:stretch/>
        </p:blipFill>
        <p:spPr>
          <a:xfrm>
            <a:off x="1645920" y="1009945"/>
            <a:ext cx="9707880" cy="56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E009-0194-78D3-FAC8-5426F067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Treatment </a:t>
            </a: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9DE0ABE2-78F5-4700-D26E-4266A689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628"/>
          <a:stretch/>
        </p:blipFill>
        <p:spPr>
          <a:xfrm>
            <a:off x="977550" y="1821130"/>
            <a:ext cx="10376250" cy="48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3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E99B-0481-17AB-FBF5-9A9CFA23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2A66-860E-1405-A937-3E879FD5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disclosures to report</a:t>
            </a:r>
          </a:p>
        </p:txBody>
      </p:sp>
    </p:spTree>
    <p:extLst>
      <p:ext uri="{BB962C8B-B14F-4D97-AF65-F5344CB8AC3E}">
        <p14:creationId xmlns:p14="http://schemas.microsoft.com/office/powerpoint/2010/main" val="177608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ABD4-5B8E-3042-644B-2A65BF81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Treatment - Triptans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2F814-F43A-597B-31CA-9EDA16D5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Rizatriptan is the only FDA approved triptan for all children ages 6-17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dvPSHN"/>
              </a:rPr>
              <a:t>20-39 kg - 5mg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dvPSHN"/>
              </a:rPr>
              <a:t>&gt; 40 kg 10 mg  </a:t>
            </a:r>
            <a:endParaRPr lang="en-US" sz="16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Sumatriptan–naproxen is a single tablet that is a combined triptan/naproxen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FDA approved for 12-17 year olds </a:t>
            </a:r>
            <a:endParaRPr lang="en-US" sz="16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Sumatriptan is often prescribed in children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(Not FDA Approved)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effectLst/>
                <a:latin typeface="AdvPSHN"/>
              </a:rPr>
              <a:t>Almotriptan</a:t>
            </a:r>
            <a:r>
              <a:rPr lang="en-US" sz="1600" dirty="0">
                <a:effectLst/>
                <a:latin typeface="AdvPSHN"/>
              </a:rPr>
              <a:t> </a:t>
            </a:r>
            <a:endParaRPr lang="en-US" sz="1600" dirty="0">
              <a:latin typeface="AdvPSHN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FDA approved for children 12-17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Zolmitriptan nasal spray </a:t>
            </a:r>
            <a:endParaRPr lang="en-US" sz="1600" dirty="0">
              <a:latin typeface="AdvPSHN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FDA approved for children 12 and olde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dvPSHN"/>
              </a:rPr>
              <a:t>Contraindications to Triptans / side effects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CAD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dvPSHN"/>
              </a:rPr>
              <a:t>CVA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AdvPSHN"/>
              </a:rPr>
              <a:t>PAD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dvPSHN"/>
              </a:rPr>
              <a:t>Chronically uncontrolled high blood pressure </a:t>
            </a:r>
            <a:endParaRPr lang="en-US" sz="1600" dirty="0">
              <a:effectLst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782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5AE5-74FF-8F1C-0AB7-9CF93F7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68AC-6808-13EC-497D-6953C105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Acute medications usage &gt; 10 days/month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Preventive Rx if &gt; migraine &gt;1/week or SE</a:t>
            </a:r>
          </a:p>
        </p:txBody>
      </p:sp>
    </p:spTree>
    <p:extLst>
      <p:ext uri="{BB962C8B-B14F-4D97-AF65-F5344CB8AC3E}">
        <p14:creationId xmlns:p14="http://schemas.microsoft.com/office/powerpoint/2010/main" val="408956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5AE5-74FF-8F1C-0AB7-9CF93F7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Overuse Headache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68AC-6808-13EC-497D-6953C105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Pathophysiology: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Overuse </a:t>
            </a:r>
            <a:r>
              <a:rPr lang="en-US" sz="4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CNS </a:t>
            </a:r>
            <a:r>
              <a:rPr lang="en-US" sz="4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functional and structural change </a:t>
            </a:r>
          </a:p>
          <a:p>
            <a:pPr marL="0" indent="0">
              <a:buNone/>
            </a:pPr>
            <a:r>
              <a:rPr lang="en-US" sz="4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Hippocampal periaqueductal gray area, posterior cingulate cortex, thalamus, cerebellum, orbitofrontal cortex (OFC), and the </a:t>
            </a:r>
            <a:r>
              <a:rPr lang="en-US" sz="36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mesocorticolimbic</a:t>
            </a:r>
            <a:r>
              <a:rPr lang="en-US" sz="3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reward system</a:t>
            </a:r>
            <a:endParaRPr lang="en-US" sz="3600" b="0" i="0" u="none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336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6A33-F464-DC27-54A6-5EBC7C44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Associated with Overuse headache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30CB-FBB2-B2B1-E1D4-FEAEAC08D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Medication Overuse Headache by Drug Class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Duration of Headache</a:t>
            </a:r>
            <a:endParaRPr lang="en-US" sz="2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Ergotamine--&gt;10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Triptan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--&gt;9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ASA--&gt;15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NSAID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s--&gt;15 days/month for &gt;3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Acetaminophen/paracetamol-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-&gt;15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Opioids--&gt;10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Combination analgesics--&gt;10 days/month for over 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Multiple drug classes--&gt;10 days/month for over 3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0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D6EF-7A50-D93D-E81D-2378092B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1901-20D8-CD84-2F2D-6C29327E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Nutraceuticals</a:t>
            </a:r>
          </a:p>
          <a:p>
            <a:pPr lvl="1"/>
            <a:r>
              <a:rPr lang="en-US" dirty="0"/>
              <a:t>Magnesium</a:t>
            </a:r>
          </a:p>
          <a:p>
            <a:pPr lvl="1"/>
            <a:r>
              <a:rPr lang="en-US" dirty="0"/>
              <a:t>Riboflavin</a:t>
            </a:r>
          </a:p>
          <a:p>
            <a:pPr lvl="1"/>
            <a:r>
              <a:rPr lang="en-US" dirty="0" err="1"/>
              <a:t>CoQ</a:t>
            </a:r>
            <a:r>
              <a:rPr lang="en-US" dirty="0"/>
              <a:t> 10 </a:t>
            </a:r>
          </a:p>
          <a:p>
            <a:r>
              <a:rPr lang="en-US" dirty="0"/>
              <a:t>Prescription </a:t>
            </a:r>
          </a:p>
          <a:p>
            <a:pPr lvl="1"/>
            <a:r>
              <a:rPr lang="en-US" dirty="0"/>
              <a:t>Antiepileptic </a:t>
            </a:r>
          </a:p>
          <a:p>
            <a:pPr lvl="1"/>
            <a:r>
              <a:rPr lang="en-US" dirty="0"/>
              <a:t>TCA</a:t>
            </a:r>
          </a:p>
        </p:txBody>
      </p:sp>
    </p:spTree>
    <p:extLst>
      <p:ext uri="{BB962C8B-B14F-4D97-AF65-F5344CB8AC3E}">
        <p14:creationId xmlns:p14="http://schemas.microsoft.com/office/powerpoint/2010/main" val="292817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D925-B2E6-B419-C307-63BB6E6B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/>
              <a:t>Magnesium (Mg)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EE5B-B11A-814B-023D-C2754C9BB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/>
              <a:t>Co-Factor for ATP-synthase necessary for generation of ATP </a:t>
            </a:r>
          </a:p>
          <a:p>
            <a:r>
              <a:rPr lang="en-US" dirty="0"/>
              <a:t>I</a:t>
            </a:r>
            <a:r>
              <a:rPr lang="en-US" b="0" i="0" dirty="0"/>
              <a:t>t also regulates neuronal excitability </a:t>
            </a:r>
            <a:r>
              <a:rPr lang="en-US" dirty="0"/>
              <a:t>P</a:t>
            </a:r>
          </a:p>
          <a:p>
            <a:r>
              <a:rPr lang="en-US" b="0" i="0" dirty="0"/>
              <a:t>lays an important role in the regulation of vascular tone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38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C25A-0062-05A2-0355-EB028721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/>
              <a:t>Vitamin B2 (riboflavin)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E4CB-1F73-ABF7-F1D8-29FF817A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/>
              <a:t>Pre-cursor in electron transport chain essential for energy stores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7477-C434-BCC1-9F39-514B8F96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/>
              <a:t>Coenzyme Q10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0260-2303-1C87-0834-900B6EEF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</a:t>
            </a:r>
            <a:r>
              <a:rPr lang="en-US" b="0" i="0" dirty="0"/>
              <a:t>ital role in sustaining mitochondrial energy store. Recently, it is seen that coenzyme Q10 administered to migraine patients results in a decrease of CGRP, which is an important vasoactive peptide involved in the pathogenesis of migraine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8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69A6-8F67-D74E-9C9C-388158DB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Nutraceuticals 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82D378-8583-9ABE-3981-EAF6CB5E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7930"/>
            <a:ext cx="10515600" cy="1906727"/>
          </a:xfrm>
        </p:spPr>
      </p:pic>
    </p:spTree>
    <p:extLst>
      <p:ext uri="{BB962C8B-B14F-4D97-AF65-F5344CB8AC3E}">
        <p14:creationId xmlns:p14="http://schemas.microsoft.com/office/powerpoint/2010/main" val="661100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DD1C-8FE6-84CE-BF83-CD20FF0B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D4B1-6A67-DE05-606E-941BF2825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modifications, vitamin supplementation </a:t>
            </a:r>
          </a:p>
          <a:p>
            <a:r>
              <a:rPr lang="en-US" dirty="0"/>
              <a:t>Lifestyle modifications, vitamin supplementation, daily preventive </a:t>
            </a:r>
          </a:p>
          <a:p>
            <a:pPr lvl="1"/>
            <a:r>
              <a:rPr lang="en-US" dirty="0"/>
              <a:t>Topamax </a:t>
            </a:r>
          </a:p>
          <a:p>
            <a:pPr lvl="1"/>
            <a:r>
              <a:rPr lang="en-US" dirty="0"/>
              <a:t>Amitriptyline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0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7F9F-8326-E4D7-C513-BB656789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F6B6-30C8-D278-5587-2B37C71CE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Headaches v. Migraine?</a:t>
            </a:r>
          </a:p>
          <a:p>
            <a:endParaRPr lang="en-US" sz="2800" dirty="0"/>
          </a:p>
          <a:p>
            <a:r>
              <a:rPr lang="en-US" sz="2800" dirty="0"/>
              <a:t>How to treat migraine?</a:t>
            </a:r>
          </a:p>
          <a:p>
            <a:endParaRPr lang="en-US" sz="2800" dirty="0"/>
          </a:p>
          <a:p>
            <a:r>
              <a:rPr lang="en-US" sz="2800" dirty="0"/>
              <a:t>Who to image?</a:t>
            </a:r>
          </a:p>
          <a:p>
            <a:endParaRPr lang="en-US" sz="2800" dirty="0"/>
          </a:p>
          <a:p>
            <a:r>
              <a:rPr lang="en-US" sz="2800" dirty="0"/>
              <a:t>When to refer?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53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2188-5D6B-F011-458B-1D22FD30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95698-AB05-B02E-5CF5-268CB587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3" y="1362597"/>
            <a:ext cx="11413374" cy="330987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3BE7F-8D52-3609-531D-83F5D426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9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0D00-95A9-569A-2B05-448B985E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9A1FB-E2AD-8075-F8FE-9547A4770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293" y="190500"/>
            <a:ext cx="6991350" cy="30003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914F2-AE50-E74C-51F0-2F17EB1B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4263408"/>
            <a:ext cx="7038975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217FF-B6B4-2B04-0172-A9BB54BA3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60" y="190500"/>
            <a:ext cx="6858000" cy="262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05ABFD-2BEA-7E18-858D-F7305D33A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24" y="4120532"/>
            <a:ext cx="6962775" cy="1266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01052F-7236-4F09-4A50-5D85E67D6961}"/>
              </a:ext>
            </a:extLst>
          </p:cNvPr>
          <p:cNvSpPr txBox="1"/>
          <p:nvPr/>
        </p:nvSpPr>
        <p:spPr>
          <a:xfrm>
            <a:off x="678459" y="3067883"/>
            <a:ext cx="1063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 the first clinical trial, published by Gomersall and Stuart in 1973, amitriptyline (10–60 mg per day) reduced the number of migraine attacks by 42% (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 &lt; 0.001), in about half of the subjects by &gt; 50%.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FF8F1-D0B5-063C-56BD-DC5A60C5E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3" y="129420"/>
            <a:ext cx="7943850" cy="2867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0FCDF-A7EB-412A-F94A-427054A0E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73" y="4120532"/>
            <a:ext cx="75342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C6B3-F108-AA42-8D8A-9F5BDDF7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C023-C61F-2536-8ACB-00269115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Topamax </a:t>
            </a:r>
          </a:p>
          <a:p>
            <a:pPr lvl="1"/>
            <a:r>
              <a:rPr lang="en-US" dirty="0"/>
              <a:t>2 mg/kg/day  </a:t>
            </a:r>
          </a:p>
          <a:p>
            <a:pPr lvl="1"/>
            <a:r>
              <a:rPr lang="en-US" dirty="0"/>
              <a:t>Start at 25 mg daily</a:t>
            </a:r>
          </a:p>
          <a:p>
            <a:pPr lvl="1"/>
            <a:r>
              <a:rPr lang="en-US" dirty="0"/>
              <a:t>Max daily dose 200 mg  </a:t>
            </a:r>
          </a:p>
          <a:p>
            <a:pPr lvl="0"/>
            <a:r>
              <a:rPr lang="en-US" dirty="0"/>
              <a:t>Amitriptyline </a:t>
            </a:r>
          </a:p>
          <a:p>
            <a:pPr lvl="1"/>
            <a:r>
              <a:rPr lang="en-US" dirty="0"/>
              <a:t>1 mg/kg/day </a:t>
            </a:r>
          </a:p>
          <a:p>
            <a:pPr lvl="1"/>
            <a:r>
              <a:rPr lang="en-US" dirty="0"/>
              <a:t>Start at 10 mg daily </a:t>
            </a:r>
          </a:p>
          <a:p>
            <a:pPr lvl="1"/>
            <a:r>
              <a:rPr lang="en-US" dirty="0"/>
              <a:t>Max dose 100 mg/day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5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B475-18ED-F967-8EBC-8BF2B823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Treatment – Off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AA4B-0496-83D6-68C2-E806A6A0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C</a:t>
            </a:r>
            <a:r>
              <a:rPr lang="en-US" i="0" u="none" strike="noStrike" dirty="0">
                <a:effectLst/>
                <a:latin typeface="Source Sans Pro" panose="020B0503030403020204" pitchFamily="34" charset="0"/>
              </a:rPr>
              <a:t>yproheptadine</a:t>
            </a:r>
            <a:r>
              <a:rPr lang="en-US" b="0" i="0" u="none" strike="noStrike" dirty="0">
                <a:effectLst/>
                <a:latin typeface="Source Sans Pro" panose="020B0503030403020204" pitchFamily="34" charset="0"/>
              </a:rPr>
              <a:t> </a:t>
            </a:r>
            <a:endParaRPr lang="en-US" dirty="0">
              <a:latin typeface="Source Sans Pro" panose="020B0503030403020204" pitchFamily="34" charset="0"/>
            </a:endParaRPr>
          </a:p>
          <a:p>
            <a:pPr lvl="1"/>
            <a:r>
              <a:rPr lang="en-US" b="0" i="0" u="none" strike="noStrike" dirty="0">
                <a:effectLst/>
                <a:latin typeface="Source Sans Pro" panose="020B0503030403020204" pitchFamily="34" charset="0"/>
              </a:rPr>
              <a:t>among the more commonly prescribed daily preventive medications for children under age 12 years</a:t>
            </a:r>
          </a:p>
          <a:p>
            <a:pPr lvl="1"/>
            <a:r>
              <a:rPr lang="en-US" dirty="0">
                <a:latin typeface="Source Sans Pro" panose="020B0503030403020204" pitchFamily="34" charset="0"/>
              </a:rPr>
              <a:t>Sedation</a:t>
            </a:r>
            <a:endParaRPr lang="en-US" b="0" i="0" u="none" strike="noStrike" dirty="0">
              <a:effectLst/>
              <a:latin typeface="Source Sans Pro" panose="020B0503030403020204" pitchFamily="34" charset="0"/>
            </a:endParaRPr>
          </a:p>
          <a:p>
            <a:r>
              <a:rPr lang="en-US" b="0" i="0" u="none" strike="noStrike" dirty="0">
                <a:effectLst/>
                <a:latin typeface="Source Sans Pro" panose="020B0503030403020204" pitchFamily="34" charset="0"/>
              </a:rPr>
              <a:t>Not FDA-approved</a:t>
            </a:r>
          </a:p>
          <a:p>
            <a:r>
              <a:rPr lang="en-US" dirty="0">
                <a:latin typeface="Source Sans Pro" panose="020B0503030403020204" pitchFamily="34" charset="0"/>
              </a:rPr>
              <a:t>Dose: .2-.4 mg/kg/day (max 8 mg a day)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E60F7-F7C4-AC1A-80EC-4C80A01656A8}"/>
              </a:ext>
            </a:extLst>
          </p:cNvPr>
          <p:cNvSpPr txBox="1"/>
          <p:nvPr/>
        </p:nvSpPr>
        <p:spPr>
          <a:xfrm>
            <a:off x="9659006" y="6169709"/>
            <a:ext cx="2396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Toldo</a:t>
            </a:r>
            <a:r>
              <a:rPr lang="en-US" dirty="0"/>
              <a:t> et, al 2012</a:t>
            </a:r>
          </a:p>
          <a:p>
            <a:r>
              <a:rPr lang="en-US" dirty="0"/>
              <a:t>Okuma et al, 2013</a:t>
            </a:r>
          </a:p>
        </p:txBody>
      </p:sp>
    </p:spTree>
    <p:extLst>
      <p:ext uri="{BB962C8B-B14F-4D97-AF65-F5344CB8AC3E}">
        <p14:creationId xmlns:p14="http://schemas.microsoft.com/office/powerpoint/2010/main" val="732516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6792-1BA7-0568-5F78-62CBBAD5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E1D6-C2A8-C63F-F8F3-8965A92D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B4513-F62A-2399-8047-6DA167EB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4" y="575933"/>
            <a:ext cx="10197724" cy="50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0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E906-FC30-F755-2C25-6EFA5A96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78" y="2382558"/>
            <a:ext cx="2672055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Migraine Action Plan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D186A95-DC8B-7F44-8E4A-972C617F5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3" y="-67423"/>
            <a:ext cx="5372497" cy="68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3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D28A-D544-6B47-D437-76247BE7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BD50-C4F5-2EE8-5349-2C57E3D9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5D8D70-20B4-99F4-821F-C02163A7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34272"/>
            <a:ext cx="10439401" cy="3732085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9FD43FA-34FE-8BF6-CD38-0A4F0694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" y="4222305"/>
            <a:ext cx="10439401" cy="2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12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B4B7-3589-E034-63D1-FDF99221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5C66-847A-BAE2-4C2B-650AB0E4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97322-8031-E7E7-B1E7-4B18C118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6" y="872614"/>
            <a:ext cx="9912787" cy="51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A84B-B77A-D882-E72D-6C4C09A3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457B-1FD5-5AEE-8B95-15029B33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68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9D5F-A5E7-8663-9F2E-1D4659D9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Appropriateness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DAD-B02C-41E9-C30B-30C19C66D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E0DF984-CABB-B3FA-7695-8BE31C74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882589"/>
            <a:ext cx="11383106" cy="3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F26-5275-BFBC-8F4F-9CDA3EC1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0316" cy="1325563"/>
          </a:xfrm>
        </p:spPr>
        <p:txBody>
          <a:bodyPr>
            <a:normAutofit/>
          </a:bodyPr>
          <a:lstStyle/>
          <a:p>
            <a:r>
              <a:rPr lang="en-US" dirty="0"/>
              <a:t>Tension Headache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44EB-1F03-3EC2-0F80-F2473B44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Dull, pressure-like (not throbbing)</a:t>
            </a:r>
          </a:p>
          <a:p>
            <a:pPr fontAlgn="base"/>
            <a:r>
              <a:rPr lang="en-US" dirty="0"/>
              <a:t>A tight band around the head</a:t>
            </a:r>
          </a:p>
          <a:p>
            <a:pPr fontAlgn="base"/>
            <a:r>
              <a:rPr lang="en-US" dirty="0"/>
              <a:t>All over (not just in one point or one side)</a:t>
            </a:r>
          </a:p>
          <a:p>
            <a:pPr fontAlgn="base"/>
            <a:r>
              <a:rPr lang="en-US" dirty="0"/>
              <a:t>Worse in the scalp, temples, or back of the neck, and possibly in the shoulders</a:t>
            </a:r>
          </a:p>
        </p:txBody>
      </p:sp>
    </p:spTree>
    <p:extLst>
      <p:ext uri="{BB962C8B-B14F-4D97-AF65-F5344CB8AC3E}">
        <p14:creationId xmlns:p14="http://schemas.microsoft.com/office/powerpoint/2010/main" val="39937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B5BD-4130-47AB-C611-141585CA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FD6D-8194-A3D1-8F22-78A7427C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ffectLst/>
                <a:latin typeface="AdvOT635f2c37"/>
              </a:rPr>
              <a:t>Yilmaz et al</a:t>
            </a:r>
            <a:r>
              <a:rPr lang="en-US" sz="2800" b="1" dirty="0">
                <a:effectLst/>
                <a:latin typeface="AdvOT635f2c37"/>
              </a:rPr>
              <a:t> 449 children </a:t>
            </a:r>
            <a:r>
              <a:rPr lang="en-US" sz="2800" dirty="0">
                <a:effectLst/>
                <a:latin typeface="AdvOT635f2c37"/>
              </a:rPr>
              <a:t>with headache</a:t>
            </a:r>
            <a:endParaRPr lang="en-US" sz="2800" dirty="0">
              <a:latin typeface="AdvOT635f2c37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ffectLst/>
                <a:latin typeface="AdvOT635f2c37"/>
              </a:rPr>
              <a:t>approximately 55% of children had migraine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ffectLst/>
                <a:latin typeface="AdvOT635f2c37"/>
              </a:rPr>
              <a:t>30% tension-type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AdvOT635f2c37"/>
              </a:rPr>
              <a:t>10% secondary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AdvOT635f2c37"/>
              </a:rPr>
              <a:t>5% were unspeci</a:t>
            </a:r>
            <a:r>
              <a:rPr lang="en-US" sz="2800" dirty="0">
                <a:effectLst/>
                <a:latin typeface="AdvOT635f2c37+fb"/>
              </a:rPr>
              <a:t>fi</a:t>
            </a:r>
            <a:r>
              <a:rPr lang="en-US" sz="2800" dirty="0">
                <a:effectLst/>
                <a:latin typeface="AdvOT635f2c37"/>
              </a:rPr>
              <a:t>ed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ffectLst/>
                <a:latin typeface="AdvOT635f2c37"/>
              </a:rPr>
              <a:t>21% </a:t>
            </a:r>
            <a:r>
              <a:rPr lang="en-US" sz="2800" dirty="0">
                <a:effectLst/>
                <a:latin typeface="AdvOT635f2c37"/>
              </a:rPr>
              <a:t>of imaged children had abnormalities identi</a:t>
            </a:r>
            <a:r>
              <a:rPr lang="en-US" sz="2800" dirty="0">
                <a:effectLst/>
                <a:latin typeface="AdvOT635f2c37+fb"/>
              </a:rPr>
              <a:t>fi</a:t>
            </a:r>
            <a:r>
              <a:rPr lang="en-US" sz="2800" dirty="0">
                <a:effectLst/>
                <a:latin typeface="AdvOT635f2c37"/>
              </a:rPr>
              <a:t>ed, largely </a:t>
            </a:r>
            <a:r>
              <a:rPr lang="en-US" sz="2800" b="1" dirty="0">
                <a:effectLst/>
                <a:latin typeface="AdvOT635f2c37"/>
              </a:rPr>
              <a:t>incidental </a:t>
            </a:r>
            <a:r>
              <a:rPr lang="en-US" sz="2800" b="1" dirty="0">
                <a:effectLst/>
                <a:latin typeface="AdvOT635f2c37+fb"/>
              </a:rPr>
              <a:t>fi</a:t>
            </a:r>
            <a:r>
              <a:rPr lang="en-US" sz="2800" b="1" dirty="0">
                <a:effectLst/>
                <a:latin typeface="AdvOT635f2c37"/>
              </a:rPr>
              <a:t>ndings</a:t>
            </a:r>
            <a:r>
              <a:rPr lang="en-US" sz="2800" dirty="0">
                <a:effectLst/>
                <a:latin typeface="AdvOT635f2c37"/>
              </a:rPr>
              <a:t>,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dvOT635f2c37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ffectLst/>
                <a:highlight>
                  <a:srgbClr val="FFFF00"/>
                </a:highlight>
                <a:latin typeface="AdvP4C4E51"/>
              </a:rPr>
              <a:t>&lt;</a:t>
            </a:r>
            <a:r>
              <a:rPr lang="en-US" sz="2800" b="1" dirty="0">
                <a:effectLst/>
                <a:highlight>
                  <a:srgbClr val="FFFF00"/>
                </a:highlight>
                <a:latin typeface="AdvOT635f2c37"/>
              </a:rPr>
              <a:t>1% </a:t>
            </a:r>
            <a:r>
              <a:rPr lang="en-US" sz="2800" dirty="0">
                <a:effectLst/>
                <a:highlight>
                  <a:srgbClr val="FFFF00"/>
                </a:highlight>
                <a:latin typeface="AdvOT635f2c37"/>
              </a:rPr>
              <a:t>having relevant </a:t>
            </a:r>
            <a:r>
              <a:rPr lang="en-US" sz="2800" dirty="0">
                <a:effectLst/>
                <a:highlight>
                  <a:srgbClr val="FFFF00"/>
                </a:highlight>
                <a:latin typeface="AdvOT635f2c37+fb"/>
              </a:rPr>
              <a:t>fi</a:t>
            </a:r>
            <a:r>
              <a:rPr lang="en-US" sz="2800" dirty="0">
                <a:effectLst/>
                <a:highlight>
                  <a:srgbClr val="FFFF00"/>
                </a:highlight>
                <a:latin typeface="AdvOT635f2c37"/>
              </a:rPr>
              <a:t>ndings to explain the headaches, namely, tumor with hydrocephalus.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dvOT635f2c3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ffectLst/>
                <a:latin typeface="AdvOT635f2c37"/>
              </a:rPr>
              <a:t>Martens et al found that even though </a:t>
            </a:r>
            <a:r>
              <a:rPr lang="en-US" sz="2800" b="1" dirty="0">
                <a:effectLst/>
                <a:latin typeface="AdvOT635f2c37"/>
              </a:rPr>
              <a:t>some neurologic signs were present</a:t>
            </a:r>
            <a:r>
              <a:rPr lang="en-US" sz="2800" dirty="0">
                <a:effectLst/>
                <a:latin typeface="AdvOT635f2c37"/>
              </a:rPr>
              <a:t> in a substantial number of children with primary headaches, mostly migraines, the yield of brain MRI scans was still low.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ffectLst/>
              <a:latin typeface="AdvOT635f2c3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ffectLst/>
                <a:latin typeface="AdvOT635f2c37"/>
              </a:rPr>
              <a:t> </a:t>
            </a:r>
            <a:r>
              <a:rPr lang="en-US" sz="2800" b="1" dirty="0">
                <a:effectLst/>
                <a:highlight>
                  <a:srgbClr val="FFFF00"/>
                </a:highlight>
                <a:latin typeface="AdvOT635f2c37"/>
              </a:rPr>
              <a:t>Therefore, the yield of brain MRI is not contributory to the diagnostic and therapeutic approach in children with primary headaches. </a:t>
            </a:r>
            <a:endParaRPr lang="en-US" sz="2800" b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97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ECFF-A91F-C0BF-91C5-7F2D893F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5F91-08A3-1F7A-38E4-60F6B1F7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Increasing frequency and/or severity over several weeks (under 4 months) in a child under age 12 but more importantly a child under 6</a:t>
            </a:r>
          </a:p>
          <a:p>
            <a:r>
              <a:rPr lang="en-US" sz="2800" dirty="0"/>
              <a:t>CHANGE of headache patters in young children</a:t>
            </a:r>
          </a:p>
          <a:p>
            <a:r>
              <a:rPr lang="en-US" sz="2800" dirty="0"/>
              <a:t>Fever </a:t>
            </a:r>
          </a:p>
          <a:p>
            <a:r>
              <a:rPr lang="en-US" sz="2800" dirty="0"/>
              <a:t>Occipital Headaches </a:t>
            </a:r>
          </a:p>
          <a:p>
            <a:r>
              <a:rPr lang="en-US" sz="2800" dirty="0"/>
              <a:t>Wake up from sleep </a:t>
            </a:r>
          </a:p>
          <a:p>
            <a:r>
              <a:rPr lang="en-US" sz="2800" dirty="0"/>
              <a:t>Positional</a:t>
            </a:r>
          </a:p>
          <a:p>
            <a:r>
              <a:rPr lang="en-US" sz="2800" dirty="0"/>
              <a:t>Thunderclap headache</a:t>
            </a:r>
          </a:p>
          <a:p>
            <a:r>
              <a:rPr lang="en-US" sz="2800" dirty="0"/>
              <a:t>Worsening with Valsalva</a:t>
            </a:r>
          </a:p>
          <a:p>
            <a:r>
              <a:rPr lang="en-US" sz="2800" dirty="0"/>
              <a:t>Headaches that present with seizures </a:t>
            </a:r>
          </a:p>
          <a:p>
            <a:r>
              <a:rPr lang="en-US" sz="2800" dirty="0"/>
              <a:t>Altered sensorium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1347-F29E-496C-FB67-882676EA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Refer?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6721-E49C-3154-AB7C-4FDCA0A9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i="0" u="none" dirty="0"/>
              <a:t>Have not responded to a trial of adequate sleep, regular diet and good hydration 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0" i="0" u="none" dirty="0"/>
              <a:t>Are causing disability despite adequate trials of abortive medications such as ibuprofen or acetaminophen</a:t>
            </a:r>
          </a:p>
          <a:p>
            <a:pPr lvl="0"/>
            <a:r>
              <a:rPr lang="en-US" dirty="0"/>
              <a:t>If you are not comfortable managing prescription preventive treatment </a:t>
            </a:r>
          </a:p>
          <a:p>
            <a:pPr lvl="0"/>
            <a:r>
              <a:rPr lang="en-US" dirty="0"/>
              <a:t>When headaches do not meet the typical migraine diagnosis criteria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76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5BED-4DA1-79CC-5498-D1B2E4AD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Pediatric Migraine</a:t>
            </a:r>
          </a:p>
        </p:txBody>
      </p:sp>
      <p:pic>
        <p:nvPicPr>
          <p:cNvPr id="4" name="Picture 2" descr="Migraine Preventive Therapies - Practical Neurology">
            <a:extLst>
              <a:ext uri="{FF2B5EF4-FFF2-40B4-BE49-F238E27FC236}">
                <a16:creationId xmlns:a16="http://schemas.microsoft.com/office/drawing/2014/main" id="{BB991C0E-7413-4656-CA1F-3F57FC9AC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93" y="1803862"/>
            <a:ext cx="10799248" cy="44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59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9DC5-AFF0-1637-9FF7-A92DB4D0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000D-D6EB-CB14-1CB5-97CDACBA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practicalneurology.com/articles/2023-may-june/migraine-in-children-andadolescents#:~:text=Pharmaceuticals%20for%20prevention%20of%20pediatric,aged%2012%20to%2017%20years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Kaur K, Hernandez V, Al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Hajaj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SW, Ebrahim AM, Razack M,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ElSharief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MW, Dragas D. The Efficacy of Herbal Supplements and Nutraceuticals for Prevention of Migraine: Can They Help?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2021 May 6;13(5):e14868.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10.7759/cureus.14868. PMID: 33972917; PMCID: PMC8105190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https://doi.org/10.1212/01.WNL.0000147332.41993.90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Preventive effect of cyproheptadine hydrochloride in refractory patients with frequent migraine - PubMed (nih.gov)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Sakai F. Oral triptans in children and adolescents: an update.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Pain Headache Rep. 2015 Mar;19(3):8.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10.1007/s11916-015-0478-z. PMID: 25754598</a:t>
            </a: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Fischer MA, Jan A. Medication-Overuse Headache. [Updated 2023 Aug 22]. In: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StatPearls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Treasure Island (FL): </a:t>
            </a:r>
            <a:r>
              <a:rPr lang="en-US" sz="280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StatPearls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Publishing; 2024 Jan-. Available from: </a:t>
            </a:r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https://www.ncbi.nlm.nih.gov/books/NBK538150/</a:t>
            </a:r>
            <a:endParaRPr lang="en-US" sz="28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https://headachejournal.onlinelibrary.wiley.com/doi/10.1111/head.13681</a:t>
            </a:r>
            <a:endParaRPr lang="en-US" sz="28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https://headachejournal.onlinelibrary.wiley.com/doi/pdf/10.1111/head.13091#:~:text=Triptans%2C%20specifically%20formulated%20for%20treatment,all%20children%20ages%206%2D17</a:t>
            </a:r>
            <a:endParaRPr lang="en-US" sz="28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https://americanheadachesociety.org/wp-content/uploads/2018/05/John_Rothrock_and_Deborah_Friedman_-_Triptans.pdf</a:t>
            </a:r>
            <a:endParaRPr lang="en-US" sz="28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https://www.ncbi.nlm.nih.gov/pmc/articles/PMC8105190/</a:t>
            </a:r>
            <a:endParaRPr lang="en-US" sz="28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0" strike="noStrike" dirty="0">
                <a:effectLst/>
                <a:latin typeface="Roboto" panose="02000000000000000000" pitchFamily="2" charset="0"/>
              </a:rPr>
              <a:t>Kaur K, Hernandez V, Al </a:t>
            </a:r>
            <a:r>
              <a:rPr lang="en-US" sz="2800" i="0" strike="noStrike" dirty="0" err="1">
                <a:effectLst/>
                <a:latin typeface="Roboto" panose="02000000000000000000" pitchFamily="2" charset="0"/>
              </a:rPr>
              <a:t>Hajaj</a:t>
            </a:r>
            <a:r>
              <a:rPr lang="en-US" sz="2800" i="0" strike="noStrike" dirty="0">
                <a:effectLst/>
                <a:latin typeface="Roboto" panose="02000000000000000000" pitchFamily="2" charset="0"/>
              </a:rPr>
              <a:t> SW, Ebrahim AM, Razack M, </a:t>
            </a:r>
            <a:r>
              <a:rPr lang="en-US" sz="2800" i="0" strike="noStrike" dirty="0" err="1">
                <a:effectLst/>
                <a:latin typeface="Roboto" panose="02000000000000000000" pitchFamily="2" charset="0"/>
              </a:rPr>
              <a:t>ElSharief</a:t>
            </a:r>
            <a:r>
              <a:rPr lang="en-US" sz="2800" i="0" strike="noStrike" dirty="0">
                <a:effectLst/>
                <a:latin typeface="Roboto" panose="02000000000000000000" pitchFamily="2" charset="0"/>
              </a:rPr>
              <a:t> MW, Dragas D. The Efficacy of Herbal Supplements and Nutraceuticals for Prevention of Migraine: Can They Help? </a:t>
            </a:r>
            <a:r>
              <a:rPr lang="en-US" sz="2800" i="0" strike="noStrike" dirty="0" err="1">
                <a:effectLst/>
                <a:latin typeface="Roboto" panose="02000000000000000000" pitchFamily="2" charset="0"/>
              </a:rPr>
              <a:t>Cureus</a:t>
            </a:r>
            <a:r>
              <a:rPr lang="en-US" sz="2800" i="0" strike="noStrike" dirty="0">
                <a:effectLst/>
                <a:latin typeface="Roboto" panose="02000000000000000000" pitchFamily="2" charset="0"/>
              </a:rPr>
              <a:t>. 2021 May 6;13(5):e14868. </a:t>
            </a:r>
            <a:r>
              <a:rPr lang="en-US" sz="2800" i="0" strike="noStrike" dirty="0" err="1">
                <a:effectLst/>
                <a:latin typeface="Roboto" panose="02000000000000000000" pitchFamily="2" charset="0"/>
              </a:rPr>
              <a:t>doi</a:t>
            </a:r>
            <a:r>
              <a:rPr lang="en-US" sz="2800" i="0" strike="noStrike" dirty="0">
                <a:effectLst/>
                <a:latin typeface="Roboto" panose="02000000000000000000" pitchFamily="2" charset="0"/>
              </a:rPr>
              <a:t>: 10.7759/cureus.14868. PMID: 33972917; PMCID: PMC8105190.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Silberstein SD, Lipton RB,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Dodick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DW, Freitag FG, Ramadan N, Mathew N,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Brandes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Bigal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Saper J, Ascher S, Jordan DM, Greenberg SJ,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Hulihan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J; Topiramate Chronic Migraine Study Group. Efficacy and safety of topiramate for the treatment of chronic migraine: a randomized, double-blind, placebo-controlled trial. Headache. 2007 Feb;47(2):170-80.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10.1111/j.1526-4610.2006.00684.x. PMID: 17300356.</a:t>
            </a:r>
          </a:p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Dodick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DW, Freitag F, Banks J, Saper J, Xiang 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Rupnow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Biondi D, Greenberg SJ,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Hulihan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J; CAPSS-277 Investigator Group. Topiramate versus amitriptyline in migraine prevention: a 26-week, multicenter, randomized, double-blind, double-dummy, parallel-group noninferiority trial in adult migraineurs. Clin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Ther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2009 Mar;31(3):542-59.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10.1016/j.clinthera.2009.03.020. PMID: 19393844.</a:t>
            </a:r>
            <a:endParaRPr lang="en-US"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4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B-3236-03E3-B578-517943C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yo</a:t>
            </a:r>
            <a:r>
              <a:rPr lang="en-US" dirty="0"/>
              <a:t> with 5 prior episodes of severe headache…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D768-5640-7DD1-C1EB-83B191DA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 – Bifrontal </a:t>
            </a:r>
          </a:p>
          <a:p>
            <a:r>
              <a:rPr lang="en-US" dirty="0"/>
              <a:t>Character – Throbbing</a:t>
            </a:r>
          </a:p>
          <a:p>
            <a:r>
              <a:rPr lang="en-US" dirty="0"/>
              <a:t>Duration – 2-4 hours </a:t>
            </a:r>
          </a:p>
          <a:p>
            <a:r>
              <a:rPr lang="en-US" dirty="0"/>
              <a:t>Associated Symptoms – Phonophobia, photophobia, vomiting  </a:t>
            </a:r>
          </a:p>
          <a:p>
            <a:r>
              <a:rPr lang="en-US" dirty="0"/>
              <a:t>Alleviating Factor – Ibuprofen </a:t>
            </a:r>
          </a:p>
          <a:p>
            <a:r>
              <a:rPr lang="en-US" dirty="0"/>
              <a:t>Exacerbating Factors – Activity </a:t>
            </a:r>
          </a:p>
          <a:p>
            <a:r>
              <a:rPr lang="en-US" dirty="0"/>
              <a:t>Family history of migraine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F56C-CA93-FC93-9101-6989041F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82376"/>
          </a:xfrm>
        </p:spPr>
        <p:txBody>
          <a:bodyPr/>
          <a:lstStyle/>
          <a:p>
            <a:r>
              <a:rPr lang="en-US" dirty="0"/>
              <a:t>Does she meet the criteria for the diagnosis of migraine?</a:t>
            </a:r>
          </a:p>
        </p:txBody>
      </p:sp>
    </p:spTree>
    <p:extLst>
      <p:ext uri="{BB962C8B-B14F-4D97-AF65-F5344CB8AC3E}">
        <p14:creationId xmlns:p14="http://schemas.microsoft.com/office/powerpoint/2010/main" val="10686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BF16-D9E4-9987-EF6A-DB2E6D71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/>
              <a:t>ICHD-3: </a:t>
            </a:r>
            <a:br>
              <a:rPr lang="en-US" sz="4400" b="1" i="0" dirty="0"/>
            </a:br>
            <a:r>
              <a:rPr lang="en-US" sz="4400" b="1" i="0" dirty="0"/>
              <a:t>Adult Migraine without aura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36DD-7673-99A8-FB25-B76329CF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105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1400" b="1" i="0" dirty="0"/>
              <a:t>Previously used terms: </a:t>
            </a:r>
            <a:r>
              <a:rPr lang="en-US" sz="1400" b="0" i="0" dirty="0"/>
              <a:t>Common migraine; hemicrania simplex.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1400" b="1" i="0" dirty="0"/>
              <a:t>Diagnostic criteria: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A. At least </a:t>
            </a:r>
            <a:r>
              <a:rPr lang="en-US" sz="1400" b="1" i="0" dirty="0"/>
              <a:t>five attacks</a:t>
            </a:r>
            <a:r>
              <a:rPr lang="en-US" sz="1400" b="1" i="0" baseline="30000" dirty="0"/>
              <a:t>1</a:t>
            </a:r>
            <a:r>
              <a:rPr lang="en-US" sz="1400" b="1" i="0" dirty="0"/>
              <a:t> </a:t>
            </a:r>
            <a:r>
              <a:rPr lang="en-US" sz="1400" b="0" i="0" dirty="0"/>
              <a:t>fulfilling criteria B-D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B. Headache attacks lasting 4-72 </a:t>
            </a:r>
            <a:r>
              <a:rPr lang="en-US" sz="1400" b="0" i="0" dirty="0" err="1"/>
              <a:t>hr</a:t>
            </a:r>
            <a:r>
              <a:rPr lang="en-US" sz="1400" b="0" i="0" dirty="0"/>
              <a:t> (untreated or unsuccessfully treated)</a:t>
            </a:r>
            <a:r>
              <a:rPr lang="en-US" sz="1400" b="0" i="0" baseline="30000" dirty="0"/>
              <a:t>2;3</a:t>
            </a:r>
            <a:endParaRPr lang="en-US" sz="1400" b="0" i="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C</a:t>
            </a:r>
            <a:r>
              <a:rPr lang="en-US" sz="1400" b="0" i="0" dirty="0"/>
              <a:t>. Headache has at least two of the following four characteristics: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unilateral location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pulsating quality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moderate or severe pain intensity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aggravation by or causing avoidance of routine physical activity (</a:t>
            </a:r>
            <a:r>
              <a:rPr lang="en-US" sz="1400" b="0" i="0" dirty="0" err="1"/>
              <a:t>eg</a:t>
            </a:r>
            <a:r>
              <a:rPr lang="en-US" sz="1400" b="0" i="0" dirty="0"/>
              <a:t>, walking or climbing stairs)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D. During headache at least one of the following: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nausea and/or vomiting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photophobia and phonophobia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b="0" i="0" dirty="0"/>
              <a:t>E. Not better accounted for by another ICHD-3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4A3B-DE10-D779-7E41-56AC08AE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ICHD-3 </a:t>
            </a:r>
            <a:br>
              <a:rPr lang="en-US" sz="4400" dirty="0"/>
            </a:br>
            <a:r>
              <a:rPr lang="en-US" sz="4400" dirty="0"/>
              <a:t>Criteria Modified for Children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4FCC-51E3-D315-E7B9-526C9EB0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Duration of at least 1-2 hours </a:t>
            </a:r>
          </a:p>
          <a:p>
            <a:pPr lvl="0"/>
            <a:r>
              <a:rPr lang="en-US"/>
              <a:t>Bifrontal or bitemporal </a:t>
            </a:r>
          </a:p>
          <a:p>
            <a:pPr lvl="0"/>
            <a:r>
              <a:rPr lang="en-US"/>
              <a:t>Description of “pounding” and severity is difficult (can use face scale)</a:t>
            </a:r>
          </a:p>
          <a:p>
            <a:pPr lvl="0"/>
            <a:r>
              <a:rPr lang="en-US"/>
              <a:t>Photophobia/Phonophobia/Nausea – sometimes inferred from their behavior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8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F6C6-478B-93A3-D315-F4F365C6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44FF-98CF-70B2-EFFF-F440AC5D9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~ 82 % of adolescents report having a headache &lt; 15 </a:t>
            </a:r>
            <a:r>
              <a:rPr lang="en-US" dirty="0" err="1"/>
              <a:t>yrs</a:t>
            </a:r>
            <a:endParaRPr lang="en-US" dirty="0"/>
          </a:p>
          <a:p>
            <a:pPr lvl="0"/>
            <a:r>
              <a:rPr lang="en-US" dirty="0"/>
              <a:t>~6% of adolescents have migraine yearly</a:t>
            </a:r>
          </a:p>
          <a:p>
            <a:pPr lvl="0"/>
            <a:r>
              <a:rPr lang="en-US" dirty="0"/>
              <a:t>Prevalence 10% in the population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Migraine cause 13,000 school days missed every 2 weeks </a:t>
            </a:r>
          </a:p>
          <a:p>
            <a:pPr lvl="0"/>
            <a:r>
              <a:rPr lang="en-US" dirty="0"/>
              <a:t>3 million bed ridden days </a:t>
            </a:r>
          </a:p>
          <a:p>
            <a:pPr lvl="0"/>
            <a:r>
              <a:rPr lang="en-US" dirty="0"/>
              <a:t>Total costs 70% higher for family with child with migraine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195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1742</Words>
  <Application>Microsoft Office PowerPoint</Application>
  <PresentationFormat>Widescreen</PresentationFormat>
  <Paragraphs>226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AdvOT635f2c37</vt:lpstr>
      <vt:lpstr>AdvOT635f2c37+fb</vt:lpstr>
      <vt:lpstr>AdvP4C4E51</vt:lpstr>
      <vt:lpstr>AdvPSHN</vt:lpstr>
      <vt:lpstr>Arial</vt:lpstr>
      <vt:lpstr>BlinkMacSystemFont</vt:lpstr>
      <vt:lpstr>Calibri</vt:lpstr>
      <vt:lpstr>Calibri Light</vt:lpstr>
      <vt:lpstr>Georgia</vt:lpstr>
      <vt:lpstr>Google Sans</vt:lpstr>
      <vt:lpstr>Roboto</vt:lpstr>
      <vt:lpstr>Source Sans Pro</vt:lpstr>
      <vt:lpstr>Times New Roman</vt:lpstr>
      <vt:lpstr>Wingdings</vt:lpstr>
      <vt:lpstr>Custom Design</vt:lpstr>
      <vt:lpstr>Headache Highway: Roadmap to Primary Management &amp; Referral </vt:lpstr>
      <vt:lpstr>Disclosure</vt:lpstr>
      <vt:lpstr>Objectives</vt:lpstr>
      <vt:lpstr>Tension Headache </vt:lpstr>
      <vt:lpstr>7 yo with 5 prior episodes of severe headache…</vt:lpstr>
      <vt:lpstr>Does she meet the criteria for the diagnosis of migraine?</vt:lpstr>
      <vt:lpstr>ICHD-3:  Adult Migraine without aura</vt:lpstr>
      <vt:lpstr>ICHD-3  Criteria Modified for Children</vt:lpstr>
      <vt:lpstr>Migraine Statistics </vt:lpstr>
      <vt:lpstr>Migraines Pathogenesis </vt:lpstr>
      <vt:lpstr>Pathophysiology </vt:lpstr>
      <vt:lpstr>Back To Our Case </vt:lpstr>
      <vt:lpstr>Management:</vt:lpstr>
      <vt:lpstr>Hydration</vt:lpstr>
      <vt:lpstr>Sleep</vt:lpstr>
      <vt:lpstr>Meal Patterns</vt:lpstr>
      <vt:lpstr>Relaxation/Mood</vt:lpstr>
      <vt:lpstr>Acute Treatment</vt:lpstr>
      <vt:lpstr>Acute Treatment </vt:lpstr>
      <vt:lpstr>Acute Treatment - Triptans </vt:lpstr>
      <vt:lpstr>Key Management Points:</vt:lpstr>
      <vt:lpstr>Medication Overuse Headache </vt:lpstr>
      <vt:lpstr>Medication Associated with Overuse headache </vt:lpstr>
      <vt:lpstr>Preventive Treatment </vt:lpstr>
      <vt:lpstr>Magnesium (Mg) </vt:lpstr>
      <vt:lpstr>Vitamin B2 (riboflavin)</vt:lpstr>
      <vt:lpstr>Coenzyme Q10 </vt:lpstr>
      <vt:lpstr>Migraine Nutraceuticals  </vt:lpstr>
      <vt:lpstr>Preventive Treatment </vt:lpstr>
      <vt:lpstr>PowerPoint Presentation</vt:lpstr>
      <vt:lpstr>PowerPoint Presentation</vt:lpstr>
      <vt:lpstr>Preventive treatment </vt:lpstr>
      <vt:lpstr>Preventive Treatment – Off Label</vt:lpstr>
      <vt:lpstr>PowerPoint Presentation</vt:lpstr>
      <vt:lpstr>Pediatric Migraine Action Plan</vt:lpstr>
      <vt:lpstr>PowerPoint Presentation</vt:lpstr>
      <vt:lpstr>PowerPoint Presentation</vt:lpstr>
      <vt:lpstr>Set Expectations </vt:lpstr>
      <vt:lpstr>Imaging Appropriateness </vt:lpstr>
      <vt:lpstr>Imaging</vt:lpstr>
      <vt:lpstr>Red Flags</vt:lpstr>
      <vt:lpstr>When to Refer? </vt:lpstr>
      <vt:lpstr>Future of Pediatric Migraine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 Highway</dc:title>
  <dc:creator>janet leon</dc:creator>
  <cp:lastModifiedBy>Gato-Gomez, Ivy</cp:lastModifiedBy>
  <cp:revision>17</cp:revision>
  <dcterms:created xsi:type="dcterms:W3CDTF">2024-04-08T22:52:55Z</dcterms:created>
  <dcterms:modified xsi:type="dcterms:W3CDTF">2024-04-10T15:44:57Z</dcterms:modified>
</cp:coreProperties>
</file>