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61" r:id="rId4"/>
    <p:sldId id="263" r:id="rId5"/>
    <p:sldId id="264" r:id="rId6"/>
    <p:sldId id="324" r:id="rId7"/>
    <p:sldId id="265" r:id="rId8"/>
    <p:sldId id="266" r:id="rId9"/>
    <p:sldId id="267" r:id="rId10"/>
    <p:sldId id="290" r:id="rId11"/>
    <p:sldId id="320" r:id="rId12"/>
    <p:sldId id="296" r:id="rId13"/>
    <p:sldId id="268" r:id="rId14"/>
    <p:sldId id="322" r:id="rId15"/>
    <p:sldId id="321" r:id="rId16"/>
    <p:sldId id="302" r:id="rId17"/>
    <p:sldId id="319" r:id="rId18"/>
    <p:sldId id="323" r:id="rId19"/>
    <p:sldId id="325" r:id="rId20"/>
    <p:sldId id="326" r:id="rId21"/>
    <p:sldId id="327" r:id="rId22"/>
    <p:sldId id="328" r:id="rId23"/>
    <p:sldId id="329" r:id="rId24"/>
    <p:sldId id="330" r:id="rId25"/>
    <p:sldId id="317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48CD3-F68A-4AFC-80FA-423025818A98}" v="3" dt="2024-04-05T19:42:51.948"/>
    <p1510:client id="{CBECE0B7-1540-499A-8D8D-C34FD6A351E2}" v="294" dt="2024-04-05T20:12:30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4519572953736655"/>
          <c:y val="0.33753943217665616"/>
          <c:w val="0.31316725978647686"/>
          <c:h val="0.4479495268138801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6DF8-49CE-8736-2E6CA3F43E3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DF8-49CE-8736-2E6CA3F43E3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DF8-49CE-8736-2E6CA3F43E3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DF8-49CE-8736-2E6CA3F43E3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DF8-49CE-8736-2E6CA3F43E3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DF8-49CE-8736-2E6CA3F43E3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DF8-49CE-8736-2E6CA3F43E3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DF8-49CE-8736-2E6CA3F43E31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DF8-49CE-8736-2E6CA3F43E31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DF8-49CE-8736-2E6CA3F43E31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DF8-49CE-8736-2E6CA3F43E31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DF8-49CE-8736-2E6CA3F43E31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6DF8-49CE-8736-2E6CA3F43E31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DF8-49CE-8736-2E6CA3F43E31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6DF8-49CE-8736-2E6CA3F43E31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DF8-49CE-8736-2E6CA3F43E31}"/>
              </c:ext>
            </c:extLst>
          </c:dPt>
          <c:dLbls>
            <c:dLbl>
              <c:idx val="0"/>
              <c:layout>
                <c:manualLayout>
                  <c:x val="-3.2019427142965733E-2"/>
                  <c:y val="-2.4653732218724956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35509693916299"/>
                      <c:h val="0.138854409318873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DF8-49CE-8736-2E6CA3F43E31}"/>
                </c:ext>
              </c:extLst>
            </c:dLbl>
            <c:dLbl>
              <c:idx val="4"/>
              <c:layout>
                <c:manualLayout>
                  <c:x val="1.4988092507233763E-2"/>
                  <c:y val="7.78866449537062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F8-49CE-8736-2E6CA3F43E31}"/>
                </c:ext>
              </c:extLst>
            </c:dLbl>
            <c:dLbl>
              <c:idx val="5"/>
              <c:layout>
                <c:manualLayout>
                  <c:x val="5.734160156975053E-2"/>
                  <c:y val="0.1254440067857642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32806087303183"/>
                      <c:h val="0.164644573873246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DF8-49CE-8736-2E6CA3F43E31}"/>
                </c:ext>
              </c:extLst>
            </c:dLbl>
            <c:dLbl>
              <c:idx val="6"/>
              <c:layout>
                <c:manualLayout>
                  <c:x val="-7.6621309776696248E-2"/>
                  <c:y val="4.47989372091097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1881083459617"/>
                      <c:h val="0.172812480303768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DF8-49CE-8736-2E6CA3F43E31}"/>
                </c:ext>
              </c:extLst>
            </c:dLbl>
            <c:dLbl>
              <c:idx val="7"/>
              <c:layout>
                <c:manualLayout>
                  <c:x val="-3.2603687592438035E-2"/>
                  <c:y val="2.72016707344728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/>
                      <a:t>Wilms 
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DF8-49CE-8736-2E6CA3F43E31}"/>
                </c:ext>
              </c:extLst>
            </c:dLbl>
            <c:dLbl>
              <c:idx val="8"/>
              <c:layout>
                <c:manualLayout>
                  <c:x val="-8.6268280200762118E-2"/>
                  <c:y val="1.92712138603938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22301842297917"/>
                      <c:h val="0.172812480303768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DF8-49CE-8736-2E6CA3F43E31}"/>
                </c:ext>
              </c:extLst>
            </c:dLbl>
            <c:dLbl>
              <c:idx val="9"/>
              <c:layout>
                <c:manualLayout>
                  <c:x val="-0.13393533322505408"/>
                  <c:y val="-5.9297834269014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/>
                      <a:t>Osteo
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DF8-49CE-8736-2E6CA3F43E31}"/>
                </c:ext>
              </c:extLst>
            </c:dLbl>
            <c:dLbl>
              <c:idx val="10"/>
              <c:layout>
                <c:manualLayout>
                  <c:x val="-5.6301058636748669E-2"/>
                  <c:y val="-8.71635819849796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/>
                      <a:t>Ewing's 
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DF8-49CE-8736-2E6CA3F43E31}"/>
                </c:ext>
              </c:extLst>
            </c:dLbl>
            <c:dLbl>
              <c:idx val="11"/>
              <c:layout>
                <c:manualLayout>
                  <c:x val="-0.20072079985691849"/>
                  <c:y val="-0.14871924654600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/>
                      <a:t>Rhabdo
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DF8-49CE-8736-2E6CA3F43E31}"/>
                </c:ext>
              </c:extLst>
            </c:dLbl>
            <c:dLbl>
              <c:idx val="12"/>
              <c:layout>
                <c:manualLayout>
                  <c:x val="-0.1203758793116651"/>
                  <c:y val="-0.181516322722321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/>
                      <a:t>STS
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DF8-49CE-8736-2E6CA3F43E31}"/>
                </c:ext>
              </c:extLst>
            </c:dLbl>
            <c:dLbl>
              <c:idx val="13"/>
              <c:layout>
                <c:manualLayout>
                  <c:x val="-4.4803941080549442E-2"/>
                  <c:y val="-0.234785184060877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3558712093536"/>
                      <c:h val="0.172812480303768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6DF8-49CE-8736-2E6CA3F43E31}"/>
                </c:ext>
              </c:extLst>
            </c:dLbl>
            <c:dLbl>
              <c:idx val="14"/>
              <c:layout>
                <c:manualLayout>
                  <c:x val="4.3148274799645753E-2"/>
                  <c:y val="-0.241266128399489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DF8-49CE-8736-2E6CA3F43E31}"/>
                </c:ext>
              </c:extLst>
            </c:dLbl>
            <c:dLbl>
              <c:idx val="15"/>
              <c:layout>
                <c:manualLayout>
                  <c:x val="9.704661811670201E-2"/>
                  <c:y val="-0.1024685209417736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DF8-49CE-8736-2E6CA3F43E3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ALL</c:v>
                </c:pt>
                <c:pt idx="1">
                  <c:v>AML</c:v>
                </c:pt>
                <c:pt idx="2">
                  <c:v>Hodgkins</c:v>
                </c:pt>
                <c:pt idx="3">
                  <c:v>Non-Hodgkins</c:v>
                </c:pt>
                <c:pt idx="4">
                  <c:v>CNS</c:v>
                </c:pt>
                <c:pt idx="5">
                  <c:v>Neuroblastoma</c:v>
                </c:pt>
                <c:pt idx="6">
                  <c:v>Retinoblastoma</c:v>
                </c:pt>
                <c:pt idx="7">
                  <c:v>Wilms tumor</c:v>
                </c:pt>
                <c:pt idx="8">
                  <c:v>Hepatoblastoma</c:v>
                </c:pt>
                <c:pt idx="9">
                  <c:v>Osteosarcoma</c:v>
                </c:pt>
                <c:pt idx="10">
                  <c:v>Ewing's sarcoma</c:v>
                </c:pt>
                <c:pt idx="11">
                  <c:v>Rhabdomyosarcoma</c:v>
                </c:pt>
                <c:pt idx="12">
                  <c:v>Soft tissue sarcoma</c:v>
                </c:pt>
                <c:pt idx="13">
                  <c:v>Germ Cell tumor</c:v>
                </c:pt>
                <c:pt idx="14">
                  <c:v>Thyroid carcinoma</c:v>
                </c:pt>
                <c:pt idx="15">
                  <c:v>Melanoma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32.4</c:v>
                </c:pt>
                <c:pt idx="1">
                  <c:v>6.6</c:v>
                </c:pt>
                <c:pt idx="2">
                  <c:v>5.7</c:v>
                </c:pt>
                <c:pt idx="3">
                  <c:v>8.5</c:v>
                </c:pt>
                <c:pt idx="4">
                  <c:v>31.8</c:v>
                </c:pt>
                <c:pt idx="5">
                  <c:v>10.1</c:v>
                </c:pt>
                <c:pt idx="6">
                  <c:v>4</c:v>
                </c:pt>
                <c:pt idx="7">
                  <c:v>7.9</c:v>
                </c:pt>
                <c:pt idx="8">
                  <c:v>1.6</c:v>
                </c:pt>
                <c:pt idx="9">
                  <c:v>4</c:v>
                </c:pt>
                <c:pt idx="10">
                  <c:v>2.4</c:v>
                </c:pt>
                <c:pt idx="11">
                  <c:v>5.0999999999999996</c:v>
                </c:pt>
                <c:pt idx="12">
                  <c:v>5.2</c:v>
                </c:pt>
                <c:pt idx="13">
                  <c:v>5</c:v>
                </c:pt>
                <c:pt idx="14">
                  <c:v>1.8</c:v>
                </c:pt>
                <c:pt idx="1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DF8-49CE-8736-2E6CA3F43E3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259F31-F5CA-E357-847A-C9315B6B8C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2597" y="1760636"/>
            <a:ext cx="5107446" cy="2150964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30781" y="4179051"/>
            <a:ext cx="5107447" cy="88825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38D58-E0B3-E44A-A586-676D694560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2598" y="1361402"/>
            <a:ext cx="2096022" cy="176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2617" y="5482972"/>
            <a:ext cx="1195611" cy="997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BCDF98-1310-A14E-97B0-8EE70957CC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48" r="-2832"/>
          <a:stretch>
            <a:fillRect/>
          </a:stretch>
        </p:blipFill>
        <p:spPr>
          <a:xfrm>
            <a:off x="0" y="782199"/>
            <a:ext cx="6268598" cy="60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9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Callou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5770"/>
            <a:ext cx="10515600" cy="668859"/>
          </a:xfrm>
        </p:spPr>
        <p:txBody>
          <a:bodyPr anchor="t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48926" y="2407921"/>
            <a:ext cx="4904872" cy="358408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b="0" i="0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3CD0CB-70A0-894B-94F3-F531FC3576BE}"/>
              </a:ext>
            </a:extLst>
          </p:cNvPr>
          <p:cNvSpPr/>
          <p:nvPr userDrawn="1"/>
        </p:nvSpPr>
        <p:spPr>
          <a:xfrm>
            <a:off x="838200" y="2229853"/>
            <a:ext cx="5257800" cy="4026568"/>
          </a:xfrm>
          <a:prstGeom prst="roundRect">
            <a:avLst>
              <a:gd name="adj" fmla="val 591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FC4FED-3196-DE4F-9161-9E3D87525D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3269" y="2839126"/>
            <a:ext cx="4347662" cy="58987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 i="0">
                <a:solidFill>
                  <a:srgbClr val="FFFFFF"/>
                </a:solidFill>
                <a:latin typeface="Montserrat Medium" pitchFamily="2" charset="77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14D114-8E15-594F-87EE-3581895A41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3269" y="4475747"/>
            <a:ext cx="4347662" cy="58987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0" i="0">
                <a:solidFill>
                  <a:srgbClr val="FFFFFF"/>
                </a:solidFill>
                <a:latin typeface="Montserrat Medium" pitchFamily="2" charset="77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8A2847-F016-2248-89DE-1F627BE7E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3269" y="3443324"/>
            <a:ext cx="4347662" cy="58987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rgbClr val="FFFFFF"/>
                </a:solidFill>
                <a:latin typeface="Montserrat" pitchFamily="2" charset="77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D8F495-F525-2543-A6E6-162AC7AE2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3269" y="5065908"/>
            <a:ext cx="4347662" cy="58987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rgbClr val="FFFFFF"/>
                </a:solidFill>
                <a:latin typeface="Montserrat" pitchFamily="2" charset="77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B072436-56AB-B548-8ABA-E541334E34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3612634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5770"/>
            <a:ext cx="10515600" cy="668859"/>
          </a:xfrm>
        </p:spPr>
        <p:txBody>
          <a:bodyPr anchor="t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838199" y="2448561"/>
            <a:ext cx="10515599" cy="3661782"/>
          </a:xfrm>
        </p:spPr>
        <p:txBody>
          <a:bodyPr wrap="square" lIns="91440" tIns="0" bIns="0" numCol="2" spcCol="9144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b="0" i="0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9ED4A71-C085-9640-87BF-4B857A65DA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1905934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5770"/>
            <a:ext cx="10515600" cy="668859"/>
          </a:xfrm>
        </p:spPr>
        <p:txBody>
          <a:bodyPr anchor="t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838199" y="2346960"/>
            <a:ext cx="10515599" cy="3763383"/>
          </a:xfrm>
        </p:spPr>
        <p:txBody>
          <a:bodyPr wrap="square" lIns="91440" tIns="0" bIns="0" numCol="3" spcCol="27432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r>
              <a:rPr lang="en-US"/>
              <a:t>Click to edit text. 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b="0" i="0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5E50488-9E1D-E545-B6CF-103480968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4680915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Grap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5770"/>
            <a:ext cx="10515600" cy="668859"/>
          </a:xfrm>
        </p:spPr>
        <p:txBody>
          <a:bodyPr anchor="t" anchorCtr="0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b="0" i="0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A6D63821-0EFD-5C44-8ED8-B5B47747428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519363"/>
            <a:ext cx="2738438" cy="2743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17E7CAED-4508-3446-A2FC-FC42D20912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26781" y="2519363"/>
            <a:ext cx="2738438" cy="2743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B13A749C-D8C5-104D-8256-ABC7AAC8724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610600" y="2519363"/>
            <a:ext cx="2738438" cy="2743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CDC474-2232-6C45-BBAC-E224F07F72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323887"/>
            <a:ext cx="2738438" cy="483355"/>
          </a:xfrm>
        </p:spPr>
        <p:txBody>
          <a:bodyPr/>
          <a:lstStyle>
            <a:lvl1pPr marL="0" indent="0" algn="ctr">
              <a:buFontTx/>
              <a:buNone/>
              <a:defRPr b="0" i="0">
                <a:latin typeface="Montserrat Medium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5E4A637-7CC0-804E-813D-9A1BC52E10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6781" y="5323887"/>
            <a:ext cx="2738438" cy="483355"/>
          </a:xfrm>
        </p:spPr>
        <p:txBody>
          <a:bodyPr/>
          <a:lstStyle>
            <a:lvl1pPr marL="0" indent="0" algn="ctr">
              <a:buFontTx/>
              <a:buNone/>
              <a:defRPr b="0" i="0">
                <a:latin typeface="Montserrat Medium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9A88596-5F50-CD49-AFD4-B27FC5F1E3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0600" y="5323887"/>
            <a:ext cx="2738438" cy="483355"/>
          </a:xfrm>
        </p:spPr>
        <p:txBody>
          <a:bodyPr/>
          <a:lstStyle>
            <a:lvl1pPr marL="0" indent="0" algn="ctr">
              <a:buFontTx/>
              <a:buNone/>
              <a:defRPr b="0" i="0">
                <a:latin typeface="Montserrat Medium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82E864D-6BD1-B445-8E25-7047D69F9B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868566"/>
            <a:ext cx="2738438" cy="48335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9EB22D5-1C46-1547-B5DA-7E639B06CB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6781" y="5868566"/>
            <a:ext cx="2738438" cy="48335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4054509-4F57-3549-B042-CF25BC7FAE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0600" y="5868566"/>
            <a:ext cx="2738438" cy="48335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61858E-AD9A-BA4B-8810-B0EED6E87993}"/>
              </a:ext>
            </a:extLst>
          </p:cNvPr>
          <p:cNvCxnSpPr/>
          <p:nvPr userDrawn="1"/>
        </p:nvCxnSpPr>
        <p:spPr>
          <a:xfrm flipH="1">
            <a:off x="4138863" y="2519363"/>
            <a:ext cx="0" cy="27432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219BF7-DE65-7F41-B7D8-06EB4D5319D1}"/>
              </a:ext>
            </a:extLst>
          </p:cNvPr>
          <p:cNvCxnSpPr/>
          <p:nvPr userDrawn="1"/>
        </p:nvCxnSpPr>
        <p:spPr>
          <a:xfrm flipH="1">
            <a:off x="8045116" y="2519363"/>
            <a:ext cx="0" cy="27432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4811302-D78E-EA4F-ABC5-2C42E8AE35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1710506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7600"/>
            <a:ext cx="10515600" cy="3887939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CFD253-1BE4-134E-933F-EC673D197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265770"/>
            <a:ext cx="10515600" cy="668859"/>
          </a:xfrm>
        </p:spPr>
        <p:txBody>
          <a:bodyPr anchor="t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5B76A67-B859-A24C-BA61-C3D528509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33930780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5694" y="1261872"/>
            <a:ext cx="6898106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0160" y="216726"/>
            <a:ext cx="4114800" cy="365125"/>
          </a:xfrm>
        </p:spPr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" y="216726"/>
            <a:ext cx="480060" cy="365125"/>
          </a:xfrm>
        </p:spPr>
        <p:txBody>
          <a:bodyPr/>
          <a:lstStyle>
            <a:lvl1pPr algn="l"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01354B-B359-5C4B-B1BA-F340544888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52644" y="2326640"/>
            <a:ext cx="6898106" cy="1947670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47DC8-836F-6642-94F3-9CB2ACADFA57}"/>
              </a:ext>
            </a:extLst>
          </p:cNvPr>
          <p:cNvSpPr/>
          <p:nvPr userDrawn="1"/>
        </p:nvSpPr>
        <p:spPr>
          <a:xfrm>
            <a:off x="0" y="613775"/>
            <a:ext cx="4114800" cy="6244225"/>
          </a:xfrm>
          <a:prstGeom prst="rect">
            <a:avLst/>
          </a:prstGeom>
          <a:solidFill>
            <a:srgbClr val="FFFFFF">
              <a:alpha val="60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26B15C-A741-904D-9E8B-521817197D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138" y="1261872"/>
            <a:ext cx="3232977" cy="3200400"/>
          </a:xfrm>
          <a:prstGeom prst="ellipse">
            <a:avLst/>
          </a:prstGeom>
          <a:solidFill>
            <a:srgbClr val="FFFFFF"/>
          </a:solidFill>
          <a:ln w="63500"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3577EB-BB30-7D44-8DC4-24ABD8C7F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" y="4739497"/>
            <a:ext cx="2514600" cy="150472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latin typeface="Montserrat Medium" pitchFamily="2" charset="77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DBDE2C2-AECD-AB40-85F4-983ECE380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2644" y="6291263"/>
            <a:ext cx="6901156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12824286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Sideba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1250" y="1261872"/>
            <a:ext cx="6297487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501354B-B359-5C4B-B1BA-F340544888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06321"/>
            <a:ext cx="5787189" cy="3837796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47DC8-836F-6642-94F3-9CB2ACADFA57}"/>
              </a:ext>
            </a:extLst>
          </p:cNvPr>
          <p:cNvSpPr/>
          <p:nvPr userDrawn="1"/>
        </p:nvSpPr>
        <p:spPr>
          <a:xfrm>
            <a:off x="8077200" y="613775"/>
            <a:ext cx="4114800" cy="6244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8C128D-74F4-C74F-8A0C-40E36C959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1921" y="1261871"/>
            <a:ext cx="3930650" cy="2286000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2D93337-5949-5140-BD8B-25D41B777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50668" y="3958225"/>
            <a:ext cx="3930650" cy="2286000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17BB095-467A-C84E-A1B3-25FA5BC54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6244225"/>
            <a:ext cx="5787189" cy="3026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42251311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5B298DD-091B-A649-A508-E8DDE3BE4A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66382">
            <a:off x="8327521" y="1969441"/>
            <a:ext cx="3909471" cy="4548009"/>
          </a:xfrm>
          <a:prstGeom prst="ellipse">
            <a:avLst/>
          </a:prstGeom>
          <a:solidFill>
            <a:srgbClr val="FFFFFF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2955D-50B6-B548-856A-4F759B85C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A5548-AF20-4047-B59C-C9F2DAC9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FAED6B-C7FA-E74A-919F-61014B8E7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405933"/>
            <a:ext cx="6453852" cy="3804350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2B3BBA-4801-D247-A7F4-75FAF9EA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61872"/>
            <a:ext cx="10515600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39C691-13B7-9449-8EAB-0BF9299CD6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8043" y="5387371"/>
            <a:ext cx="2903537" cy="41751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B1BAD6C-3D7B-B944-91CF-52C5375D38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33511402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2955D-50B6-B548-856A-4F759B85C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A5548-AF20-4047-B59C-C9F2DAC9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FAED6B-C7FA-E74A-919F-61014B8E7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7120"/>
            <a:ext cx="7328026" cy="1917190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2B3BBA-4801-D247-A7F4-75FAF9EA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61872"/>
            <a:ext cx="7328027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66A0BD-4525-C442-BFED-C1335E7E3E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0600" y="614363"/>
            <a:ext cx="3581400" cy="6243637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62C8286-1B3D-7849-B0A0-6D4DBD779F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7328026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47117420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2955D-50B6-B548-856A-4F759B85C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A5548-AF20-4047-B59C-C9F2DAC9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FAED6B-C7FA-E74A-919F-61014B8E7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57768" y="2346960"/>
            <a:ext cx="5638179" cy="3912380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2B3BBA-4801-D247-A7F4-75FAF9EA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7768" y="1261872"/>
            <a:ext cx="5638179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66A0BD-4525-C442-BFED-C1335E7E3E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14363"/>
            <a:ext cx="6096000" cy="6243637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415CDD-2BCF-0C42-88E3-BCFB34E8E2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7767" y="6291263"/>
            <a:ext cx="5638179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36192186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85138-489F-1F68-0552-4060DF2103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805" y="1760636"/>
            <a:ext cx="9142203" cy="148946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1161" y="4397080"/>
            <a:ext cx="9142203" cy="88825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2617" y="5482972"/>
            <a:ext cx="1195611" cy="9977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74104-E9E2-EB43-94D0-A95C7363A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61" y="3423755"/>
            <a:ext cx="9127847" cy="368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subhead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7C13C5-0088-6F44-855E-27348104C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805" y="6286220"/>
            <a:ext cx="3411538" cy="3889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FFFFFF"/>
                </a:solidFill>
                <a:latin typeface="Montserrat Medium" pitchFamily="2" charset="77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068DFC-3EDC-BE4A-88FB-9CCBB275D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61" y="1364303"/>
            <a:ext cx="2093976" cy="1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26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, Icons,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2955D-50B6-B548-856A-4F759B85C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A5548-AF20-4047-B59C-C9F2DAC9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FAED6B-C7FA-E74A-919F-61014B8E7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7108" y="2618547"/>
            <a:ext cx="5161166" cy="810453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2B3BBA-4801-D247-A7F4-75FAF9EA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820" y="1261872"/>
            <a:ext cx="11538127" cy="657681"/>
          </a:xfrm>
        </p:spPr>
        <p:txBody>
          <a:bodyPr anchor="t" anchorCtr="0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F66A0BD-4525-C442-BFED-C1335E7E3E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821" y="2261936"/>
            <a:ext cx="4114180" cy="4116807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B581A29-A5EF-C842-B954-26B798023BDC}"/>
              </a:ext>
            </a:extLst>
          </p:cNvPr>
          <p:cNvSpPr/>
          <p:nvPr userDrawn="1"/>
        </p:nvSpPr>
        <p:spPr>
          <a:xfrm>
            <a:off x="4842170" y="2374231"/>
            <a:ext cx="1054769" cy="105476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B667AB-11D0-6F4C-B60F-9888E85DF899}"/>
              </a:ext>
            </a:extLst>
          </p:cNvPr>
          <p:cNvSpPr/>
          <p:nvPr userDrawn="1"/>
        </p:nvSpPr>
        <p:spPr>
          <a:xfrm>
            <a:off x="4842170" y="3835566"/>
            <a:ext cx="1054769" cy="105476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763D52-407B-3143-AACB-0B5BFA6F68F9}"/>
              </a:ext>
            </a:extLst>
          </p:cNvPr>
          <p:cNvSpPr/>
          <p:nvPr userDrawn="1"/>
        </p:nvSpPr>
        <p:spPr>
          <a:xfrm>
            <a:off x="4842170" y="5296901"/>
            <a:ext cx="1054769" cy="105476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A22550-D6B4-D84D-B840-768A38492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7108" y="4105275"/>
            <a:ext cx="5186692" cy="7683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1ABEBEF-F147-5346-9B31-2BCB6C3239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060" y="5549900"/>
            <a:ext cx="5161165" cy="787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C3A06D7-FDFF-A940-9701-BA3E0BCC10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819" y="6465539"/>
            <a:ext cx="10867405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9930324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hoto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AF4AE6-A54A-6944-AA41-384BFF2A29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C7067-0512-C149-8FF9-AF97014C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4AA107-B136-9D44-B080-7966D1B5F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7280"/>
            <a:ext cx="7159906" cy="3908259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C4853B-8E6E-684A-ADBF-CBB2ACBA2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265770"/>
            <a:ext cx="10515600" cy="668859"/>
          </a:xfrm>
        </p:spPr>
        <p:txBody>
          <a:bodyPr anchor="t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BD93CD-2F80-A545-9EEC-F1CA348A5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616" y="1934629"/>
            <a:ext cx="4227130" cy="4536036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E8451E3-2F0A-9F42-9C2D-AF8F937D86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13831" y="2441535"/>
            <a:ext cx="3834004" cy="3834004"/>
          </a:xfrm>
          <a:prstGeom prst="ellipse">
            <a:avLst/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37856C-F530-504E-AB05-487DF49417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6846" y="2210765"/>
            <a:ext cx="4507974" cy="406477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180E06-1F4B-5B46-8B9D-1B1BC8430D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75539"/>
            <a:ext cx="7159906" cy="2713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9158914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E933-E323-7A46-A490-6FFEAB70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E5AE051-28C6-2E4F-927E-5D37C6578895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8200" y="2419350"/>
            <a:ext cx="10515600" cy="3738563"/>
          </a:xfr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4ECE11-AB78-F04C-937D-6136F6D78B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61053598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15D1E7-7494-8244-833E-51660559C18E}"/>
              </a:ext>
            </a:extLst>
          </p:cNvPr>
          <p:cNvCxnSpPr/>
          <p:nvPr userDrawn="1"/>
        </p:nvCxnSpPr>
        <p:spPr>
          <a:xfrm flipH="1">
            <a:off x="10056353" y="3503815"/>
            <a:ext cx="0" cy="25298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B246A5-6A73-8845-8A51-EEA7D453BB16}"/>
              </a:ext>
            </a:extLst>
          </p:cNvPr>
          <p:cNvCxnSpPr/>
          <p:nvPr userDrawn="1"/>
        </p:nvCxnSpPr>
        <p:spPr>
          <a:xfrm flipH="1">
            <a:off x="7424325" y="3134226"/>
            <a:ext cx="0" cy="28994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06903A-1B0B-FB42-ABE5-7D7B526C00DD}"/>
              </a:ext>
            </a:extLst>
          </p:cNvPr>
          <p:cNvCxnSpPr/>
          <p:nvPr userDrawn="1"/>
        </p:nvCxnSpPr>
        <p:spPr>
          <a:xfrm flipH="1">
            <a:off x="4758531" y="3134226"/>
            <a:ext cx="0" cy="28994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15E71-A7ED-E842-ACED-637A379B5A61}"/>
              </a:ext>
            </a:extLst>
          </p:cNvPr>
          <p:cNvCxnSpPr/>
          <p:nvPr userDrawn="1"/>
        </p:nvCxnSpPr>
        <p:spPr>
          <a:xfrm flipH="1">
            <a:off x="2085474" y="3592048"/>
            <a:ext cx="0" cy="25298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CD7E933-E323-7A46-A490-6FFEAB70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B4FB3A5-3EB8-F347-9202-AB982041F7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3417386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BC64D41-A455-8149-897E-A438407436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24091" y="3405355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BC5305E-7A0D-EF46-93FE-35AE971DD6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84673" y="3405354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B125AF5-5972-CC44-AFDE-6B06222F953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845256" y="3405353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E315D652-AB14-944C-8DFD-A53968B4D8F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200" y="4484390"/>
            <a:ext cx="2468880" cy="609181"/>
          </a:xfrm>
          <a:prstGeom prst="roundRect">
            <a:avLst/>
          </a:prstGeom>
          <a:solidFill>
            <a:schemeClr val="tx1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C39FDA3-46FA-BB47-8599-BF78BDADCE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524091" y="4472359"/>
            <a:ext cx="2468880" cy="609181"/>
          </a:xfrm>
          <a:prstGeom prst="roundRect">
            <a:avLst/>
          </a:prstGeom>
          <a:solidFill>
            <a:schemeClr val="tx1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8C1C2E8-B4EB-0548-800B-2A2A186DB05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84673" y="4472358"/>
            <a:ext cx="2468880" cy="609181"/>
          </a:xfrm>
          <a:prstGeom prst="roundRect">
            <a:avLst/>
          </a:prstGeom>
          <a:solidFill>
            <a:schemeClr val="tx1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A9D5A3F0-5C88-924D-8525-15A95D7FAAA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845256" y="4472357"/>
            <a:ext cx="2468880" cy="609181"/>
          </a:xfrm>
          <a:prstGeom prst="roundRect">
            <a:avLst/>
          </a:prstGeom>
          <a:solidFill>
            <a:schemeClr val="tx1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0963C70-B364-2E48-A9DB-EA74A9B33E6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8200" y="5524768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EBEFF43-5E2B-114E-9DE7-7DD9ABEA57A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524091" y="5512737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96FC3320-6E44-014F-9424-B0911362601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4673" y="5512736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380965BB-16D2-B547-86A5-1833CFDFF63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45256" y="5512735"/>
            <a:ext cx="2468880" cy="609181"/>
          </a:xfrm>
          <a:prstGeom prst="roundRect">
            <a:avLst/>
          </a:prstGeom>
          <a:solidFill>
            <a:schemeClr val="accent5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C59C1B5B-8A47-2B47-A9CB-B6889BE8B4BD}"/>
              </a:ext>
            </a:extLst>
          </p:cNvPr>
          <p:cNvCxnSpPr>
            <a:stCxn id="9" idx="0"/>
          </p:cNvCxnSpPr>
          <p:nvPr userDrawn="1"/>
        </p:nvCxnSpPr>
        <p:spPr>
          <a:xfrm rot="5400000" flipH="1" flipV="1">
            <a:off x="3933317" y="1273551"/>
            <a:ext cx="283159" cy="4004512"/>
          </a:xfrm>
          <a:prstGeom prst="bentConnector2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1EB5C5CE-948A-9D41-8812-BEE6A05B0ECE}"/>
              </a:ext>
            </a:extLst>
          </p:cNvPr>
          <p:cNvCxnSpPr>
            <a:stCxn id="12" idx="0"/>
          </p:cNvCxnSpPr>
          <p:nvPr userDrawn="1"/>
        </p:nvCxnSpPr>
        <p:spPr>
          <a:xfrm rot="16200000" flipV="1">
            <a:off x="7866941" y="1192598"/>
            <a:ext cx="271127" cy="4154384"/>
          </a:xfrm>
          <a:prstGeom prst="bentConnector2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5A52A0-5078-DD48-BF8A-CAF9E9321121}"/>
              </a:ext>
            </a:extLst>
          </p:cNvPr>
          <p:cNvCxnSpPr/>
          <p:nvPr userDrawn="1"/>
        </p:nvCxnSpPr>
        <p:spPr>
          <a:xfrm flipH="1">
            <a:off x="6070454" y="2848082"/>
            <a:ext cx="0" cy="2861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AC6D62-1A15-8042-A2DD-367695A942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8531" y="2280543"/>
            <a:ext cx="2674938" cy="609181"/>
          </a:xfrm>
          <a:prstGeom prst="roundRect">
            <a:avLst/>
          </a:prstGeom>
          <a:solidFill>
            <a:schemeClr val="tx1"/>
          </a:solidFill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F37A73B-FACC-5B48-8A7F-21C6349AD4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400801565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E933-E323-7A46-A490-6FFEAB70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D311F3-85D6-7D45-8577-3E1CBA9466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805129"/>
            <a:ext cx="4114800" cy="2743200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F540E11-C84D-D74E-8A40-623038B58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9179" y="2805129"/>
            <a:ext cx="4114800" cy="2743200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C2C22-4CC4-094A-84CA-7C7485477B0F}"/>
              </a:ext>
            </a:extLst>
          </p:cNvPr>
          <p:cNvSpPr/>
          <p:nvPr userDrawn="1"/>
        </p:nvSpPr>
        <p:spPr>
          <a:xfrm>
            <a:off x="4034590" y="2805129"/>
            <a:ext cx="4114800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A90B96-4660-B141-B73F-5F987EDAF7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1325" y="3962400"/>
            <a:ext cx="3641725" cy="139541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4EA9C34-D493-D346-B97E-3ACC535C7E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40508582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hoto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5F5791-6FF4-FA42-A009-0AEDB5817142}"/>
              </a:ext>
            </a:extLst>
          </p:cNvPr>
          <p:cNvSpPr/>
          <p:nvPr userDrawn="1"/>
        </p:nvSpPr>
        <p:spPr>
          <a:xfrm>
            <a:off x="0" y="3649664"/>
            <a:ext cx="12192000" cy="3208336"/>
          </a:xfrm>
          <a:prstGeom prst="rect">
            <a:avLst/>
          </a:prstGeom>
          <a:solidFill>
            <a:srgbClr val="FFFFFF">
              <a:alpha val="4987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66CA94-7281-D64A-BDF5-7838B23C3E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051163"/>
            <a:ext cx="5669280" cy="218325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9D84FF-9E5A-5D47-A5BE-CB46003E7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84520" y="4162205"/>
            <a:ext cx="5669280" cy="218325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DCEBCB-BB82-E140-8FB9-F32C053DD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76537"/>
            <a:ext cx="4056647" cy="2260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176F04-6B0B-6243-AD86-440A3C8332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966" y="635912"/>
            <a:ext cx="6033034" cy="216263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7C4877-A03B-6A40-93AB-699B61645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85811" y="1051163"/>
            <a:ext cx="4567989" cy="2377837"/>
          </a:xfrm>
          <a:prstGeom prst="roundRect">
            <a:avLst>
              <a:gd name="adj" fmla="val 8571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821061B-3C3B-5C40-AC5B-97A1673D8F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4085535"/>
            <a:ext cx="4567989" cy="2377837"/>
          </a:xfrm>
          <a:prstGeom prst="roundRect">
            <a:avLst>
              <a:gd name="adj" fmla="val 8571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BB9B4C-FE3D-784C-A483-A2494A6197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4520" y="6473934"/>
            <a:ext cx="566928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5793236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Spli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5F5791-6FF4-FA42-A009-0AEDB5817142}"/>
              </a:ext>
            </a:extLst>
          </p:cNvPr>
          <p:cNvSpPr/>
          <p:nvPr userDrawn="1"/>
        </p:nvSpPr>
        <p:spPr>
          <a:xfrm>
            <a:off x="0" y="4379494"/>
            <a:ext cx="12192000" cy="2478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66CA94-7281-D64A-BDF5-7838B23C3E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33233" y="2240828"/>
            <a:ext cx="6920565" cy="184492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9D84FF-9E5A-5D47-A5BE-CB46003E7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3234" y="4636783"/>
            <a:ext cx="6920565" cy="152771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FD91C-2E7A-DB43-952B-48F33A14E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774"/>
            <a:ext cx="4953000" cy="210674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3D52707-058E-9A48-A868-D48FA8ED7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3232" y="1261873"/>
            <a:ext cx="6920567" cy="773802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A470DD-C6C5-AF48-B1D9-48541116A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33232" y="6291263"/>
            <a:ext cx="6920568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  <p:pic>
        <p:nvPicPr>
          <p:cNvPr id="8" name="Picture 7" descr="A picture containing person, standing, young&#10;&#10;Description automatically generated">
            <a:extLst>
              <a:ext uri="{FF2B5EF4-FFF2-40B4-BE49-F238E27FC236}">
                <a16:creationId xmlns:a16="http://schemas.microsoft.com/office/drawing/2014/main" id="{BAB7D5A1-7EF1-BEDB-2FEE-B685414C6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" y="0"/>
            <a:ext cx="4350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00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5F5791-6FF4-FA42-A009-0AEDB5817142}"/>
              </a:ext>
            </a:extLst>
          </p:cNvPr>
          <p:cNvSpPr/>
          <p:nvPr userDrawn="1"/>
        </p:nvSpPr>
        <p:spPr>
          <a:xfrm>
            <a:off x="0" y="3649664"/>
            <a:ext cx="12192000" cy="3208336"/>
          </a:xfrm>
          <a:prstGeom prst="rect">
            <a:avLst/>
          </a:prstGeom>
          <a:solidFill>
            <a:srgbClr val="FFFFFF">
              <a:alpha val="4987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66CA94-7281-D64A-BDF5-7838B23C3E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051163"/>
            <a:ext cx="5669280" cy="218325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9D84FF-9E5A-5D47-A5BE-CB46003E7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84520" y="4162205"/>
            <a:ext cx="5669280" cy="204992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DCEBCB-BB82-E140-8FB9-F32C053DD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76537"/>
            <a:ext cx="4056647" cy="2260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176F04-6B0B-6243-AD86-440A3C8332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966" y="635912"/>
            <a:ext cx="6033034" cy="2162631"/>
          </a:xfrm>
          <a:prstGeom prst="rect">
            <a:avLst/>
          </a:prstGeom>
        </p:spPr>
      </p:pic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B3518EC8-9923-0341-9B8F-FA8C43A7B2F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786562" y="934596"/>
            <a:ext cx="4572000" cy="2376488"/>
          </a:xfrm>
          <a:solidFill>
            <a:srgbClr val="FFFF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9">
            <a:extLst>
              <a:ext uri="{FF2B5EF4-FFF2-40B4-BE49-F238E27FC236}">
                <a16:creationId xmlns:a16="http://schemas.microsoft.com/office/drawing/2014/main" id="{D4144A63-F332-1748-BF85-7F24509CC33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4093435"/>
            <a:ext cx="4572000" cy="2376488"/>
          </a:xfrm>
          <a:solidFill>
            <a:srgbClr val="FFFF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0D6FAB6-2E41-154C-BEAC-35978EBAB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4520" y="6291263"/>
            <a:ext cx="566928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84753291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A3039D-0DCB-6B4F-9576-BE3DA7F3B23A}"/>
              </a:ext>
            </a:extLst>
          </p:cNvPr>
          <p:cNvSpPr/>
          <p:nvPr userDrawn="1"/>
        </p:nvSpPr>
        <p:spPr>
          <a:xfrm>
            <a:off x="1102887" y="2471765"/>
            <a:ext cx="2286000" cy="3657600"/>
          </a:xfrm>
          <a:prstGeom prst="roundRect">
            <a:avLst>
              <a:gd name="adj" fmla="val 96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EE4E996-04B4-2343-918B-0260CF977509}"/>
              </a:ext>
            </a:extLst>
          </p:cNvPr>
          <p:cNvSpPr/>
          <p:nvPr userDrawn="1"/>
        </p:nvSpPr>
        <p:spPr>
          <a:xfrm>
            <a:off x="3581400" y="2471765"/>
            <a:ext cx="2286000" cy="3657600"/>
          </a:xfrm>
          <a:prstGeom prst="roundRect">
            <a:avLst>
              <a:gd name="adj" fmla="val 964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BED393C-536B-754D-B868-6D4E3205A4A7}"/>
              </a:ext>
            </a:extLst>
          </p:cNvPr>
          <p:cNvSpPr/>
          <p:nvPr userDrawn="1"/>
        </p:nvSpPr>
        <p:spPr>
          <a:xfrm>
            <a:off x="6108028" y="2471765"/>
            <a:ext cx="2286000" cy="3657600"/>
          </a:xfrm>
          <a:prstGeom prst="roundRect">
            <a:avLst>
              <a:gd name="adj" fmla="val 96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3B1CE32-353A-BE45-9EFB-BEFB10891E4F}"/>
              </a:ext>
            </a:extLst>
          </p:cNvPr>
          <p:cNvSpPr/>
          <p:nvPr userDrawn="1"/>
        </p:nvSpPr>
        <p:spPr>
          <a:xfrm>
            <a:off x="8610599" y="2471765"/>
            <a:ext cx="2286000" cy="3657600"/>
          </a:xfrm>
          <a:prstGeom prst="roundRect">
            <a:avLst>
              <a:gd name="adj" fmla="val 964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7E933-E323-7A46-A490-6FFEAB70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D0ED8D-0CC9-F14C-837A-E3AD8BA03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0" y="3958500"/>
            <a:ext cx="1828800" cy="180810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54E29DC-938F-7041-951A-A97A91A5FE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4058" y="3958500"/>
            <a:ext cx="1828800" cy="180810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918A752-0F72-AB4A-8861-F716CFA247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6629" y="3958500"/>
            <a:ext cx="1828800" cy="180810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EC9B96E-1FA7-CA4F-A655-7296E2D115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39200" y="3958203"/>
            <a:ext cx="1828800" cy="180810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452F8F-0171-C441-909B-3E00736D14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64493" y="2714597"/>
            <a:ext cx="1090613" cy="10318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438A846F-D643-7D43-9B74-D59A2764B5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03151" y="2700059"/>
            <a:ext cx="1090613" cy="10318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AE4A4290-8022-9B4C-B981-0812DAC04A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05722" y="2714597"/>
            <a:ext cx="1090613" cy="10318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0B42A6FC-3B01-7747-811D-0C5C413D2E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08293" y="2714597"/>
            <a:ext cx="1090613" cy="1031875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FE212D4-C902-7C4C-B013-A7637457D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4384494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CE7FA-F63F-8A4A-92DA-66F4240F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8C6DD-D8BC-4342-9D50-9B2F24F3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02D077-60C9-0F4E-A5B8-B9B338C5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61872"/>
            <a:ext cx="10515600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5B9898-1DF0-2943-AEAD-22315FF77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387601"/>
            <a:ext cx="5257801" cy="373540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3B3D29-2884-2449-BD9E-848C7E54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2990" y="1097403"/>
            <a:ext cx="4122516" cy="5643921"/>
          </a:xfrm>
          <a:prstGeom prst="rect">
            <a:avLst/>
          </a:prstGeom>
        </p:spPr>
      </p:pic>
      <p:sp>
        <p:nvSpPr>
          <p:cNvPr id="9" name="Chart Placeholder 6">
            <a:extLst>
              <a:ext uri="{FF2B5EF4-FFF2-40B4-BE49-F238E27FC236}">
                <a16:creationId xmlns:a16="http://schemas.microsoft.com/office/drawing/2014/main" id="{CA30CB00-61C0-1E4D-A95D-FABFC9E558F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80880" y="2387601"/>
            <a:ext cx="5172920" cy="3735403"/>
          </a:xfrm>
          <a:solidFill>
            <a:srgbClr val="FFFFFF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B4298A-BA00-F54E-BFDF-8A63B62D09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3495910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8E945FA0-D580-CEA8-F3B1-C92AE2C18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45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A00188-B0DF-444B-A486-47C2B7329AD1}"/>
              </a:ext>
            </a:extLst>
          </p:cNvPr>
          <p:cNvSpPr/>
          <p:nvPr userDrawn="1"/>
        </p:nvSpPr>
        <p:spPr>
          <a:xfrm>
            <a:off x="0" y="-5245"/>
            <a:ext cx="12216459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805" y="1440681"/>
            <a:ext cx="9142203" cy="148946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1161" y="4077125"/>
            <a:ext cx="9142203" cy="88825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2617" y="5482972"/>
            <a:ext cx="1195611" cy="9977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74104-E9E2-EB43-94D0-A95C7363A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61" y="3103800"/>
            <a:ext cx="9127847" cy="368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subhead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7C13C5-0088-6F44-855E-27348104C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805" y="6286220"/>
            <a:ext cx="3411538" cy="3889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FFFFFF"/>
                </a:solidFill>
                <a:latin typeface="Montserrat Medium" pitchFamily="2" charset="77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date</a:t>
            </a:r>
          </a:p>
        </p:txBody>
      </p:sp>
    </p:spTree>
    <p:extLst>
      <p:ext uri="{BB962C8B-B14F-4D97-AF65-F5344CB8AC3E}">
        <p14:creationId xmlns:p14="http://schemas.microsoft.com/office/powerpoint/2010/main" val="360056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CE7FA-F63F-8A4A-92DA-66F4240F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8C6DD-D8BC-4342-9D50-9B2F24F3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02D077-60C9-0F4E-A5B8-B9B338C5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61872"/>
            <a:ext cx="10515600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5B9898-1DF0-2943-AEAD-22315FF77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377441"/>
            <a:ext cx="5257801" cy="3745564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3B3D29-2884-2449-BD9E-848C7E54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2990" y="1097403"/>
            <a:ext cx="4122516" cy="564392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ED6103-3B6B-C742-AFA8-42EFF1DC8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1413" y="2377424"/>
            <a:ext cx="5132387" cy="3745564"/>
          </a:xfr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275319-660D-EA4F-B58A-AE7715344F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36122386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CE7FA-F63F-8A4A-92DA-66F4240F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8C6DD-D8BC-4342-9D50-9B2F24F3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02D077-60C9-0F4E-A5B8-B9B338C57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1261872"/>
            <a:ext cx="6855917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5B9898-1DF0-2943-AEAD-22315FF77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367281"/>
            <a:ext cx="6855917" cy="3755724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3B3D29-2884-2449-BD9E-848C7E54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2990" y="1097403"/>
            <a:ext cx="4122516" cy="564392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F2C7142-FEA0-8645-8FFE-4A1FE4A408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0233" y="896112"/>
            <a:ext cx="2940520" cy="5620434"/>
          </a:xfrm>
          <a:prstGeom prst="roundRect">
            <a:avLst>
              <a:gd name="adj" fmla="val 20035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ED6103-3B6B-C742-AFA8-42EFF1DC8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5272" y="685706"/>
            <a:ext cx="3090442" cy="5955568"/>
          </a:xfrm>
          <a:noFill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C669E9F-BB38-3F42-86E9-8195F80F0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287785"/>
            <a:ext cx="6855916" cy="2590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1819327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CE7FA-F63F-8A4A-92DA-66F4240F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8C6DD-D8BC-4342-9D50-9B2F24F3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02D077-60C9-0F4E-A5B8-B9B338C57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1261872"/>
            <a:ext cx="6855917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5B9898-1DF0-2943-AEAD-22315FF77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377441"/>
            <a:ext cx="6855917" cy="3745564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3B3D29-2884-2449-BD9E-848C7E54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2990" y="1097403"/>
            <a:ext cx="4122516" cy="564392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F2C7142-FEA0-8645-8FFE-4A1FE4A408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2551" y="1202724"/>
            <a:ext cx="3308202" cy="4992130"/>
          </a:xfrm>
          <a:prstGeom prst="roundRect">
            <a:avLst>
              <a:gd name="adj" fmla="val 8678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ED6103-3B6B-C742-AFA8-42EFF1DC8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3907" y="815066"/>
            <a:ext cx="3845490" cy="5826208"/>
          </a:xfrm>
          <a:noFill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1EE9FD-B5E6-BB48-9CD0-8482A03A49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291263"/>
            <a:ext cx="6855916" cy="3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6325263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CE7FA-F63F-8A4A-92DA-66F4240F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8C6DD-D8BC-4342-9D50-9B2F24F3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02D077-60C9-0F4E-A5B8-B9B338C57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1261872"/>
            <a:ext cx="6855917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F2C7142-FEA0-8645-8FFE-4A1FE4A408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3767" y="2546295"/>
            <a:ext cx="5000263" cy="3275771"/>
          </a:xfrm>
          <a:prstGeom prst="roundRect">
            <a:avLst>
              <a:gd name="adj" fmla="val 3378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5509C-9BBA-7C47-8B9B-4443B3B9312A}"/>
              </a:ext>
            </a:extLst>
          </p:cNvPr>
          <p:cNvSpPr/>
          <p:nvPr userDrawn="1"/>
        </p:nvSpPr>
        <p:spPr>
          <a:xfrm>
            <a:off x="7812911" y="613775"/>
            <a:ext cx="4379089" cy="6244225"/>
          </a:xfrm>
          <a:prstGeom prst="rect">
            <a:avLst/>
          </a:prstGeom>
          <a:solidFill>
            <a:srgbClr val="FFFFFF">
              <a:alpha val="4987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5B9898-1DF0-2943-AEAD-22315FF77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44405" y="1261873"/>
            <a:ext cx="3309395" cy="48611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ED6103-3B6B-C742-AFA8-42EFF1DC8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3715" y="2336422"/>
            <a:ext cx="6648418" cy="3858430"/>
          </a:xfrm>
          <a:noFill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A79DABD-7340-A04F-B0AF-E9C606F6B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291263"/>
            <a:ext cx="6233933" cy="3204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99092996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CE7FA-F63F-8A4A-92DA-66F4240F7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8C6DD-D8BC-4342-9D50-9B2F24F3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02D077-60C9-0F4E-A5B8-B9B338C57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7" y="1261872"/>
            <a:ext cx="6855917" cy="657681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F2C7142-FEA0-8645-8FFE-4A1FE4A408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7600" y="2546295"/>
            <a:ext cx="4795778" cy="276188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5509C-9BBA-7C47-8B9B-4443B3B9312A}"/>
              </a:ext>
            </a:extLst>
          </p:cNvPr>
          <p:cNvSpPr/>
          <p:nvPr userDrawn="1"/>
        </p:nvSpPr>
        <p:spPr>
          <a:xfrm>
            <a:off x="7812911" y="613775"/>
            <a:ext cx="4379089" cy="6244225"/>
          </a:xfrm>
          <a:prstGeom prst="rect">
            <a:avLst/>
          </a:prstGeom>
          <a:solidFill>
            <a:srgbClr val="FFFFFF">
              <a:alpha val="4987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5B9898-1DF0-2943-AEAD-22315FF77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44405" y="1261873"/>
            <a:ext cx="3309395" cy="486113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ED6103-3B6B-C742-AFA8-42EFF1DC82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0715" y="2336421"/>
            <a:ext cx="5509549" cy="4304841"/>
          </a:xfrm>
          <a:noFill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1485C7C-5509-FA45-BAF4-A5DD1406EC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4405" y="6291263"/>
            <a:ext cx="3309395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343146057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ED5C-8B04-2B47-905C-A95E0364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AE5E2-0052-4C4A-9023-8FBF5E1B9F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81CF3-CDC7-2C40-AFF2-E0366E38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27367D-5400-E34D-A223-6B36597DAE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2731424"/>
            <a:ext cx="2403475" cy="2403475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22F0E0D-E761-5741-A5D5-E862299C3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12012" y="2731424"/>
            <a:ext cx="2403475" cy="2403475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1B0934C-E215-D946-A18B-78F59830CC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5824" y="2731424"/>
            <a:ext cx="2403475" cy="2403475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750189-ECF5-3545-8F89-4FC9DD561C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635" y="2731424"/>
            <a:ext cx="2403475" cy="2403475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464557A-B8CD-C447-90B2-91C307EC1A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503181"/>
            <a:ext cx="10515600" cy="69213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ts val="21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A38D815-8BF5-6F44-87BA-6B6CF8A6BF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36381543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ED5C-8B04-2B47-905C-A95E0364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AE5E2-0052-4C4A-9023-8FBF5E1B9F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81CF3-CDC7-2C40-AFF2-E0366E38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27367D-5400-E34D-A223-6B36597DAE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2731424"/>
            <a:ext cx="2403475" cy="2403475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22F0E0D-E761-5741-A5D5-E862299C3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12012" y="2731424"/>
            <a:ext cx="2403475" cy="2403475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1B0934C-E215-D946-A18B-78F59830CC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5824" y="2731424"/>
            <a:ext cx="2403475" cy="2403475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750189-ECF5-3545-8F89-4FC9DD561C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635" y="2731424"/>
            <a:ext cx="2403475" cy="2403475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464557A-B8CD-C447-90B2-91C307EC1A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503181"/>
            <a:ext cx="10515600" cy="788082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ts val="21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7326E8F-B01E-A345-9782-9A99E58F7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267247145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ED5C-8B04-2B47-905C-A95E0364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AE5E2-0052-4C4A-9023-8FBF5E1B9F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81CF3-CDC7-2C40-AFF2-E0366E38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27367D-5400-E34D-A223-6B36597DAE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2731424"/>
            <a:ext cx="2403475" cy="2403475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22F0E0D-E761-5741-A5D5-E862299C3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12012" y="2731424"/>
            <a:ext cx="2403475" cy="2403475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1B0934C-E215-D946-A18B-78F59830CC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5824" y="2731424"/>
            <a:ext cx="2403475" cy="2403475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750189-ECF5-3545-8F89-4FC9DD561C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635" y="2731424"/>
            <a:ext cx="2403475" cy="2403475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464557A-B8CD-C447-90B2-91C307EC1A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503181"/>
            <a:ext cx="10515600" cy="788082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ts val="21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0D71A6-EBC0-C349-9FB5-0984AE839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365681173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36801"/>
            <a:ext cx="5181600" cy="3840162"/>
          </a:xfrm>
        </p:spPr>
        <p:txBody>
          <a:bodyPr anchor="t" anchorCtr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36800"/>
            <a:ext cx="5181600" cy="38401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1886FC-FFED-454C-9320-99333FAA1BBD}"/>
              </a:ext>
            </a:extLst>
          </p:cNvPr>
          <p:cNvSpPr>
            <a:spLocks noGrp="1"/>
          </p:cNvSpPr>
          <p:nvPr userDrawn="1"/>
        </p:nvSpPr>
        <p:spPr>
          <a:xfrm>
            <a:off x="838200" y="1271016"/>
            <a:ext cx="10515600" cy="6576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3955641-F03F-F346-85FC-8D8FD04085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78022349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61872"/>
            <a:ext cx="10515600" cy="70113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417522"/>
            <a:ext cx="5157787" cy="53916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144576"/>
            <a:ext cx="5157787" cy="298026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417522"/>
            <a:ext cx="5183188" cy="539164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44576"/>
            <a:ext cx="5183188" cy="298026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B9C79-1E9B-074D-8FA3-057735846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30487890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CE1DBCF-B51D-4952-BCBD-691E8ABCA3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3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A00188-B0DF-444B-A486-47C2B7329AD1}"/>
              </a:ext>
            </a:extLst>
          </p:cNvPr>
          <p:cNvSpPr/>
          <p:nvPr userDrawn="1"/>
        </p:nvSpPr>
        <p:spPr>
          <a:xfrm>
            <a:off x="-12230" y="0"/>
            <a:ext cx="12216459" cy="686324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805" y="1482161"/>
            <a:ext cx="9142203" cy="148946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1161" y="4118605"/>
            <a:ext cx="9142203" cy="88825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2617" y="5482972"/>
            <a:ext cx="1195611" cy="9977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74104-E9E2-EB43-94D0-A95C7363A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61" y="3145280"/>
            <a:ext cx="9127847" cy="368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subhead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7C13C5-0088-6F44-855E-27348104C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805" y="6286220"/>
            <a:ext cx="3411538" cy="3889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rgbClr val="FFFFFF"/>
                </a:solidFill>
                <a:latin typeface="Montserrat Medium" pitchFamily="2" charset="77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date</a:t>
            </a:r>
          </a:p>
        </p:txBody>
      </p:sp>
    </p:spTree>
    <p:extLst>
      <p:ext uri="{BB962C8B-B14F-4D97-AF65-F5344CB8AC3E}">
        <p14:creationId xmlns:p14="http://schemas.microsoft.com/office/powerpoint/2010/main" val="3462321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DBE956-97F4-4C49-A98F-CAB261A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1872"/>
            <a:ext cx="10515600" cy="70113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91459-587E-D940-97C8-E886470CD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4" t="-3952" r="34410" b="46015"/>
          <a:stretch>
            <a:fillRect/>
          </a:stretch>
        </p:blipFill>
        <p:spPr>
          <a:xfrm rot="16200000">
            <a:off x="8278900" y="2944900"/>
            <a:ext cx="6244224" cy="158197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5B4B2-6202-224D-9B75-36FDF7AF57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413000"/>
            <a:ext cx="5029200" cy="3886200"/>
          </a:xfrm>
          <a:prstGeom prst="roundRect">
            <a:avLst>
              <a:gd name="adj" fmla="val 6760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E487045-188D-864B-B3DD-30821E177B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2413000"/>
            <a:ext cx="5029200" cy="3886200"/>
          </a:xfrm>
          <a:prstGeom prst="roundRect">
            <a:avLst>
              <a:gd name="adj" fmla="val 6760"/>
            </a:avLst>
          </a:prstGeom>
          <a:solidFill>
            <a:srgbClr val="FFFFFF"/>
          </a:solidFill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0360C69-FA8C-5F43-BBCF-36788CDB19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71514346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 Medium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96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group, posing&#10;&#10;Description automatically generated">
            <a:extLst>
              <a:ext uri="{FF2B5EF4-FFF2-40B4-BE49-F238E27FC236}">
                <a16:creationId xmlns:a16="http://schemas.microsoft.com/office/drawing/2014/main" id="{055EFA88-1616-D219-3F61-0586E09D3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13775"/>
            <a:ext cx="12192001" cy="62761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 Medium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3037C0-3AF5-C247-8922-F73E8847476D}"/>
              </a:ext>
            </a:extLst>
          </p:cNvPr>
          <p:cNvSpPr/>
          <p:nvPr userDrawn="1"/>
        </p:nvSpPr>
        <p:spPr>
          <a:xfrm>
            <a:off x="838201" y="4796589"/>
            <a:ext cx="10515600" cy="1524000"/>
          </a:xfrm>
          <a:prstGeom prst="rect">
            <a:avLst/>
          </a:prstGeom>
          <a:solidFill>
            <a:schemeClr val="tx1">
              <a:alpha val="801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284382-8022-4B42-800A-86F4A183D3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996037"/>
            <a:ext cx="10515600" cy="1645237"/>
          </a:xfr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FFFFFF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072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children sitting on the grass&#10;&#10;Description automatically generated with low confidence">
            <a:extLst>
              <a:ext uri="{FF2B5EF4-FFF2-40B4-BE49-F238E27FC236}">
                <a16:creationId xmlns:a16="http://schemas.microsoft.com/office/drawing/2014/main" id="{6D98A10B-0E4F-5EDB-7DEE-1A4EF00463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13775"/>
            <a:ext cx="12192000" cy="6244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 Medium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0FD281-426A-F64C-90E1-583050EE12F4}"/>
              </a:ext>
            </a:extLst>
          </p:cNvPr>
          <p:cNvSpPr/>
          <p:nvPr userDrawn="1"/>
        </p:nvSpPr>
        <p:spPr>
          <a:xfrm>
            <a:off x="838201" y="4796589"/>
            <a:ext cx="10515600" cy="1524000"/>
          </a:xfrm>
          <a:prstGeom prst="rect">
            <a:avLst/>
          </a:prstGeom>
          <a:solidFill>
            <a:schemeClr val="tx2">
              <a:alpha val="801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284382-8022-4B42-800A-86F4A183D3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989095"/>
            <a:ext cx="10515600" cy="1652179"/>
          </a:xfrm>
          <a:effectLst/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FFFFFF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7555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age Photo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athletic game, sport&#10;&#10;Description automatically generated">
            <a:extLst>
              <a:ext uri="{FF2B5EF4-FFF2-40B4-BE49-F238E27FC236}">
                <a16:creationId xmlns:a16="http://schemas.microsoft.com/office/drawing/2014/main" id="{D94FEF66-10C7-698D-A8DB-B8488D854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13775"/>
            <a:ext cx="12192001" cy="6244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 Medium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0FD281-426A-F64C-90E1-583050EE12F4}"/>
              </a:ext>
            </a:extLst>
          </p:cNvPr>
          <p:cNvSpPr/>
          <p:nvPr userDrawn="1"/>
        </p:nvSpPr>
        <p:spPr>
          <a:xfrm>
            <a:off x="838201" y="4796589"/>
            <a:ext cx="10515600" cy="1524000"/>
          </a:xfrm>
          <a:prstGeom prst="rect">
            <a:avLst/>
          </a:prstGeom>
          <a:solidFill>
            <a:schemeClr val="tx1">
              <a:alpha val="801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284382-8022-4B42-800A-86F4A183D3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989095"/>
            <a:ext cx="10515600" cy="1652179"/>
          </a:xfrm>
          <a:effectLst/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FFFFFF"/>
                </a:solidFill>
                <a:latin typeface="Montserrat Medium" pitchFamily="2" charset="77"/>
              </a:defRPr>
            </a:lvl1pPr>
            <a:lvl2pPr marL="457200" indent="0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71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young, child, indoor&#10;&#10;Description automatically generated">
            <a:extLst>
              <a:ext uri="{FF2B5EF4-FFF2-40B4-BE49-F238E27FC236}">
                <a16:creationId xmlns:a16="http://schemas.microsoft.com/office/drawing/2014/main" id="{D3B8BF1D-C6AE-E037-025D-517B2E8B5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FC76A0-FEDA-3F40-939C-8994850B8381}"/>
              </a:ext>
            </a:extLst>
          </p:cNvPr>
          <p:cNvSpPr/>
          <p:nvPr userDrawn="1"/>
        </p:nvSpPr>
        <p:spPr>
          <a:xfrm>
            <a:off x="6582380" y="825218"/>
            <a:ext cx="5207564" cy="5207564"/>
          </a:xfrm>
          <a:prstGeom prst="rect">
            <a:avLst/>
          </a:prstGeom>
          <a:solidFill>
            <a:schemeClr val="tx2">
              <a:alpha val="8983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50F2D-F5D2-304D-993B-238D6834B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2874" y="2117558"/>
            <a:ext cx="4346575" cy="2646947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CCE50-654E-4A4B-A858-887FB8D685B0}"/>
              </a:ext>
            </a:extLst>
          </p:cNvPr>
          <p:cNvSpPr txBox="1"/>
          <p:nvPr userDrawn="1"/>
        </p:nvSpPr>
        <p:spPr>
          <a:xfrm>
            <a:off x="8416139" y="1037902"/>
            <a:ext cx="154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0">
                <a:solidFill>
                  <a:srgbClr val="FFFFFF"/>
                </a:solidFill>
                <a:latin typeface="Montserrat" pitchFamily="2" charset="77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328DD-EF19-CC4C-BE93-17BCB23634CB}"/>
              </a:ext>
            </a:extLst>
          </p:cNvPr>
          <p:cNvSpPr txBox="1"/>
          <p:nvPr userDrawn="1"/>
        </p:nvSpPr>
        <p:spPr>
          <a:xfrm>
            <a:off x="8416138" y="4875731"/>
            <a:ext cx="154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0">
                <a:solidFill>
                  <a:srgbClr val="FFFFFF"/>
                </a:solidFill>
                <a:latin typeface="Montserrat" pitchFamily="2" charset="7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577177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8689E5E6-6C50-0A8D-1E92-FC0E9D7C1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FC76A0-FEDA-3F40-939C-8994850B8381}"/>
              </a:ext>
            </a:extLst>
          </p:cNvPr>
          <p:cNvSpPr/>
          <p:nvPr userDrawn="1"/>
        </p:nvSpPr>
        <p:spPr>
          <a:xfrm>
            <a:off x="6582380" y="825218"/>
            <a:ext cx="5207564" cy="5207564"/>
          </a:xfrm>
          <a:prstGeom prst="rect">
            <a:avLst/>
          </a:prstGeom>
          <a:solidFill>
            <a:schemeClr val="tx2">
              <a:alpha val="8983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50F2D-F5D2-304D-993B-238D6834B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2874" y="2117558"/>
            <a:ext cx="4346575" cy="2646947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CCE50-654E-4A4B-A858-887FB8D685B0}"/>
              </a:ext>
            </a:extLst>
          </p:cNvPr>
          <p:cNvSpPr txBox="1"/>
          <p:nvPr userDrawn="1"/>
        </p:nvSpPr>
        <p:spPr>
          <a:xfrm>
            <a:off x="8416139" y="1037902"/>
            <a:ext cx="154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0">
                <a:solidFill>
                  <a:srgbClr val="FFFFFF"/>
                </a:solidFill>
                <a:latin typeface="Montserrat" pitchFamily="2" charset="77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328DD-EF19-CC4C-BE93-17BCB23634CB}"/>
              </a:ext>
            </a:extLst>
          </p:cNvPr>
          <p:cNvSpPr txBox="1"/>
          <p:nvPr userDrawn="1"/>
        </p:nvSpPr>
        <p:spPr>
          <a:xfrm>
            <a:off x="8416138" y="4875731"/>
            <a:ext cx="154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0">
                <a:solidFill>
                  <a:srgbClr val="FFFFFF"/>
                </a:solidFill>
                <a:latin typeface="Montserrat" pitchFamily="2" charset="7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906908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slide, crowd&#10;&#10;Description automatically generated">
            <a:extLst>
              <a:ext uri="{FF2B5EF4-FFF2-40B4-BE49-F238E27FC236}">
                <a16:creationId xmlns:a16="http://schemas.microsoft.com/office/drawing/2014/main" id="{2A7744E8-9F40-1CBA-90A4-8E173FA5D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>
            <a:fillRect/>
          </a:stretch>
        </p:blipFill>
        <p:spPr>
          <a:xfrm>
            <a:off x="1250" y="0"/>
            <a:ext cx="121907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0F0677-280C-6E4B-AFE3-7EA238ABF9DC}"/>
              </a:ext>
            </a:extLst>
          </p:cNvPr>
          <p:cNvSpPr/>
          <p:nvPr userDrawn="1"/>
        </p:nvSpPr>
        <p:spPr>
          <a:xfrm>
            <a:off x="-125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C9FCA-0833-1B4B-A6A3-08C90569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214"/>
            <a:ext cx="10515600" cy="1018671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E6C6F-7C4E-B845-9E43-8B289E9FA3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375483"/>
            <a:ext cx="2096022" cy="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3949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3DBF6E97-4391-F09A-B084-9DA895A7F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1178A9-45AF-9746-91D5-3B07FFFD8789}"/>
              </a:ext>
            </a:extLst>
          </p:cNvPr>
          <p:cNvSpPr/>
          <p:nvPr userDrawn="1"/>
        </p:nvSpPr>
        <p:spPr>
          <a:xfrm>
            <a:off x="-12230" y="0"/>
            <a:ext cx="12216459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05A76-DA54-5A4B-8D07-88029D8780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375483"/>
            <a:ext cx="2096022" cy="176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7B4E3-8AF5-CE42-9BDF-36AE90C3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214"/>
            <a:ext cx="8755918" cy="1018671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876382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young&#10;&#10;Description automatically generated">
            <a:extLst>
              <a:ext uri="{FF2B5EF4-FFF2-40B4-BE49-F238E27FC236}">
                <a16:creationId xmlns:a16="http://schemas.microsoft.com/office/drawing/2014/main" id="{9E79B8AC-CCC5-75A7-12FC-C6B1919D5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40B194-B660-9144-A40C-CE5B57483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BF6EE-BC64-6C4B-8EF4-1D7D480CC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213"/>
            <a:ext cx="8803341" cy="1018671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2752F-DA29-6A49-9521-BA40CE43F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375483"/>
            <a:ext cx="2096022" cy="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704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129E4BBE-4986-C0ED-92FB-5F70E6AFA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645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A00188-B0DF-444B-A486-47C2B7329AD1}"/>
              </a:ext>
            </a:extLst>
          </p:cNvPr>
          <p:cNvSpPr/>
          <p:nvPr userDrawn="1"/>
        </p:nvSpPr>
        <p:spPr>
          <a:xfrm>
            <a:off x="0" y="-5246"/>
            <a:ext cx="12216459" cy="686324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805" y="1380763"/>
            <a:ext cx="9142203" cy="1489460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1161" y="4017207"/>
            <a:ext cx="9142203" cy="88825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987" y="5482972"/>
            <a:ext cx="1194870" cy="9977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74104-E9E2-EB43-94D0-A95C7363A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61" y="3043882"/>
            <a:ext cx="9127847" cy="368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 i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subhead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7C13C5-0088-6F44-855E-27348104C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805" y="6286220"/>
            <a:ext cx="3411538" cy="3889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bg2"/>
                </a:solidFill>
                <a:latin typeface="Montserrat Medium" pitchFamily="2" charset="77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date</a:t>
            </a:r>
          </a:p>
        </p:txBody>
      </p:sp>
    </p:spTree>
    <p:extLst>
      <p:ext uri="{BB962C8B-B14F-4D97-AF65-F5344CB8AC3E}">
        <p14:creationId xmlns:p14="http://schemas.microsoft.com/office/powerpoint/2010/main" val="2006364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3C7BC5CB-6C2C-51B8-717C-D171EF167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5CC4C8-DA09-A54A-A3C6-DE1FC36819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4A731-FE29-0B4E-8413-E656A912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31212"/>
            <a:ext cx="9435353" cy="1018671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5935A1-CB20-794F-9B2E-A2F61DB80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375483"/>
            <a:ext cx="2096022" cy="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9416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laughing&#10;&#10;Description automatically generated with low confidence">
            <a:extLst>
              <a:ext uri="{FF2B5EF4-FFF2-40B4-BE49-F238E27FC236}">
                <a16:creationId xmlns:a16="http://schemas.microsoft.com/office/drawing/2014/main" id="{53D3CE11-5C43-2FB2-9AF1-840FE098A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E87C2-082B-EB4E-9188-4ECC54406F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41393-04B6-5549-A851-237AC43B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6305"/>
            <a:ext cx="4365812" cy="1018671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03A8-4019-954C-A6ED-758793F04A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2128800"/>
            <a:ext cx="2096022" cy="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1409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C7389C0-6F6B-B598-5E5F-C09978FEF2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C3D7C5-4A5F-3C45-85A4-0538593CFA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E5310C-D8E1-3E4D-8FE8-33E2CBA892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2128800"/>
            <a:ext cx="2096022" cy="176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83981-0E14-F84A-89DC-F4782FED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84529"/>
            <a:ext cx="4621307" cy="1018671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7509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2C972A3-79CE-C64C-A52C-0738C5508E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669DB-2BD3-C749-A93F-71AA7655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3018"/>
            <a:ext cx="12192000" cy="2912782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190B4-264F-5647-AECF-E5CF652BD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0650" y="2425700"/>
            <a:ext cx="17907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4768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FF66F-2216-8446-9DC8-16BDEEA32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BB279-9F4D-6445-9A67-954A472F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5F5791-6FF4-FA42-A009-0AEDB5817142}"/>
              </a:ext>
            </a:extLst>
          </p:cNvPr>
          <p:cNvSpPr/>
          <p:nvPr userDrawn="1"/>
        </p:nvSpPr>
        <p:spPr>
          <a:xfrm>
            <a:off x="0" y="4379494"/>
            <a:ext cx="12192000" cy="2478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66CA94-7281-D64A-BDF5-7838B23C3E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240828"/>
            <a:ext cx="6920565" cy="184492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9D84FF-9E5A-5D47-A5BE-CB46003E7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2" y="4636783"/>
            <a:ext cx="6920565" cy="192747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D52707-058E-9A48-A868-D48FA8ED7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61873"/>
            <a:ext cx="6920567" cy="773802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638375-826B-E043-96F5-88E398B07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396" y="5409627"/>
            <a:ext cx="4699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C22A2-0D0F-1C44-9348-3D3C36A8EE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986" y="5409627"/>
            <a:ext cx="4699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234825-C201-B84E-8E08-36202B5E8D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3191" y="5409627"/>
            <a:ext cx="469900" cy="45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525E6-D64D-5443-A119-335CE52254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36781" y="5409627"/>
            <a:ext cx="4699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31BCB4-FCA8-E84E-B717-77ABE02CC0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63576" y="5409627"/>
            <a:ext cx="4699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C0C6D4-2745-FC42-96F0-2E252AE743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90370" y="5409627"/>
            <a:ext cx="4699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E9BF10-E7BF-FE48-A9BC-67B406469E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876" y="613774"/>
            <a:ext cx="6255124" cy="2635199"/>
          </a:xfrm>
          <a:prstGeom prst="rect">
            <a:avLst/>
          </a:prstGeom>
        </p:spPr>
      </p:pic>
      <p:pic>
        <p:nvPicPr>
          <p:cNvPr id="7" name="Picture 6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34A93A8D-CFA4-CBB1-5838-AC5931DA59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809" y="-1"/>
            <a:ext cx="58831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377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40932-0605-4606-857F-2A6A05C11644}" type="slidenum">
              <a:rPr lang="en-US"/>
              <a:pPr>
                <a:defRPr/>
              </a:pPr>
              <a:t>‹#›</a:t>
            </a:fld>
            <a:endParaRPr lang="en-US" sz="105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80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27CF0-0A4C-3143-80F5-3DE4CD818F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6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child, sitting&#10;&#10;Description automatically generated">
            <a:extLst>
              <a:ext uri="{FF2B5EF4-FFF2-40B4-BE49-F238E27FC236}">
                <a16:creationId xmlns:a16="http://schemas.microsoft.com/office/drawing/2014/main" id="{F33ED477-3D66-AF8A-036E-D041C8B50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805" y="4876800"/>
            <a:ext cx="9142203" cy="786064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804" y="6300518"/>
            <a:ext cx="9142203" cy="421124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987" y="5482972"/>
            <a:ext cx="1194870" cy="99771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18DB4-7C55-DB49-B3D9-4038D03E23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60" y="5745643"/>
            <a:ext cx="9127847" cy="3683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 i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1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subhead</a:t>
            </a:r>
          </a:p>
        </p:txBody>
      </p:sp>
    </p:spTree>
    <p:extLst>
      <p:ext uri="{BB962C8B-B14F-4D97-AF65-F5344CB8AC3E}">
        <p14:creationId xmlns:p14="http://schemas.microsoft.com/office/powerpoint/2010/main" val="886306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indow, indoor, posing&#10;&#10;Description automatically generated">
            <a:extLst>
              <a:ext uri="{FF2B5EF4-FFF2-40B4-BE49-F238E27FC236}">
                <a16:creationId xmlns:a16="http://schemas.microsoft.com/office/drawing/2014/main" id="{1F5576CD-5596-80B9-1AF8-39D585ACB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D02554-8E8B-6E4B-8E74-10BD986663E6}"/>
              </a:ext>
            </a:extLst>
          </p:cNvPr>
          <p:cNvSpPr/>
          <p:nvPr userDrawn="1"/>
        </p:nvSpPr>
        <p:spPr>
          <a:xfrm>
            <a:off x="6535257" y="631763"/>
            <a:ext cx="5207564" cy="52075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9769" y="1654584"/>
            <a:ext cx="4719962" cy="1667573"/>
          </a:xfrm>
        </p:spPr>
        <p:txBody>
          <a:bodyPr wrap="none" lIns="0" tIns="0" rIns="0" bIns="0" anchor="t" anchorCtr="0">
            <a:no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9770" y="3526219"/>
            <a:ext cx="4719962" cy="806930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6531" y="4790340"/>
            <a:ext cx="2743200" cy="666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E62E2-64E5-D445-A8E9-3F688ED3D1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757" y="1296376"/>
            <a:ext cx="2093972" cy="1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89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Option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A824938B-A01B-536D-462B-C3915DAAA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D02554-8E8B-6E4B-8E74-10BD986663E6}"/>
              </a:ext>
            </a:extLst>
          </p:cNvPr>
          <p:cNvSpPr/>
          <p:nvPr userDrawn="1"/>
        </p:nvSpPr>
        <p:spPr>
          <a:xfrm>
            <a:off x="6535257" y="631763"/>
            <a:ext cx="5207564" cy="52075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FEAD3-F3D4-A64A-82C8-C068ECFD31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9769" y="1654584"/>
            <a:ext cx="4719962" cy="1667573"/>
          </a:xfrm>
        </p:spPr>
        <p:txBody>
          <a:bodyPr wrap="none" lIns="0" tIns="0" rIns="0" bIns="0" anchor="t" anchorCtr="0">
            <a:noAutofit/>
          </a:bodyPr>
          <a:lstStyle>
            <a:lvl1pPr algn="r"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954B61-242D-6E44-BC67-2B5ECF066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9770" y="3526219"/>
            <a:ext cx="4719962" cy="806930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text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AE8B1-097B-B94B-95CD-34DD4FB3B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6531" y="4790340"/>
            <a:ext cx="2743200" cy="666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E62E2-64E5-D445-A8E9-3F688ED3D1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757" y="1296376"/>
            <a:ext cx="2093972" cy="1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7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65770"/>
            <a:ext cx="10515600" cy="668859"/>
          </a:xfrm>
        </p:spPr>
        <p:txBody>
          <a:bodyPr anchor="t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199" y="2336801"/>
            <a:ext cx="10515599" cy="3655202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b="0" i="0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8A7756-F4D2-4B4F-A354-5D90B8643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91263"/>
            <a:ext cx="10515600" cy="25558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i="1"/>
            </a:lvl1pPr>
          </a:lstStyle>
          <a:p>
            <a:pPr lvl="0"/>
            <a:r>
              <a:rPr lang="en-US"/>
              <a:t>Click to edit Master footnote styles</a:t>
            </a:r>
          </a:p>
        </p:txBody>
      </p:sp>
    </p:spTree>
    <p:extLst>
      <p:ext uri="{BB962C8B-B14F-4D97-AF65-F5344CB8AC3E}">
        <p14:creationId xmlns:p14="http://schemas.microsoft.com/office/powerpoint/2010/main" val="16713409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3E0D0F-87A6-47C4-670E-3DAD4D7EEAE9}"/>
              </a:ext>
            </a:extLst>
          </p:cNvPr>
          <p:cNvSpPr/>
          <p:nvPr userDrawn="1"/>
        </p:nvSpPr>
        <p:spPr>
          <a:xfrm>
            <a:off x="0" y="0"/>
            <a:ext cx="12192000" cy="613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61872"/>
            <a:ext cx="10515600" cy="10186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77394"/>
            <a:ext cx="10515600" cy="35981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216726"/>
            <a:ext cx="553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F9409A12-05AC-024F-A1E2-9D51551D440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91920" y="2167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Montserrat" pitchFamily="2" charset="77"/>
              </a:rPr>
              <a:t>CLICK TO EDIT PRESENTATION TITLE</a:t>
            </a:r>
            <a:endParaRPr lang="en-US"/>
          </a:p>
        </p:txBody>
      </p:sp>
      <p:pic>
        <p:nvPicPr>
          <p:cNvPr id="7" name="Picture 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CF5D39A-44A7-CE4B-A2C8-851E4038E125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10073640" y="216726"/>
            <a:ext cx="1280160" cy="3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2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p:transition/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1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050" b="0" i="0" kern="1200">
          <a:solidFill>
            <a:schemeClr val="tx2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Anderson.collier@nemours.org" TargetMode="Externa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A291-086B-6F1F-F217-E954E4DDD1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Malignant and Benign Hematology </a:t>
            </a:r>
            <a:br>
              <a:rPr lang="en-US" dirty="0"/>
            </a:br>
            <a:r>
              <a:rPr lang="en-US" dirty="0"/>
              <a:t>from the Hematologist to the </a:t>
            </a:r>
            <a:br>
              <a:rPr lang="en-US" dirty="0"/>
            </a:br>
            <a:r>
              <a:rPr lang="en-US" dirty="0"/>
              <a:t>Primary Care Provider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788FB0-435E-27E5-501C-4B3EA6D75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804" y="4819268"/>
            <a:ext cx="9142203" cy="1262355"/>
          </a:xfrm>
        </p:spPr>
        <p:txBody>
          <a:bodyPr>
            <a:noAutofit/>
          </a:bodyPr>
          <a:lstStyle/>
          <a:p>
            <a:r>
              <a:rPr lang="en-US" sz="3200" dirty="0"/>
              <a:t>Anderson Collier MD</a:t>
            </a:r>
          </a:p>
          <a:p>
            <a:endParaRPr lang="en-US" sz="2800" dirty="0"/>
          </a:p>
          <a:p>
            <a:r>
              <a:rPr lang="en-US" sz="2800" dirty="0"/>
              <a:t>Chief Pediatric Hematology-Oncology</a:t>
            </a:r>
          </a:p>
          <a:p>
            <a:r>
              <a:rPr lang="en-US" sz="2800" dirty="0"/>
              <a:t>Nemours Children’s Health Jacksonville</a:t>
            </a:r>
          </a:p>
          <a:p>
            <a:r>
              <a:rPr lang="en-US" sz="2800" dirty="0"/>
              <a:t>Anderson.collier@nemours.org</a:t>
            </a:r>
          </a:p>
        </p:txBody>
      </p:sp>
    </p:spTree>
    <p:extLst>
      <p:ext uri="{BB962C8B-B14F-4D97-AF65-F5344CB8AC3E}">
        <p14:creationId xmlns:p14="http://schemas.microsoft.com/office/powerpoint/2010/main" val="41226104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48684"/>
            <a:ext cx="10515600" cy="737004"/>
          </a:xfrm>
        </p:spPr>
        <p:txBody>
          <a:bodyPr/>
          <a:lstStyle/>
          <a:p>
            <a:r>
              <a:rPr lang="en-US" dirty="0"/>
              <a:t>Presenting signs &amp; symptoms of ALL (%)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720" y="1413587"/>
            <a:ext cx="4289894" cy="5144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70" y="1773971"/>
            <a:ext cx="4762500" cy="3171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33C53-71A5-3049-CE66-E1261ECBFBCD}"/>
              </a:ext>
            </a:extLst>
          </p:cNvPr>
          <p:cNvSpPr txBox="1"/>
          <p:nvPr/>
        </p:nvSpPr>
        <p:spPr>
          <a:xfrm>
            <a:off x="23390" y="6519446"/>
            <a:ext cx="7558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http://www.medical-labs.net/blasts-from-acute-lymphocytic-leukemia-all-patient-138/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83A0D8-076E-CE40-A701-BFDB2B07BB6B}"/>
              </a:ext>
            </a:extLst>
          </p:cNvPr>
          <p:cNvSpPr/>
          <p:nvPr/>
        </p:nvSpPr>
        <p:spPr>
          <a:xfrm>
            <a:off x="254643" y="1385688"/>
            <a:ext cx="4606724" cy="10102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FDBDF7-D672-B112-B8FD-9F7D7A261308}"/>
              </a:ext>
            </a:extLst>
          </p:cNvPr>
          <p:cNvSpPr/>
          <p:nvPr/>
        </p:nvSpPr>
        <p:spPr>
          <a:xfrm>
            <a:off x="256568" y="2440919"/>
            <a:ext cx="4606724" cy="10102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B55429-5251-3FC6-2869-12DF197E571E}"/>
              </a:ext>
            </a:extLst>
          </p:cNvPr>
          <p:cNvSpPr/>
          <p:nvPr/>
        </p:nvSpPr>
        <p:spPr>
          <a:xfrm>
            <a:off x="246921" y="3461425"/>
            <a:ext cx="4606724" cy="10102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F45F16-EDA9-1728-7333-C3E2D5816D39}"/>
              </a:ext>
            </a:extLst>
          </p:cNvPr>
          <p:cNvSpPr/>
          <p:nvPr/>
        </p:nvSpPr>
        <p:spPr>
          <a:xfrm>
            <a:off x="248847" y="4458783"/>
            <a:ext cx="4606724" cy="10102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943AAA-B8D9-C177-CEDA-A528CC38579D}"/>
              </a:ext>
            </a:extLst>
          </p:cNvPr>
          <p:cNvSpPr/>
          <p:nvPr/>
        </p:nvSpPr>
        <p:spPr>
          <a:xfrm>
            <a:off x="239199" y="5456137"/>
            <a:ext cx="4606724" cy="10102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8" grpId="0" animBg="1"/>
      <p:bldP spid="8" grpId="1" animBg="1"/>
      <p:bldP spid="11" grpId="0" animBg="1"/>
      <p:bldP spid="11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7004A-93F6-C5FF-A6D6-98ABD56F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915A9-0A6F-C714-2A69-A8649A7C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420299-54AF-B1F0-499F-0F4732D7A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Childhood cancers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AED71C5-53E2-4FD8-7A7A-9D5E9A23B9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764881"/>
              </p:ext>
            </p:extLst>
          </p:nvPr>
        </p:nvGraphicFramePr>
        <p:xfrm>
          <a:off x="1391920" y="1123655"/>
          <a:ext cx="9717538" cy="621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635242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44652"/>
            <a:ext cx="10515600" cy="1018671"/>
          </a:xfrm>
        </p:spPr>
        <p:txBody>
          <a:bodyPr/>
          <a:lstStyle/>
          <a:p>
            <a:r>
              <a:rPr lang="en-US" dirty="0"/>
              <a:t>Risk factors for developing leukemia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29927"/>
            <a:ext cx="10515600" cy="359814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Down syndrome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After 1 </a:t>
            </a:r>
            <a:r>
              <a:rPr lang="en-US" sz="2200" dirty="0" err="1"/>
              <a:t>yo</a:t>
            </a:r>
            <a:r>
              <a:rPr lang="en-US" sz="2200" dirty="0"/>
              <a:t>, ALL more common than AML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Li-</a:t>
            </a:r>
            <a:r>
              <a:rPr lang="en-US" sz="2400" dirty="0" err="1"/>
              <a:t>Fraumeni</a:t>
            </a:r>
            <a:r>
              <a:rPr lang="en-US" sz="2400" dirty="0"/>
              <a:t> syndrome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Inactivating mutations in </a:t>
            </a:r>
            <a:r>
              <a:rPr lang="en-US" sz="2000" i="1" dirty="0"/>
              <a:t>TP53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Identical twin with leukemia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Severe congenital neutropenia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Radiation exposure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Chemotherapy</a:t>
            </a:r>
          </a:p>
        </p:txBody>
      </p:sp>
    </p:spTree>
    <p:extLst>
      <p:ext uri="{BB962C8B-B14F-4D97-AF65-F5344CB8AC3E}">
        <p14:creationId xmlns:p14="http://schemas.microsoft.com/office/powerpoint/2010/main" val="1269806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8885"/>
            <a:ext cx="10972800" cy="646331"/>
          </a:xfrm>
        </p:spPr>
        <p:txBody>
          <a:bodyPr/>
          <a:lstStyle/>
          <a:p>
            <a:r>
              <a:rPr lang="en-US" dirty="0"/>
              <a:t>B-ALL Survival (AALL0932 and 1131)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3092"/>
            <a:ext cx="5386917" cy="639762"/>
          </a:xfrm>
        </p:spPr>
        <p:txBody>
          <a:bodyPr/>
          <a:lstStyle/>
          <a:p>
            <a:r>
              <a:rPr lang="en-US" dirty="0"/>
              <a:t>Standard Risk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20" t="1972" b="16600"/>
          <a:stretch/>
        </p:blipFill>
        <p:spPr>
          <a:xfrm>
            <a:off x="875059" y="1878824"/>
            <a:ext cx="4616754" cy="40621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459" y="3185327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5-yr EFS: 92%</a:t>
            </a:r>
          </a:p>
          <a:p>
            <a:r>
              <a:rPr lang="en-US" dirty="0"/>
              <a:t>5-yr OS: 96.8%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27A04-E3C0-AF3B-5282-C3B007A1023B}"/>
              </a:ext>
            </a:extLst>
          </p:cNvPr>
          <p:cNvSpPr txBox="1"/>
          <p:nvPr/>
        </p:nvSpPr>
        <p:spPr>
          <a:xfrm>
            <a:off x="15277" y="6274697"/>
            <a:ext cx="3255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Angiolillo</a:t>
            </a:r>
            <a:r>
              <a:rPr lang="en-US" sz="1600" dirty="0"/>
              <a:t> AL. JCO 2021:39;1437-47</a:t>
            </a:r>
          </a:p>
          <a:p>
            <a:r>
              <a:rPr lang="en-US" sz="1600" dirty="0" err="1"/>
              <a:t>Salzer</a:t>
            </a:r>
            <a:r>
              <a:rPr lang="en-US" sz="1600" dirty="0"/>
              <a:t> WL. JCO 202:38;2628-38.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7579B-42F0-2206-20E0-1C484B653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7" y="1239062"/>
            <a:ext cx="5389033" cy="639762"/>
          </a:xfrm>
        </p:spPr>
        <p:txBody>
          <a:bodyPr/>
          <a:lstStyle/>
          <a:p>
            <a:r>
              <a:rPr lang="en-US" dirty="0"/>
              <a:t>High risk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F47259F-4814-DA71-94B1-EDDF6739CF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6867" y="1878824"/>
            <a:ext cx="4707173" cy="4179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2F2AF0-9389-FCB0-D322-C3448A0D3932}"/>
              </a:ext>
            </a:extLst>
          </p:cNvPr>
          <p:cNvSpPr txBox="1"/>
          <p:nvPr/>
        </p:nvSpPr>
        <p:spPr>
          <a:xfrm>
            <a:off x="7779975" y="3185327"/>
            <a:ext cx="1714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5-yr EFS: 91.9%</a:t>
            </a:r>
          </a:p>
          <a:p>
            <a:r>
              <a:rPr lang="en-US" dirty="0"/>
              <a:t>5-yr OS: 96.5%</a:t>
            </a:r>
          </a:p>
        </p:txBody>
      </p:sp>
    </p:spTree>
    <p:extLst>
      <p:ext uri="{BB962C8B-B14F-4D97-AF65-F5344CB8AC3E}">
        <p14:creationId xmlns:p14="http://schemas.microsoft.com/office/powerpoint/2010/main" val="1845822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42BB4-3AA6-7C92-C8EA-565B061E5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1D220-87D9-2492-6041-C61E6C598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8885"/>
            <a:ext cx="10972800" cy="646331"/>
          </a:xfrm>
        </p:spPr>
        <p:txBody>
          <a:bodyPr/>
          <a:lstStyle/>
          <a:p>
            <a:r>
              <a:rPr lang="en-US" dirty="0"/>
              <a:t>B-ALL Relapse (AALL0932 and 1131)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F3259-DDC3-2AB4-E9EC-6B4F032E7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43092"/>
            <a:ext cx="5386917" cy="639762"/>
          </a:xfrm>
        </p:spPr>
        <p:txBody>
          <a:bodyPr/>
          <a:lstStyle/>
          <a:p>
            <a:r>
              <a:rPr lang="en-US" dirty="0"/>
              <a:t>Standard Risk, by treatment 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B91FD-4322-CB15-9E72-43144C9D94A1}"/>
              </a:ext>
            </a:extLst>
          </p:cNvPr>
          <p:cNvSpPr txBox="1"/>
          <p:nvPr/>
        </p:nvSpPr>
        <p:spPr>
          <a:xfrm>
            <a:off x="15277" y="6274697"/>
            <a:ext cx="3255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Angiolillo</a:t>
            </a:r>
            <a:r>
              <a:rPr lang="en-US" sz="1600" dirty="0"/>
              <a:t> AL. JCO 2021:39;1437-47</a:t>
            </a:r>
          </a:p>
          <a:p>
            <a:r>
              <a:rPr lang="en-US" sz="1600" dirty="0" err="1"/>
              <a:t>Salzer</a:t>
            </a:r>
            <a:r>
              <a:rPr lang="en-US" sz="1600" dirty="0"/>
              <a:t> WL. JCO 202:38;2628-38.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B781C-84C3-5653-F557-51DDDE634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7" y="1239062"/>
            <a:ext cx="5389033" cy="639762"/>
          </a:xfrm>
        </p:spPr>
        <p:txBody>
          <a:bodyPr/>
          <a:lstStyle/>
          <a:p>
            <a:r>
              <a:rPr lang="en-US" dirty="0"/>
              <a:t>High risk, isolated BM relapse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3818F46E-87D0-3E2A-6C0C-09988B9562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2089072"/>
            <a:ext cx="5204674" cy="4150043"/>
          </a:xfrm>
          <a:prstGeom prst="rect">
            <a:avLst/>
          </a:prstGeom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BF8D7980-2CDA-DDA4-D220-27E4F8176A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6102" y="2085663"/>
            <a:ext cx="4298991" cy="41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39881-8698-765C-DFAF-879EA147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331CE2-7136-C149-B352-D5DDDD9E8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31"/>
            <a:ext cx="10515600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Targeted therapies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Blinatumomab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FB423-E858-E8E7-AA08-A21A8471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3DE153-515C-0174-6C0E-A85901B31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Current and future directions for 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1E77B-579D-F108-C224-FA81C251BDB6}"/>
              </a:ext>
            </a:extLst>
          </p:cNvPr>
          <p:cNvSpPr txBox="1"/>
          <p:nvPr/>
        </p:nvSpPr>
        <p:spPr>
          <a:xfrm>
            <a:off x="13646" y="6523628"/>
            <a:ext cx="4669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https://www.blincytohcp.com/mechanism-of-action.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5EB53-9556-C397-0E53-78C875DC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2532653"/>
            <a:ext cx="114585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2702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2EE39-6CDC-3B7B-4D54-C9EA008E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44173D-D0EC-5017-670B-ABC1601B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59" y="2361694"/>
            <a:ext cx="3508453" cy="4172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8E53D8-9AE1-0800-A234-2A6EC49C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85030"/>
            <a:ext cx="5066825" cy="50742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4D03D5-4981-6859-5ED4-49059E8D2F54}"/>
              </a:ext>
            </a:extLst>
          </p:cNvPr>
          <p:cNvSpPr txBox="1"/>
          <p:nvPr/>
        </p:nvSpPr>
        <p:spPr>
          <a:xfrm>
            <a:off x="219456" y="6559296"/>
            <a:ext cx="5422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https://www.cancer.gov/about-cancer/treatment/research/car-t-cells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FA07291F-0B33-A7BD-CAB0-C6590CAB0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09" y="815866"/>
            <a:ext cx="11035465" cy="668859"/>
          </a:xfrm>
        </p:spPr>
        <p:txBody>
          <a:bodyPr/>
          <a:lstStyle/>
          <a:p>
            <a:r>
              <a:rPr lang="en-US" dirty="0"/>
              <a:t>Current and future directions: ALL &amp; beyond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481191-2D0D-1652-DEEF-AA98D58EA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31"/>
            <a:ext cx="10515600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Immunotherapy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CAR-T (Chimeric Antigen Receptor)</a:t>
            </a:r>
          </a:p>
        </p:txBody>
      </p:sp>
    </p:spTree>
    <p:extLst>
      <p:ext uri="{BB962C8B-B14F-4D97-AF65-F5344CB8AC3E}">
        <p14:creationId xmlns:p14="http://schemas.microsoft.com/office/powerpoint/2010/main" val="124545181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2EE39-6CDC-3B7B-4D54-C9EA008E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D03D5-4981-6859-5ED4-49059E8D2F54}"/>
              </a:ext>
            </a:extLst>
          </p:cNvPr>
          <p:cNvSpPr txBox="1"/>
          <p:nvPr/>
        </p:nvSpPr>
        <p:spPr>
          <a:xfrm>
            <a:off x="219456" y="6559296"/>
            <a:ext cx="5422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https://www.cancer.gov/about-cancer/treatment/research/car-t-cells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61A6AC5-CC24-4245-32E5-F500473FE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4725"/>
            <a:ext cx="9426641" cy="454385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6879E1-969F-026D-DE04-536F70013DC7}"/>
              </a:ext>
            </a:extLst>
          </p:cNvPr>
          <p:cNvSpPr/>
          <p:nvPr/>
        </p:nvSpPr>
        <p:spPr>
          <a:xfrm>
            <a:off x="5746687" y="2282343"/>
            <a:ext cx="3679954" cy="6444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CFB5C7-E104-E602-2F59-9A591E2B822A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9426641" y="2604566"/>
            <a:ext cx="3588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3206F5-76EF-423F-91A7-7B741FB581B8}"/>
              </a:ext>
            </a:extLst>
          </p:cNvPr>
          <p:cNvSpPr txBox="1"/>
          <p:nvPr/>
        </p:nvSpPr>
        <p:spPr>
          <a:xfrm>
            <a:off x="9710532" y="2189067"/>
            <a:ext cx="2135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Completed 2</a:t>
            </a:r>
            <a:r>
              <a:rPr lang="en-US" sz="2400" baseline="30000" dirty="0"/>
              <a:t>nd</a:t>
            </a:r>
            <a:r>
              <a:rPr lang="en-US" sz="2400" dirty="0"/>
              <a:t> </a:t>
            </a:r>
          </a:p>
          <a:p>
            <a:r>
              <a:rPr lang="en-US" sz="2400" dirty="0"/>
              <a:t>pt in JAX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FDCFB1F-0745-A5DE-59CC-166D48F9D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10" y="815866"/>
            <a:ext cx="10515600" cy="668859"/>
          </a:xfrm>
        </p:spPr>
        <p:txBody>
          <a:bodyPr/>
          <a:lstStyle/>
          <a:p>
            <a:r>
              <a:rPr lang="en-US" dirty="0"/>
              <a:t>CAR-T</a:t>
            </a:r>
          </a:p>
        </p:txBody>
      </p:sp>
    </p:spTree>
    <p:extLst>
      <p:ext uri="{BB962C8B-B14F-4D97-AF65-F5344CB8AC3E}">
        <p14:creationId xmlns:p14="http://schemas.microsoft.com/office/powerpoint/2010/main" val="246516846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EC04A-D527-BF5A-B671-BFF16F3B3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2E7A9A-FD5D-8929-04BA-099EB3E27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673"/>
            <a:ext cx="10515600" cy="302127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14 </a:t>
            </a:r>
            <a:r>
              <a:rPr lang="en-US" sz="2400" dirty="0" err="1"/>
              <a:t>y.o</a:t>
            </a:r>
            <a:r>
              <a:rPr lang="en-US" sz="2400" dirty="0"/>
              <a:t>. </a:t>
            </a:r>
            <a:r>
              <a:rPr lang="en-US" sz="2400" dirty="0" err="1"/>
              <a:t>Lantinx</a:t>
            </a:r>
            <a:r>
              <a:rPr lang="en-US" sz="2400" dirty="0"/>
              <a:t> male who you have been following for frequent nosebleeds presents for prolonged episode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Cauterization twice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No problems with circumcision 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PE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Petechiae all over, few bruises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What do you think?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18B64-2918-E525-A6B1-4A44383B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7C5731-AC48-B110-8558-3F13ED836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8910"/>
            <a:ext cx="10515600" cy="668859"/>
          </a:xfrm>
        </p:spPr>
        <p:txBody>
          <a:bodyPr/>
          <a:lstStyle/>
          <a:p>
            <a:r>
              <a:rPr lang="en-US" dirty="0"/>
              <a:t>Case 3 #1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CD7F3-C215-7189-5E4A-62D4F5A3A44D}"/>
              </a:ext>
            </a:extLst>
          </p:cNvPr>
          <p:cNvSpPr txBox="1"/>
          <p:nvPr/>
        </p:nvSpPr>
        <p:spPr>
          <a:xfrm>
            <a:off x="963384" y="5176157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6.8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74AE9-BCC4-EE0A-4068-55DDC64C0DC5}"/>
              </a:ext>
            </a:extLst>
          </p:cNvPr>
          <p:cNvSpPr txBox="1"/>
          <p:nvPr/>
        </p:nvSpPr>
        <p:spPr>
          <a:xfrm>
            <a:off x="1638308" y="4952996"/>
            <a:ext cx="90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13.3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D5F16-911C-4269-A334-818AD6C12982}"/>
              </a:ext>
            </a:extLst>
          </p:cNvPr>
          <p:cNvSpPr txBox="1"/>
          <p:nvPr/>
        </p:nvSpPr>
        <p:spPr>
          <a:xfrm>
            <a:off x="2438403" y="518159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6F9CA-BDD4-12E4-A882-B2C8B9F8119F}"/>
              </a:ext>
            </a:extLst>
          </p:cNvPr>
          <p:cNvSpPr txBox="1"/>
          <p:nvPr/>
        </p:nvSpPr>
        <p:spPr>
          <a:xfrm>
            <a:off x="3740144" y="4745269"/>
            <a:ext cx="47184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Neutrophils 46%</a:t>
            </a:r>
            <a:r>
              <a:rPr lang="en-US" sz="2800" dirty="0">
                <a:sym typeface="Wingdings" panose="05000000000000000000" pitchFamily="2" charset="2"/>
              </a:rPr>
              <a:t>ANC 3128</a:t>
            </a:r>
            <a:endParaRPr lang="en-US" sz="2800" dirty="0"/>
          </a:p>
          <a:p>
            <a:r>
              <a:rPr lang="en-US" sz="2800" dirty="0"/>
              <a:t>Lymphocytes 45%</a:t>
            </a:r>
            <a:r>
              <a:rPr lang="en-US" sz="2800" dirty="0">
                <a:sym typeface="Wingdings" panose="05000000000000000000" pitchFamily="2" charset="2"/>
              </a:rPr>
              <a:t>ALC 3060</a:t>
            </a:r>
            <a:endParaRPr lang="en-US" sz="2800" dirty="0"/>
          </a:p>
          <a:p>
            <a:r>
              <a:rPr lang="en-US" sz="2800" dirty="0"/>
              <a:t>Monocytes 8%</a:t>
            </a:r>
            <a:r>
              <a:rPr lang="en-US" sz="2800" dirty="0">
                <a:sym typeface="Wingdings" panose="05000000000000000000" pitchFamily="2" charset="2"/>
              </a:rPr>
              <a:t>AMC 544</a:t>
            </a:r>
          </a:p>
          <a:p>
            <a:r>
              <a:rPr lang="en-US" sz="2800" dirty="0">
                <a:sym typeface="Wingdings" panose="05000000000000000000" pitchFamily="2" charset="2"/>
              </a:rPr>
              <a:t>MCV 85</a:t>
            </a:r>
            <a:endParaRPr lang="en-US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243053-53BD-C179-CBED-0667CE116F2E}"/>
              </a:ext>
            </a:extLst>
          </p:cNvPr>
          <p:cNvGrpSpPr/>
          <p:nvPr/>
        </p:nvGrpSpPr>
        <p:grpSpPr>
          <a:xfrm>
            <a:off x="1378835" y="5121565"/>
            <a:ext cx="1318478" cy="733560"/>
            <a:chOff x="1378835" y="5121565"/>
            <a:chExt cx="1318478" cy="7335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146183C-5142-CCDE-59B9-30DF633AD3EB}"/>
                </a:ext>
              </a:extLst>
            </p:cNvPr>
            <p:cNvCxnSpPr>
              <a:cxnSpLocks/>
            </p:cNvCxnSpPr>
            <p:nvPr/>
          </p:nvCxnSpPr>
          <p:spPr>
            <a:xfrm>
              <a:off x="1378835" y="5121565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B832BC-C564-81E7-4956-7CB877F23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1920" y="5530808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CF0703-489A-47EF-5CEE-F9B522320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103" y="5123837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1B6B9-349F-2095-6C1A-318CF87965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3188" y="5533080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6D306F-621B-42B4-DD4B-73ED8FBDE5DE}"/>
                </a:ext>
              </a:extLst>
            </p:cNvPr>
            <p:cNvCxnSpPr/>
            <p:nvPr/>
          </p:nvCxnSpPr>
          <p:spPr>
            <a:xfrm>
              <a:off x="1726045" y="5530808"/>
              <a:ext cx="63714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9434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8F637-664A-473C-A5BD-BE5ECCCB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62F975-C329-21FD-5B12-5F66B402C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673"/>
            <a:ext cx="10515600" cy="302127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14 </a:t>
            </a:r>
            <a:r>
              <a:rPr lang="en-US" sz="2400" dirty="0" err="1"/>
              <a:t>y.o</a:t>
            </a:r>
            <a:r>
              <a:rPr lang="en-US" sz="2400" dirty="0"/>
              <a:t>. </a:t>
            </a:r>
            <a:r>
              <a:rPr lang="en-US" sz="2400" dirty="0" err="1"/>
              <a:t>Lantinx</a:t>
            </a:r>
            <a:r>
              <a:rPr lang="en-US" sz="2400" dirty="0"/>
              <a:t> male who you have been following for frequent nosebleeds </a:t>
            </a:r>
            <a:r>
              <a:rPr lang="en-US" sz="2400" dirty="0">
                <a:solidFill>
                  <a:srgbClr val="0070C0"/>
                </a:solidFill>
              </a:rPr>
              <a:t>presents with a cut on his arm that keeps oozing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Cauterization twice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70C0"/>
                </a:solidFill>
              </a:rPr>
              <a:t>Circumcision oozed for 20 minutes but stopped with pressure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/>
              <a:t>PE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70C0"/>
                </a:solidFill>
              </a:rPr>
              <a:t>Normal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What do you think?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BA22B-4F69-F37E-CF97-CDDE0FC1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0D7460-80B5-68A7-E2DA-D22F9E545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8910"/>
            <a:ext cx="10515600" cy="668859"/>
          </a:xfrm>
        </p:spPr>
        <p:txBody>
          <a:bodyPr/>
          <a:lstStyle/>
          <a:p>
            <a:r>
              <a:rPr lang="en-US" dirty="0"/>
              <a:t>Case 3 #2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1CD82-5E73-633E-1B85-1D87E579FB90}"/>
              </a:ext>
            </a:extLst>
          </p:cNvPr>
          <p:cNvSpPr txBox="1"/>
          <p:nvPr/>
        </p:nvSpPr>
        <p:spPr>
          <a:xfrm>
            <a:off x="963384" y="5176157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6.8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BE0F1-0331-A1D5-10A7-DF0B7CD93F60}"/>
              </a:ext>
            </a:extLst>
          </p:cNvPr>
          <p:cNvSpPr txBox="1"/>
          <p:nvPr/>
        </p:nvSpPr>
        <p:spPr>
          <a:xfrm>
            <a:off x="1638308" y="4952996"/>
            <a:ext cx="90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13.3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D1453-0179-8377-0A1E-B36E1663EB5F}"/>
              </a:ext>
            </a:extLst>
          </p:cNvPr>
          <p:cNvSpPr txBox="1"/>
          <p:nvPr/>
        </p:nvSpPr>
        <p:spPr>
          <a:xfrm>
            <a:off x="2438403" y="5181597"/>
            <a:ext cx="792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319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3B27D-E9FB-A0F7-7B70-914714019CF3}"/>
              </a:ext>
            </a:extLst>
          </p:cNvPr>
          <p:cNvSpPr txBox="1"/>
          <p:nvPr/>
        </p:nvSpPr>
        <p:spPr>
          <a:xfrm>
            <a:off x="3740144" y="4745269"/>
            <a:ext cx="47184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Neutrophils 46%</a:t>
            </a:r>
            <a:r>
              <a:rPr lang="en-US" sz="2800" dirty="0">
                <a:sym typeface="Wingdings" panose="05000000000000000000" pitchFamily="2" charset="2"/>
              </a:rPr>
              <a:t>ANC 3128</a:t>
            </a:r>
            <a:endParaRPr lang="en-US" sz="2800" dirty="0"/>
          </a:p>
          <a:p>
            <a:r>
              <a:rPr lang="en-US" sz="2800" dirty="0"/>
              <a:t>Lymphocytes 45%</a:t>
            </a:r>
            <a:r>
              <a:rPr lang="en-US" sz="2800" dirty="0">
                <a:sym typeface="Wingdings" panose="05000000000000000000" pitchFamily="2" charset="2"/>
              </a:rPr>
              <a:t>ALC 3060</a:t>
            </a:r>
            <a:endParaRPr lang="en-US" sz="2800" dirty="0"/>
          </a:p>
          <a:p>
            <a:r>
              <a:rPr lang="en-US" sz="2800" dirty="0"/>
              <a:t>Monocytes 8%</a:t>
            </a:r>
            <a:r>
              <a:rPr lang="en-US" sz="2800" dirty="0">
                <a:sym typeface="Wingdings" panose="05000000000000000000" pitchFamily="2" charset="2"/>
              </a:rPr>
              <a:t>AMC 544</a:t>
            </a:r>
          </a:p>
          <a:p>
            <a:r>
              <a:rPr lang="en-US" sz="2800" dirty="0">
                <a:sym typeface="Wingdings" panose="05000000000000000000" pitchFamily="2" charset="2"/>
              </a:rPr>
              <a:t>MCV 85</a:t>
            </a:r>
            <a:endParaRPr lang="en-US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D54A95-6E93-41E3-F876-7FEA229C8BF8}"/>
              </a:ext>
            </a:extLst>
          </p:cNvPr>
          <p:cNvGrpSpPr/>
          <p:nvPr/>
        </p:nvGrpSpPr>
        <p:grpSpPr>
          <a:xfrm>
            <a:off x="1378835" y="5121565"/>
            <a:ext cx="1318478" cy="733560"/>
            <a:chOff x="1378835" y="5121565"/>
            <a:chExt cx="1318478" cy="7335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197B42-BE29-DC77-F333-B4AE510BCE72}"/>
                </a:ext>
              </a:extLst>
            </p:cNvPr>
            <p:cNvCxnSpPr>
              <a:cxnSpLocks/>
            </p:cNvCxnSpPr>
            <p:nvPr/>
          </p:nvCxnSpPr>
          <p:spPr>
            <a:xfrm>
              <a:off x="1378835" y="5121565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86987F-BA86-D383-6D3E-0C66A882B3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1920" y="5530808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A132A4-5962-6882-A3C9-DD1C90BF9A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103" y="5123837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09C3EA-DE70-581F-4086-F768EFD968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3188" y="5533080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D157CA-7156-02F1-BCDD-EDA76400AC71}"/>
                </a:ext>
              </a:extLst>
            </p:cNvPr>
            <p:cNvCxnSpPr/>
            <p:nvPr/>
          </p:nvCxnSpPr>
          <p:spPr>
            <a:xfrm>
              <a:off x="1726045" y="5530808"/>
              <a:ext cx="63714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5E17765-ADB4-F9B1-155A-29974C362FFF}"/>
              </a:ext>
            </a:extLst>
          </p:cNvPr>
          <p:cNvSpPr txBox="1"/>
          <p:nvPr/>
        </p:nvSpPr>
        <p:spPr>
          <a:xfrm>
            <a:off x="8640395" y="4771273"/>
            <a:ext cx="1544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PT 10.2</a:t>
            </a:r>
          </a:p>
          <a:p>
            <a:r>
              <a:rPr lang="en-US" sz="2800" dirty="0"/>
              <a:t>PTT 65.4</a:t>
            </a:r>
          </a:p>
        </p:txBody>
      </p:sp>
    </p:spTree>
    <p:extLst>
      <p:ext uri="{BB962C8B-B14F-4D97-AF65-F5344CB8AC3E}">
        <p14:creationId xmlns:p14="http://schemas.microsoft.com/office/powerpoint/2010/main" val="1669140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red circle with a sign&#10;&#10;Description automatically generated">
            <a:extLst>
              <a:ext uri="{FF2B5EF4-FFF2-40B4-BE49-F238E27FC236}">
                <a16:creationId xmlns:a16="http://schemas.microsoft.com/office/drawing/2014/main" id="{698D02AA-1699-9832-620E-ABED295CD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BC176-402B-F1F9-C7B8-1AB9B730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F9409A12-05AC-024F-A1E2-9D51551D4400}" type="slidenum">
              <a:rPr lang="en-US" smtClean="0">
                <a:latin typeface="+mn-lt"/>
              </a:rPr>
              <a:pPr algn="r">
                <a:spcAft>
                  <a:spcPts val="600"/>
                </a:spcAft>
              </a:pPr>
              <a:t>2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348036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01F94-8EF4-3692-95B4-1F97E29A2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D75B28-8387-5A58-E426-07601428F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673"/>
            <a:ext cx="10515600" cy="302127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14 </a:t>
            </a:r>
            <a:r>
              <a:rPr lang="en-US" sz="2400" dirty="0" err="1"/>
              <a:t>y.o</a:t>
            </a:r>
            <a:r>
              <a:rPr lang="en-US" sz="2400" dirty="0"/>
              <a:t>. </a:t>
            </a:r>
            <a:r>
              <a:rPr lang="en-US" sz="2400" dirty="0" err="1"/>
              <a:t>Lantinx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female</a:t>
            </a:r>
            <a:r>
              <a:rPr lang="en-US" sz="2400" dirty="0"/>
              <a:t> who you have been following for frequent nosebleeds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Cauterization twice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70C0"/>
                </a:solidFill>
              </a:rPr>
              <a:t>Periods last 10 days with 5 heavy days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/>
              <a:t>PE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70C0"/>
                </a:solidFill>
              </a:rPr>
              <a:t>Normal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What do you think?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EF35C-F9F5-2A2A-CED4-8ED711B6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C02C9-17A3-497A-7BD2-77367F03F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8910"/>
            <a:ext cx="10515600" cy="668859"/>
          </a:xfrm>
        </p:spPr>
        <p:txBody>
          <a:bodyPr/>
          <a:lstStyle/>
          <a:p>
            <a:r>
              <a:rPr lang="en-US" dirty="0"/>
              <a:t>Case 3 #3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0D6FE-4623-EB7B-67CD-BD600AF209A5}"/>
              </a:ext>
            </a:extLst>
          </p:cNvPr>
          <p:cNvSpPr txBox="1"/>
          <p:nvPr/>
        </p:nvSpPr>
        <p:spPr>
          <a:xfrm>
            <a:off x="963384" y="5176157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6.8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9A0118-70B3-0F5D-D431-70249C89DEA5}"/>
              </a:ext>
            </a:extLst>
          </p:cNvPr>
          <p:cNvSpPr txBox="1"/>
          <p:nvPr/>
        </p:nvSpPr>
        <p:spPr>
          <a:xfrm>
            <a:off x="1638308" y="4952996"/>
            <a:ext cx="892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10.3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66DF9-147C-B9A3-795E-C966BFB126B1}"/>
              </a:ext>
            </a:extLst>
          </p:cNvPr>
          <p:cNvSpPr txBox="1"/>
          <p:nvPr/>
        </p:nvSpPr>
        <p:spPr>
          <a:xfrm>
            <a:off x="2438403" y="5181597"/>
            <a:ext cx="792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E50E4-4157-1EBF-2D98-6C8F40DA073C}"/>
              </a:ext>
            </a:extLst>
          </p:cNvPr>
          <p:cNvSpPr txBox="1"/>
          <p:nvPr/>
        </p:nvSpPr>
        <p:spPr>
          <a:xfrm>
            <a:off x="3740144" y="4745269"/>
            <a:ext cx="47184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Neutrophils 46%</a:t>
            </a:r>
            <a:r>
              <a:rPr lang="en-US" sz="2800" dirty="0">
                <a:sym typeface="Wingdings" panose="05000000000000000000" pitchFamily="2" charset="2"/>
              </a:rPr>
              <a:t>ANC 3128</a:t>
            </a:r>
            <a:endParaRPr lang="en-US" sz="2800" dirty="0"/>
          </a:p>
          <a:p>
            <a:r>
              <a:rPr lang="en-US" sz="2800" dirty="0"/>
              <a:t>Lymphocytes 45%</a:t>
            </a:r>
            <a:r>
              <a:rPr lang="en-US" sz="2800" dirty="0">
                <a:sym typeface="Wingdings" panose="05000000000000000000" pitchFamily="2" charset="2"/>
              </a:rPr>
              <a:t>ALC 3060</a:t>
            </a:r>
            <a:endParaRPr lang="en-US" sz="2800" dirty="0"/>
          </a:p>
          <a:p>
            <a:r>
              <a:rPr lang="en-US" sz="2800" dirty="0"/>
              <a:t>Monocytes 8%</a:t>
            </a:r>
            <a:r>
              <a:rPr lang="en-US" sz="2800" dirty="0">
                <a:sym typeface="Wingdings" panose="05000000000000000000" pitchFamily="2" charset="2"/>
              </a:rPr>
              <a:t>AMC 544</a:t>
            </a:r>
          </a:p>
          <a:p>
            <a:r>
              <a:rPr lang="en-US" sz="2800" dirty="0">
                <a:solidFill>
                  <a:srgbClr val="0070C0"/>
                </a:solidFill>
                <a:sym typeface="Wingdings" panose="05000000000000000000" pitchFamily="2" charset="2"/>
              </a:rPr>
              <a:t>MCV 65</a:t>
            </a: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CF827C-570C-550A-6FD6-B219D40C9297}"/>
              </a:ext>
            </a:extLst>
          </p:cNvPr>
          <p:cNvGrpSpPr/>
          <p:nvPr/>
        </p:nvGrpSpPr>
        <p:grpSpPr>
          <a:xfrm>
            <a:off x="1378835" y="5121565"/>
            <a:ext cx="1318478" cy="733560"/>
            <a:chOff x="1378835" y="5121565"/>
            <a:chExt cx="1318478" cy="7335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99334F-563A-CE25-17FD-FBF1233D5635}"/>
                </a:ext>
              </a:extLst>
            </p:cNvPr>
            <p:cNvCxnSpPr>
              <a:cxnSpLocks/>
            </p:cNvCxnSpPr>
            <p:nvPr/>
          </p:nvCxnSpPr>
          <p:spPr>
            <a:xfrm>
              <a:off x="1378835" y="5121565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CD3F78-CCA5-D326-68C0-ACB2085791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1920" y="5530808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570BF9-74D6-41D6-20B9-5367267DE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103" y="5123837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BA5DF5-2568-B478-2073-0F7D9EB24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3188" y="5533080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2D559E-A6C4-C04B-4B6D-101D548DC18E}"/>
                </a:ext>
              </a:extLst>
            </p:cNvPr>
            <p:cNvCxnSpPr/>
            <p:nvPr/>
          </p:nvCxnSpPr>
          <p:spPr>
            <a:xfrm>
              <a:off x="1726045" y="5530808"/>
              <a:ext cx="63714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8BB0354-C7EF-19AB-0E8F-7A8492F2CAAC}"/>
              </a:ext>
            </a:extLst>
          </p:cNvPr>
          <p:cNvSpPr txBox="1"/>
          <p:nvPr/>
        </p:nvSpPr>
        <p:spPr>
          <a:xfrm>
            <a:off x="8640395" y="4771273"/>
            <a:ext cx="1544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PT 11.1</a:t>
            </a:r>
          </a:p>
          <a:p>
            <a:r>
              <a:rPr lang="en-US" sz="2800"/>
              <a:t>PTT 35.4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4662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DA21-A3A3-BBB6-6511-A30F0D611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98FEBE-642B-29AB-9CCB-36F3242B3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31"/>
            <a:ext cx="10515600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Sex of patient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419CB-09AD-A649-9F2C-01F0D68F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CD567C-42B2-89B2-4021-3824E86E9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Evaluation of bleeding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11FD7-918D-89B5-D128-2DA9A4729B0F}"/>
              </a:ext>
            </a:extLst>
          </p:cNvPr>
          <p:cNvSpPr txBox="1"/>
          <p:nvPr/>
        </p:nvSpPr>
        <p:spPr>
          <a:xfrm>
            <a:off x="13646" y="6523628"/>
            <a:ext cx="5994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https://www.cdc.gov/ncbddd/hemophilia/inheritance-pattern.html.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683A8B-FFE9-4483-B5FB-4FE9B828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087" y="1390242"/>
            <a:ext cx="77438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102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26E6F-0C0B-538B-6885-0A158072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354894-E1C9-E308-1207-9BACE628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31"/>
            <a:ext cx="10515600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Sex of patient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Type of bleeding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Mucosal, soft tissue, trauma, combined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 Family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27C41-A1A8-5F4A-DEA1-D091E368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1346F3-CA04-37C5-FDD8-82357F442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Evaluation of bleeding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36AFF-C414-014D-F52E-FB0B8CC42E89}"/>
              </a:ext>
            </a:extLst>
          </p:cNvPr>
          <p:cNvSpPr txBox="1"/>
          <p:nvPr/>
        </p:nvSpPr>
        <p:spPr>
          <a:xfrm>
            <a:off x="13646" y="6523628"/>
            <a:ext cx="6376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https://www.hemophilia.org/bleeding-disorders-a-z/overview/fast-facts.</a:t>
            </a:r>
          </a:p>
        </p:txBody>
      </p:sp>
    </p:spTree>
    <p:extLst>
      <p:ext uri="{BB962C8B-B14F-4D97-AF65-F5344CB8AC3E}">
        <p14:creationId xmlns:p14="http://schemas.microsoft.com/office/powerpoint/2010/main" val="174363128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29ACC-38F0-23B3-BDA9-2EE43CF80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3F977D-6A9B-8AB8-AC4C-50D798C24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3394" y="1568731"/>
            <a:ext cx="4059828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Von Willebrand studies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Levels are affected by: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Blood type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OCP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Symptoms vary by disease severity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Often times takes many years for diagnosis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Common to be diagnosed in teenage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70289-B684-55F0-D901-B5E1A985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4CBA40-2D65-6986-F9D8-506081DFD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Case 3 #3: Von Willebrand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4FADD-2DEA-F19B-048F-CFEF47A3B349}"/>
              </a:ext>
            </a:extLst>
          </p:cNvPr>
          <p:cNvSpPr txBox="1"/>
          <p:nvPr/>
        </p:nvSpPr>
        <p:spPr>
          <a:xfrm>
            <a:off x="13646" y="6523628"/>
            <a:ext cx="6376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https://www.hemophilia.org/bleeding-disorders-a-z/overview/fast-facts.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382A9-C63C-C48D-A89E-CD329C67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78" y="1390242"/>
            <a:ext cx="6286500" cy="262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369C-8CE0-39F0-72A1-536C92CA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78" y="4088908"/>
            <a:ext cx="58293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929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2F68B-7DAB-EFD5-DDE3-91D1EDF29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7988FB-CD0D-EC45-87DE-FCC5DDDA7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476"/>
            <a:ext cx="4059828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The royal family disease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The Talmud identified hemophilia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A male baby should not be circumcised if 2 brothers had died from bleeding from circumcision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~30,000 people with hemophilia in the US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60% severe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15% moderate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25% mild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81347-AA9A-FA44-896F-99B0FEB8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97A391-823D-3915-E9F7-C67781961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Case 3 #2: Hemophilia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F5DAD-E9A3-93BC-C9BB-10E9C74848B7}"/>
              </a:ext>
            </a:extLst>
          </p:cNvPr>
          <p:cNvSpPr txBox="1"/>
          <p:nvPr/>
        </p:nvSpPr>
        <p:spPr>
          <a:xfrm>
            <a:off x="13646" y="6523628"/>
            <a:ext cx="6376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https://www.hemophilia.org/bleeding-disorders-a-z/overview/fast-facts.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2FBEE-5710-9790-8476-0FE62CA9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60" y="1320476"/>
            <a:ext cx="62960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8004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3735C-D6EF-F470-8457-BF9C5DA1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07A36F-3724-8232-E2AD-5B9457E0C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410" y="815866"/>
            <a:ext cx="10515600" cy="668859"/>
          </a:xfrm>
        </p:spPr>
        <p:txBody>
          <a:bodyPr/>
          <a:lstStyle/>
          <a:p>
            <a:r>
              <a:rPr lang="en-US" dirty="0"/>
              <a:t>Gene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876A2-02CF-DF6F-8965-25227B0A3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63" b="21138"/>
          <a:stretch/>
        </p:blipFill>
        <p:spPr>
          <a:xfrm>
            <a:off x="282937" y="1484725"/>
            <a:ext cx="5813063" cy="1886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14D9D-1832-42F3-1C00-B0DEB8A37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38"/>
          <a:stretch/>
        </p:blipFill>
        <p:spPr>
          <a:xfrm>
            <a:off x="6342538" y="1484725"/>
            <a:ext cx="5642087" cy="179021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9CB7FCE-DD98-1CF6-539D-FB75F99C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5" y="3622870"/>
            <a:ext cx="5450305" cy="27574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Hemophilia A and B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Viral vector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Modifies stem cells to produce factor VIII or factor IX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630109F-AF3B-FBB7-96ED-A8F93ADADD2F}"/>
              </a:ext>
            </a:extLst>
          </p:cNvPr>
          <p:cNvSpPr txBox="1">
            <a:spLocks/>
          </p:cNvSpPr>
          <p:nvPr/>
        </p:nvSpPr>
        <p:spPr>
          <a:xfrm>
            <a:off x="6438430" y="3515862"/>
            <a:ext cx="5642087" cy="27574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 b="0" i="0" kern="120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CRISPR</a:t>
            </a:r>
            <a:r>
              <a:rPr lang="en-US" dirty="0"/>
              <a:t> </a:t>
            </a:r>
            <a:r>
              <a:rPr lang="en-US" sz="2400" dirty="0"/>
              <a:t>–Cas9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Approved for 12 years and up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Edits beta globin gene in stem cells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Increases production of hemoglobin F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Lentivirus vector transfection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Approved for 12 years and up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Stem cells modified to produce hemoglobin A</a:t>
            </a:r>
          </a:p>
        </p:txBody>
      </p:sp>
    </p:spTree>
    <p:extLst>
      <p:ext uri="{BB962C8B-B14F-4D97-AF65-F5344CB8AC3E}">
        <p14:creationId xmlns:p14="http://schemas.microsoft.com/office/powerpoint/2010/main" val="18257706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AD9C95-94C3-59DA-A627-B2C67C394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6854E-6B2A-DF41-0D70-DF385FE510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Please reach out with any patient issues.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Happy to help triage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hlinkClick r:id="rId2"/>
              </a:rPr>
              <a:t>Anderson.collier@nemours.org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904-319-4844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747ED9-3CF4-80BC-061C-255DA4A1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&amp;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3E9F1E-D78B-4B05-3EBC-3DDD7975A1F4}"/>
              </a:ext>
            </a:extLst>
          </p:cNvPr>
          <p:cNvSpPr/>
          <p:nvPr/>
        </p:nvSpPr>
        <p:spPr>
          <a:xfrm>
            <a:off x="750277" y="5334000"/>
            <a:ext cx="4091354" cy="539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618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F426AF-AC0C-7650-5773-CF328EFB3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the etiologies of neutropenia</a:t>
            </a:r>
          </a:p>
          <a:p>
            <a:r>
              <a:rPr lang="en-US" dirty="0"/>
              <a:t>Review diagnosis of leukemia</a:t>
            </a:r>
          </a:p>
          <a:p>
            <a:r>
              <a:rPr lang="en-US" dirty="0"/>
              <a:t>Evaluate the work-up of bleeding disorders</a:t>
            </a:r>
          </a:p>
          <a:p>
            <a:r>
              <a:rPr lang="en-US" dirty="0"/>
              <a:t>Describe some novel therapies in Hematology and Oncology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148DB-EA50-9320-3A9B-53837972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AFA718-417D-0AAB-EC6F-0C84FBAF2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56695115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2C923F-A6A6-B008-2AC0-2C6545557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673"/>
            <a:ext cx="10515600" cy="218593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14 </a:t>
            </a:r>
            <a:r>
              <a:rPr lang="en-US" sz="2400" dirty="0" err="1"/>
              <a:t>y.o</a:t>
            </a:r>
            <a:r>
              <a:rPr lang="en-US" sz="2400" dirty="0"/>
              <a:t>. AA male who recently moved to Jacksonville who is establishing care with you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RSV at  years old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Myringotomy tubes at 4 </a:t>
            </a:r>
            <a:r>
              <a:rPr lang="en-US" sz="2400" dirty="0" err="1"/>
              <a:t>y.o</a:t>
            </a:r>
            <a:r>
              <a:rPr lang="en-US" sz="24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Normal PE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AF51B-4A54-2CAD-B874-65AA5A43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CDD402-C161-70E8-3FC5-8EE62C02A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8910"/>
            <a:ext cx="10515600" cy="668859"/>
          </a:xfrm>
        </p:spPr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4ADE4-05B0-2254-38FD-BC1D4FB0C158}"/>
              </a:ext>
            </a:extLst>
          </p:cNvPr>
          <p:cNvSpPr txBox="1"/>
          <p:nvPr/>
        </p:nvSpPr>
        <p:spPr>
          <a:xfrm>
            <a:off x="963384" y="5176157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11969-5DB5-E40F-5423-EE2752D4E77D}"/>
              </a:ext>
            </a:extLst>
          </p:cNvPr>
          <p:cNvSpPr txBox="1"/>
          <p:nvPr/>
        </p:nvSpPr>
        <p:spPr>
          <a:xfrm>
            <a:off x="1638308" y="4952996"/>
            <a:ext cx="892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86390-C376-4D55-970F-C4D3BC7A308B}"/>
              </a:ext>
            </a:extLst>
          </p:cNvPr>
          <p:cNvSpPr txBox="1"/>
          <p:nvPr/>
        </p:nvSpPr>
        <p:spPr>
          <a:xfrm>
            <a:off x="2438403" y="5181597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D2E4E-0DBF-0447-7D4A-DF9F1EBAD87B}"/>
              </a:ext>
            </a:extLst>
          </p:cNvPr>
          <p:cNvSpPr txBox="1"/>
          <p:nvPr/>
        </p:nvSpPr>
        <p:spPr>
          <a:xfrm>
            <a:off x="3740144" y="4745269"/>
            <a:ext cx="47184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Neutrophils 36%</a:t>
            </a:r>
            <a:r>
              <a:rPr lang="en-US" sz="2800" dirty="0">
                <a:sym typeface="Wingdings" panose="05000000000000000000" pitchFamily="2" charset="2"/>
              </a:rPr>
              <a:t>ANC 1008</a:t>
            </a:r>
            <a:endParaRPr lang="en-US" sz="2800" dirty="0"/>
          </a:p>
          <a:p>
            <a:r>
              <a:rPr lang="en-US" sz="2800" dirty="0"/>
              <a:t>Lymphocytes 58%</a:t>
            </a:r>
            <a:r>
              <a:rPr lang="en-US" sz="2800" dirty="0">
                <a:sym typeface="Wingdings" panose="05000000000000000000" pitchFamily="2" charset="2"/>
              </a:rPr>
              <a:t>ALC 1624</a:t>
            </a:r>
            <a:endParaRPr lang="en-US" sz="2800" dirty="0"/>
          </a:p>
          <a:p>
            <a:r>
              <a:rPr lang="en-US" sz="2800" dirty="0"/>
              <a:t>Monocytes 6%</a:t>
            </a:r>
            <a:r>
              <a:rPr lang="en-US" sz="2800" dirty="0">
                <a:sym typeface="Wingdings" panose="05000000000000000000" pitchFamily="2" charset="2"/>
              </a:rPr>
              <a:t>AMC 168</a:t>
            </a:r>
          </a:p>
          <a:p>
            <a:r>
              <a:rPr lang="en-US" sz="2800" dirty="0">
                <a:sym typeface="Wingdings" panose="05000000000000000000" pitchFamily="2" charset="2"/>
              </a:rPr>
              <a:t>MCV 85</a:t>
            </a:r>
            <a:endParaRPr lang="en-US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CFF36A-BDC3-1908-6453-861D60A9B505}"/>
              </a:ext>
            </a:extLst>
          </p:cNvPr>
          <p:cNvGrpSpPr/>
          <p:nvPr/>
        </p:nvGrpSpPr>
        <p:grpSpPr>
          <a:xfrm>
            <a:off x="1378835" y="5121565"/>
            <a:ext cx="1318478" cy="733560"/>
            <a:chOff x="1378835" y="5121565"/>
            <a:chExt cx="1318478" cy="7335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ADC673-D4BB-AB4A-2E83-C46F12D0CCCA}"/>
                </a:ext>
              </a:extLst>
            </p:cNvPr>
            <p:cNvCxnSpPr>
              <a:cxnSpLocks/>
            </p:cNvCxnSpPr>
            <p:nvPr/>
          </p:nvCxnSpPr>
          <p:spPr>
            <a:xfrm>
              <a:off x="1378835" y="5121565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8A6D61-4C39-CBBC-C0BC-A99B60D32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1920" y="5530808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50845F-3966-B47A-C24C-D32093228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103" y="5123837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BC9948-3FA5-B153-0E72-78378F1684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3188" y="5533080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B59E298-30F8-76D4-A4EF-D2F1AAC43AEE}"/>
                </a:ext>
              </a:extLst>
            </p:cNvPr>
            <p:cNvCxnSpPr/>
            <p:nvPr/>
          </p:nvCxnSpPr>
          <p:spPr>
            <a:xfrm>
              <a:off x="1726045" y="5530808"/>
              <a:ext cx="63714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51200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3ED87-6A59-0342-D870-8AE4CD40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493"/>
            <a:ext cx="10515600" cy="25357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Repeat CBC in 3 weeks.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More in depth questioning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No recurrent fever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No recurrent antibiotics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No history of invasive bacterial infections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On PE, no rash, normal gums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79E37-38CA-2EAE-8AEC-72359199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93019E-D2C2-3F6B-DEA0-A568BCC67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37971"/>
            <a:ext cx="10515600" cy="668859"/>
          </a:xfrm>
        </p:spPr>
        <p:txBody>
          <a:bodyPr/>
          <a:lstStyle/>
          <a:p>
            <a:r>
              <a:rPr lang="en-US" dirty="0"/>
              <a:t>Case 1: Neutropenia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CF3EA-D0C0-AF20-4242-3466F863B1E2}"/>
              </a:ext>
            </a:extLst>
          </p:cNvPr>
          <p:cNvSpPr txBox="1"/>
          <p:nvPr/>
        </p:nvSpPr>
        <p:spPr>
          <a:xfrm>
            <a:off x="963384" y="5176157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084C8-7BDB-FF55-1F57-88CAC6D921EA}"/>
              </a:ext>
            </a:extLst>
          </p:cNvPr>
          <p:cNvSpPr txBox="1"/>
          <p:nvPr/>
        </p:nvSpPr>
        <p:spPr>
          <a:xfrm>
            <a:off x="1638308" y="4952996"/>
            <a:ext cx="892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FB9C1-BF57-4571-39E8-1401EE9F90CD}"/>
              </a:ext>
            </a:extLst>
          </p:cNvPr>
          <p:cNvSpPr txBox="1"/>
          <p:nvPr/>
        </p:nvSpPr>
        <p:spPr>
          <a:xfrm>
            <a:off x="2438403" y="5181597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8FBD1-B9A9-83D8-2843-9CC1452C25FB}"/>
              </a:ext>
            </a:extLst>
          </p:cNvPr>
          <p:cNvSpPr txBox="1"/>
          <p:nvPr/>
        </p:nvSpPr>
        <p:spPr>
          <a:xfrm>
            <a:off x="3740144" y="4745269"/>
            <a:ext cx="47413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Neutrophils 36%</a:t>
            </a:r>
            <a:r>
              <a:rPr lang="en-US" sz="2800" dirty="0">
                <a:sym typeface="Wingdings" panose="05000000000000000000" pitchFamily="2" charset="2"/>
              </a:rPr>
              <a:t>ANC 972</a:t>
            </a:r>
            <a:endParaRPr lang="en-US" sz="2800" dirty="0"/>
          </a:p>
          <a:p>
            <a:r>
              <a:rPr lang="en-US" sz="2800" dirty="0"/>
              <a:t>Lymphocytes 59%</a:t>
            </a:r>
            <a:r>
              <a:rPr lang="en-US" sz="2800" dirty="0">
                <a:sym typeface="Wingdings" panose="05000000000000000000" pitchFamily="2" charset="2"/>
              </a:rPr>
              <a:t>ALC 1593</a:t>
            </a:r>
            <a:endParaRPr lang="en-US" sz="2800" dirty="0"/>
          </a:p>
          <a:p>
            <a:r>
              <a:rPr lang="en-US" sz="2800" dirty="0"/>
              <a:t>Monocytes 5%</a:t>
            </a:r>
            <a:r>
              <a:rPr lang="en-US" sz="2800" dirty="0">
                <a:sym typeface="Wingdings" panose="05000000000000000000" pitchFamily="2" charset="2"/>
              </a:rPr>
              <a:t>AMC 135</a:t>
            </a:r>
          </a:p>
          <a:p>
            <a:r>
              <a:rPr lang="en-US" sz="2800" dirty="0">
                <a:sym typeface="Wingdings" panose="05000000000000000000" pitchFamily="2" charset="2"/>
              </a:rPr>
              <a:t>MCV 86</a:t>
            </a:r>
            <a:endParaRPr lang="en-US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CB9F00-1B70-BC7D-D259-F872C4B7389E}"/>
              </a:ext>
            </a:extLst>
          </p:cNvPr>
          <p:cNvGrpSpPr/>
          <p:nvPr/>
        </p:nvGrpSpPr>
        <p:grpSpPr>
          <a:xfrm>
            <a:off x="1378835" y="5121565"/>
            <a:ext cx="1318478" cy="733560"/>
            <a:chOff x="1378835" y="5121565"/>
            <a:chExt cx="1318478" cy="7335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5F77BE-0036-71A0-FC56-34517581C4CB}"/>
                </a:ext>
              </a:extLst>
            </p:cNvPr>
            <p:cNvCxnSpPr>
              <a:cxnSpLocks/>
            </p:cNvCxnSpPr>
            <p:nvPr/>
          </p:nvCxnSpPr>
          <p:spPr>
            <a:xfrm>
              <a:off x="1378835" y="5121565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85FC43-9A75-74ED-BEE9-1F43150E1F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1920" y="5530808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C9473F-9D23-1DDA-A7EE-171D142090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103" y="5123837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08591D-8814-454D-EAAF-F9AAA20721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3188" y="5533080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E692B4-C342-45C8-43AE-903A1F54F9F0}"/>
                </a:ext>
              </a:extLst>
            </p:cNvPr>
            <p:cNvCxnSpPr/>
            <p:nvPr/>
          </p:nvCxnSpPr>
          <p:spPr>
            <a:xfrm>
              <a:off x="1726045" y="5530808"/>
              <a:ext cx="63714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5230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DC489-FB1A-1DCF-70E6-07D24D63F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C27CC0-F492-9E15-4C91-67503C410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51605"/>
            <a:ext cx="10515600" cy="19113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Cyclic neutropenia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Viral suppression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Bone marrow failure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Autoimmune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Normal variant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C85A2-AE7D-1E81-4968-E62C01E6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AC8DCE-CCD2-9014-7D1B-6E366C4A4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37971"/>
            <a:ext cx="10515600" cy="668859"/>
          </a:xfrm>
        </p:spPr>
        <p:txBody>
          <a:bodyPr/>
          <a:lstStyle/>
          <a:p>
            <a:r>
              <a:rPr lang="en-US" dirty="0"/>
              <a:t>Case 1: Considerations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C8E7E-4BE1-0E14-67A6-E2472029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9905"/>
            <a:ext cx="11188662" cy="21736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AF81D2-39F1-DD7E-465D-8108C1DE0783}"/>
              </a:ext>
            </a:extLst>
          </p:cNvPr>
          <p:cNvSpPr txBox="1"/>
          <p:nvPr/>
        </p:nvSpPr>
        <p:spPr>
          <a:xfrm>
            <a:off x="838200" y="1617202"/>
            <a:ext cx="239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Montserrat" panose="00000500000000000000" pitchFamily="2" charset="0"/>
              </a:rPr>
              <a:t>Google says:</a:t>
            </a:r>
          </a:p>
        </p:txBody>
      </p:sp>
    </p:spTree>
    <p:extLst>
      <p:ext uri="{BB962C8B-B14F-4D97-AF65-F5344CB8AC3E}">
        <p14:creationId xmlns:p14="http://schemas.microsoft.com/office/powerpoint/2010/main" val="687497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F86B0B-B8A2-4B16-ADE8-00DA162BB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31"/>
            <a:ext cx="10515600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Merz LE and Achebe M. “When non-Whiteness becomes a condition.” </a:t>
            </a:r>
            <a:r>
              <a:rPr lang="en-US" sz="2400" i="1" dirty="0"/>
              <a:t>Blood</a:t>
            </a:r>
            <a:r>
              <a:rPr lang="en-US" sz="2400" dirty="0"/>
              <a:t> 2021:137(1);13-15.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“BEN describes the phenotype of having an absolute neutrophil count (ANC) &lt;1500 cells/mcl with no increased risk of infection.”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Caused by a SNP in promoter region of the Duffy antigen receptor for chemokines (</a:t>
            </a:r>
            <a:r>
              <a:rPr lang="en-US" sz="2400" i="1" dirty="0"/>
              <a:t>DARC</a:t>
            </a:r>
            <a:r>
              <a:rPr lang="en-US" sz="2400" dirty="0"/>
              <a:t>) gene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Duffy null RBC phenotype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&lt;1% of European or Asian ancestry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90-100% of sub-Saharan Africa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Due to the slave trade, Caribbean ancestry also affected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50-70% of Arabic peninsula.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6A1F0-70ED-18AB-C5DD-4D8FA2CC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83439-BE0B-7D1F-FC7A-1B6B59EFA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“Benign Ethic Neutropenia”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BEA63-FD34-700A-61B9-60A8FDF1DF1B}"/>
              </a:ext>
            </a:extLst>
          </p:cNvPr>
          <p:cNvSpPr txBox="1"/>
          <p:nvPr/>
        </p:nvSpPr>
        <p:spPr>
          <a:xfrm>
            <a:off x="13646" y="6523628"/>
            <a:ext cx="303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Merz LE. </a:t>
            </a:r>
            <a:r>
              <a:rPr lang="en-US" sz="1600" i="1" dirty="0"/>
              <a:t>Blood</a:t>
            </a:r>
            <a:r>
              <a:rPr lang="en-US" sz="1600" dirty="0"/>
              <a:t> 2021:137;13-15.</a:t>
            </a:r>
          </a:p>
        </p:txBody>
      </p:sp>
    </p:spTree>
    <p:extLst>
      <p:ext uri="{BB962C8B-B14F-4D97-AF65-F5344CB8AC3E}">
        <p14:creationId xmlns:p14="http://schemas.microsoft.com/office/powerpoint/2010/main" val="101421674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C14E9-C5BC-FD1D-6FDD-7CF9273C2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D80EA-2653-D7F8-DF96-D8639843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31"/>
            <a:ext cx="10515600" cy="3887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Reported ANC reference ranges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1050-4080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910-4720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500-5400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Re-assure mother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Educate on the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141B6-BC05-2F99-9D5B-002E31F8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FA70D5-170F-63B7-3242-BA15F2BF5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What to do for our patient?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84529-5DEC-9918-815B-3B79F7D1A98F}"/>
              </a:ext>
            </a:extLst>
          </p:cNvPr>
          <p:cNvSpPr txBox="1"/>
          <p:nvPr/>
        </p:nvSpPr>
        <p:spPr>
          <a:xfrm>
            <a:off x="13646" y="6523628"/>
            <a:ext cx="303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Merz LE. </a:t>
            </a:r>
            <a:r>
              <a:rPr lang="en-US" sz="1600" i="1" dirty="0"/>
              <a:t>Blood</a:t>
            </a:r>
            <a:r>
              <a:rPr lang="en-US" sz="1600" dirty="0"/>
              <a:t> 2021:137;13-15.</a:t>
            </a:r>
          </a:p>
        </p:txBody>
      </p:sp>
    </p:spTree>
    <p:extLst>
      <p:ext uri="{BB962C8B-B14F-4D97-AF65-F5344CB8AC3E}">
        <p14:creationId xmlns:p14="http://schemas.microsoft.com/office/powerpoint/2010/main" val="289044560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4F55C-1BFF-08AA-C8ED-2B7947392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A77D57-D9E3-1232-8BDB-77679871B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31"/>
            <a:ext cx="10515600" cy="18602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8 </a:t>
            </a:r>
            <a:r>
              <a:rPr lang="en-US" sz="2400" dirty="0" err="1"/>
              <a:t>yo</a:t>
            </a:r>
            <a:r>
              <a:rPr lang="en-US" sz="2400" dirty="0"/>
              <a:t> WF presents with 3 days fever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Cough, congestion and anterior cervical adenopathy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Remainder of PE is normal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What do you think and what do you do?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319F1-9851-DF0F-F765-9068D845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09A12-05AC-024F-A1E2-9D51551D4400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1BF02E-75C5-6E47-3FCE-0E694D420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51617"/>
            <a:ext cx="10515600" cy="668859"/>
          </a:xfrm>
        </p:spPr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196A7-B062-5BDA-9698-577B60F65BE3}"/>
              </a:ext>
            </a:extLst>
          </p:cNvPr>
          <p:cNvSpPr txBox="1"/>
          <p:nvPr/>
        </p:nvSpPr>
        <p:spPr>
          <a:xfrm>
            <a:off x="963384" y="5176157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57C22-D0FD-0017-A0D0-E5BA429632AD}"/>
              </a:ext>
            </a:extLst>
          </p:cNvPr>
          <p:cNvSpPr txBox="1"/>
          <p:nvPr/>
        </p:nvSpPr>
        <p:spPr>
          <a:xfrm>
            <a:off x="1638308" y="4952996"/>
            <a:ext cx="892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29C8D-7135-F088-FDB0-F312B4107406}"/>
              </a:ext>
            </a:extLst>
          </p:cNvPr>
          <p:cNvSpPr txBox="1"/>
          <p:nvPr/>
        </p:nvSpPr>
        <p:spPr>
          <a:xfrm>
            <a:off x="2438403" y="5181597"/>
            <a:ext cx="802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167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9F16F-E635-4B7D-4058-01EC92DBE748}"/>
              </a:ext>
            </a:extLst>
          </p:cNvPr>
          <p:cNvSpPr txBox="1"/>
          <p:nvPr/>
        </p:nvSpPr>
        <p:spPr>
          <a:xfrm>
            <a:off x="3740144" y="4314949"/>
            <a:ext cx="46671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Neutrophils 17%</a:t>
            </a:r>
            <a:r>
              <a:rPr lang="en-US" sz="2800" dirty="0">
                <a:sym typeface="Wingdings" panose="05000000000000000000" pitchFamily="2" charset="2"/>
              </a:rPr>
              <a:t>ANC 1564</a:t>
            </a:r>
            <a:endParaRPr lang="en-US" sz="2800" dirty="0"/>
          </a:p>
          <a:p>
            <a:r>
              <a:rPr lang="en-US" sz="2800" dirty="0"/>
              <a:t>Lymphocytes 78%</a:t>
            </a:r>
            <a:r>
              <a:rPr lang="en-US" sz="2800" dirty="0">
                <a:sym typeface="Wingdings" panose="05000000000000000000" pitchFamily="2" charset="2"/>
              </a:rPr>
              <a:t>ALC 7176</a:t>
            </a:r>
          </a:p>
          <a:p>
            <a:r>
              <a:rPr lang="en-US" sz="2800" dirty="0"/>
              <a:t>Monocytes 1%</a:t>
            </a:r>
            <a:r>
              <a:rPr lang="en-US" sz="2800" dirty="0">
                <a:sym typeface="Wingdings" panose="05000000000000000000" pitchFamily="2" charset="2"/>
              </a:rPr>
              <a:t>AMC 92</a:t>
            </a:r>
          </a:p>
          <a:p>
            <a:r>
              <a:rPr lang="en-US" sz="2800" dirty="0">
                <a:sym typeface="Wingdings" panose="05000000000000000000" pitchFamily="2" charset="2"/>
              </a:rPr>
              <a:t>MCV 98</a:t>
            </a:r>
            <a:endParaRPr lang="en-US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5B244B-EC36-8C4F-AC28-0E8313FCF3DA}"/>
              </a:ext>
            </a:extLst>
          </p:cNvPr>
          <p:cNvGrpSpPr/>
          <p:nvPr/>
        </p:nvGrpSpPr>
        <p:grpSpPr>
          <a:xfrm>
            <a:off x="1378835" y="5121565"/>
            <a:ext cx="1318478" cy="733560"/>
            <a:chOff x="1378835" y="5121565"/>
            <a:chExt cx="1318478" cy="73356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2A1257-2BF2-B280-1CFE-E780F466FF9F}"/>
                </a:ext>
              </a:extLst>
            </p:cNvPr>
            <p:cNvCxnSpPr>
              <a:cxnSpLocks/>
            </p:cNvCxnSpPr>
            <p:nvPr/>
          </p:nvCxnSpPr>
          <p:spPr>
            <a:xfrm>
              <a:off x="1378835" y="5121565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6B208B-46DF-7C45-00FC-DD280AB57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1920" y="5530808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A763BD-1F90-EB55-CF3A-910E483F02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103" y="5123837"/>
              <a:ext cx="347210" cy="4092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9709C22-15D6-D1F4-6D55-28A8A4304F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63188" y="5533080"/>
              <a:ext cx="334125" cy="3220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ACB22E-70F2-B16C-B4A5-1109934A5AE2}"/>
                </a:ext>
              </a:extLst>
            </p:cNvPr>
            <p:cNvCxnSpPr/>
            <p:nvPr/>
          </p:nvCxnSpPr>
          <p:spPr>
            <a:xfrm>
              <a:off x="1726045" y="5530808"/>
              <a:ext cx="63714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05D99B6-E6A8-2528-2FC5-A8B5ACEC0E1B}"/>
              </a:ext>
            </a:extLst>
          </p:cNvPr>
          <p:cNvSpPr/>
          <p:nvPr/>
        </p:nvSpPr>
        <p:spPr>
          <a:xfrm>
            <a:off x="3692368" y="5629170"/>
            <a:ext cx="1529687" cy="5232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2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Custom 8">
      <a:dk1>
        <a:srgbClr val="309C8A"/>
      </a:dk1>
      <a:lt1>
        <a:srgbClr val="FEF3E0"/>
      </a:lt1>
      <a:dk2>
        <a:srgbClr val="004169"/>
      </a:dk2>
      <a:lt2>
        <a:srgbClr val="FEF3E0"/>
      </a:lt2>
      <a:accent1>
        <a:srgbClr val="309C8A"/>
      </a:accent1>
      <a:accent2>
        <a:srgbClr val="004169"/>
      </a:accent2>
      <a:accent3>
        <a:srgbClr val="6660A6"/>
      </a:accent3>
      <a:accent4>
        <a:srgbClr val="F05966"/>
      </a:accent4>
      <a:accent5>
        <a:srgbClr val="00ACBA"/>
      </a:accent5>
      <a:accent6>
        <a:srgbClr val="FAAD1D"/>
      </a:accent6>
      <a:hlink>
        <a:srgbClr val="6660A6"/>
      </a:hlink>
      <a:folHlink>
        <a:srgbClr val="6660A6"/>
      </a:folHlink>
    </a:clrScheme>
    <a:fontScheme name="Constantia-Franklin Gothic Book">
      <a:majorFont>
        <a:latin typeface="Constantia" panose="02030602050306030303"/>
        <a:ea typeface="Arial"/>
        <a:cs typeface="Arial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Arial"/>
        <a:cs typeface="Arial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1058</Words>
  <Application>Microsoft Office PowerPoint</Application>
  <PresentationFormat>Widescreen</PresentationFormat>
  <Paragraphs>228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Franklin Gothic Book</vt:lpstr>
      <vt:lpstr>Montserrat</vt:lpstr>
      <vt:lpstr>Montserrat Medium</vt:lpstr>
      <vt:lpstr>Times</vt:lpstr>
      <vt:lpstr>Times New Roman</vt:lpstr>
      <vt:lpstr>Wingdings</vt:lpstr>
      <vt:lpstr>1_Office Theme</vt:lpstr>
      <vt:lpstr>Malignant and Benign Hematology  from the Hematologist to the  Primary Care Provider</vt:lpstr>
      <vt:lpstr>PowerPoint Presentation</vt:lpstr>
      <vt:lpstr>Objectives</vt:lpstr>
      <vt:lpstr>Case 1</vt:lpstr>
      <vt:lpstr>Case 1: Neutropenia</vt:lpstr>
      <vt:lpstr>Case 1: Considerations</vt:lpstr>
      <vt:lpstr>“Benign Ethic Neutropenia”</vt:lpstr>
      <vt:lpstr>What to do for our patient?</vt:lpstr>
      <vt:lpstr>Case 2</vt:lpstr>
      <vt:lpstr>Presenting signs &amp; symptoms of ALL (%) </vt:lpstr>
      <vt:lpstr>Childhood cancers</vt:lpstr>
      <vt:lpstr>Risk factors for developing leukemia</vt:lpstr>
      <vt:lpstr>B-ALL Survival (AALL0932 and 1131)</vt:lpstr>
      <vt:lpstr>B-ALL Relapse (AALL0932 and 1131)</vt:lpstr>
      <vt:lpstr>Current and future directions for ALL</vt:lpstr>
      <vt:lpstr>Current and future directions: ALL &amp; beyond</vt:lpstr>
      <vt:lpstr>CAR-T</vt:lpstr>
      <vt:lpstr>Case 3 #1</vt:lpstr>
      <vt:lpstr>Case 3 #2</vt:lpstr>
      <vt:lpstr>Case 3 #3</vt:lpstr>
      <vt:lpstr>Evaluation of bleeding</vt:lpstr>
      <vt:lpstr>Evaluation of bleeding</vt:lpstr>
      <vt:lpstr>Case 3 #3: Von Willebrand disease</vt:lpstr>
      <vt:lpstr>Case 3 #2: Hemophilia</vt:lpstr>
      <vt:lpstr>Gene therapy</vt:lpstr>
      <vt:lpstr>Thank you &amp; Questions</vt:lpstr>
    </vt:vector>
  </TitlesOfParts>
  <Company>Nemours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Malignant and Benign Hematology  from the Hematologist to the  Primary Care Provider</dc:title>
  <dc:creator>Collier, Anderson</dc:creator>
  <cp:lastModifiedBy>Gato-Gomez, Ivy</cp:lastModifiedBy>
  <cp:revision>2</cp:revision>
  <dcterms:created xsi:type="dcterms:W3CDTF">2024-04-04T20:00:15Z</dcterms:created>
  <dcterms:modified xsi:type="dcterms:W3CDTF">2024-04-08T00:33:09Z</dcterms:modified>
</cp:coreProperties>
</file>