
<file path=[Content_Types].xml><?xml version="1.0" encoding="utf-8"?>
<Types xmlns="http://schemas.openxmlformats.org/package/2006/content-types">
  <Default Extension="1"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7"/>
  </p:notesMasterIdLst>
  <p:sldIdLst>
    <p:sldId id="313" r:id="rId5"/>
    <p:sldId id="361" r:id="rId6"/>
    <p:sldId id="317" r:id="rId7"/>
    <p:sldId id="318" r:id="rId8"/>
    <p:sldId id="315" r:id="rId9"/>
    <p:sldId id="319" r:id="rId10"/>
    <p:sldId id="320"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5" r:id="rId25"/>
    <p:sldId id="336" r:id="rId26"/>
    <p:sldId id="337" r:id="rId27"/>
    <p:sldId id="338" r:id="rId28"/>
    <p:sldId id="340" r:id="rId29"/>
    <p:sldId id="343" r:id="rId30"/>
    <p:sldId id="344" r:id="rId31"/>
    <p:sldId id="345" r:id="rId32"/>
    <p:sldId id="346" r:id="rId33"/>
    <p:sldId id="347" r:id="rId34"/>
    <p:sldId id="348" r:id="rId35"/>
    <p:sldId id="349" r:id="rId36"/>
    <p:sldId id="350" r:id="rId37"/>
    <p:sldId id="351" r:id="rId38"/>
    <p:sldId id="352" r:id="rId39"/>
    <p:sldId id="353" r:id="rId40"/>
    <p:sldId id="354" r:id="rId41"/>
    <p:sldId id="355" r:id="rId42"/>
    <p:sldId id="357" r:id="rId43"/>
    <p:sldId id="358" r:id="rId44"/>
    <p:sldId id="359" r:id="rId45"/>
    <p:sldId id="360" r:id="rId46"/>
  </p:sldIdLst>
  <p:sldSz cx="12192000" cy="6858000"/>
  <p:notesSz cx="7010400" cy="92964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t, Karen" initials="KK" lastIdx="0" clrIdx="0">
    <p:extLst>
      <p:ext uri="{19B8F6BF-5375-455C-9EA6-DF929625EA0E}">
        <p15:presenceInfo xmlns:p15="http://schemas.microsoft.com/office/powerpoint/2012/main" userId="S::kkent@nemours.org::87b0bf88-1944-4c31-befd-20eed10bd4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07F73B-99A6-4E8C-8BEF-D4FE5892D0A8}" v="162" dt="2023-10-20T20:13:11.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71"/>
    <p:restoredTop sz="94694"/>
  </p:normalViewPr>
  <p:slideViewPr>
    <p:cSldViewPr snapToGrid="0" snapToObjects="1">
      <p:cViewPr varScale="1">
        <p:scale>
          <a:sx n="73" d="100"/>
          <a:sy n="73" d="100"/>
        </p:scale>
        <p:origin x="1373" y="5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AEDF89A-ECDF-C645-8104-2718AADE391C}" type="datetimeFigureOut">
              <a:rPr lang="en-US" smtClean="0"/>
              <a:t>10/27/2023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965F683-F49F-9640-8726-BC9A01DFCF50}" type="slidenum">
              <a:rPr lang="en-US" smtClean="0"/>
              <a:t>‹#›</a:t>
            </a:fld>
            <a:endParaRPr lang="en-US"/>
          </a:p>
        </p:txBody>
      </p:sp>
    </p:spTree>
    <p:extLst>
      <p:ext uri="{BB962C8B-B14F-4D97-AF65-F5344CB8AC3E}">
        <p14:creationId xmlns:p14="http://schemas.microsoft.com/office/powerpoint/2010/main" val="42444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Option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1760636"/>
            <a:ext cx="5107446" cy="2150964"/>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1" y="4179051"/>
            <a:ext cx="5107447" cy="888250"/>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361402"/>
            <a:ext cx="2096022" cy="176588"/>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7" y="5482972"/>
            <a:ext cx="1195611" cy="997717"/>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a:extLst>
              <a:ext uri="{28A0092B-C50C-407E-A947-70E740481C1C}">
                <a14:useLocalDpi xmlns:a14="http://schemas.microsoft.com/office/drawing/2010/main"/>
              </a:ext>
            </a:extLst>
          </a:blip>
          <a:srcRect t="-4948" r="-2832"/>
          <a:stretch>
            <a:fillRect/>
          </a:stretch>
        </p:blipFill>
        <p:spPr>
          <a:xfrm>
            <a:off x="0" y="782199"/>
            <a:ext cx="6268598" cy="6075802"/>
          </a:xfrm>
          <a:prstGeom prst="rect">
            <a:avLst/>
          </a:prstGeom>
        </p:spPr>
      </p:pic>
    </p:spTree>
    <p:extLst>
      <p:ext uri="{BB962C8B-B14F-4D97-AF65-F5344CB8AC3E}">
        <p14:creationId xmlns:p14="http://schemas.microsoft.com/office/powerpoint/2010/main" val="3871416653"/>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407921"/>
            <a:ext cx="4904872" cy="358408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userDrawn="1"/>
        </p:nvSpPr>
        <p:spPr>
          <a:xfrm>
            <a:off x="838200" y="2229853"/>
            <a:ext cx="5257800" cy="4026568"/>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2839126"/>
            <a:ext cx="4347662" cy="589874"/>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4475747"/>
            <a:ext cx="4347662" cy="589874"/>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443324"/>
            <a:ext cx="4347662" cy="589874"/>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065908"/>
            <a:ext cx="4347662" cy="589874"/>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3475259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199" y="2448561"/>
            <a:ext cx="10515599" cy="3661782"/>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3399450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199" y="2346960"/>
            <a:ext cx="10515599" cy="3763383"/>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55E50488-9E1D-E545-B6CF-10348096863F}"/>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681889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ctr">
              <a:defRPr sz="4400"/>
            </a:lvl1pPr>
          </a:lstStyle>
          <a:p>
            <a:r>
              <a:rPr lang="en-US"/>
              <a:t>Click to edit Master title style</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519363"/>
            <a:ext cx="2738438" cy="2743200"/>
          </a:xfrm>
        </p:spPr>
        <p:txBody>
          <a:bodyPr/>
          <a:lstStyle>
            <a:lvl1pPr marL="0" indent="0" algn="ctr">
              <a:buFontTx/>
              <a:buNone/>
              <a:defRPr/>
            </a:lvl1pPr>
          </a:lstStyle>
          <a:p>
            <a:endParaRPr lang="en-US"/>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519363"/>
            <a:ext cx="2738438" cy="2743200"/>
          </a:xfrm>
        </p:spPr>
        <p:txBody>
          <a:bodyPr/>
          <a:lstStyle>
            <a:lvl1pPr marL="0" indent="0" algn="ctr">
              <a:buFontTx/>
              <a:buNone/>
              <a:defRPr/>
            </a:lvl1pPr>
          </a:lstStyle>
          <a:p>
            <a:endParaRPr lang="en-US"/>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519363"/>
            <a:ext cx="2738438" cy="2743200"/>
          </a:xfrm>
        </p:spPr>
        <p:txBody>
          <a:bodyPr/>
          <a:lstStyle>
            <a:lvl1pPr marL="0" indent="0" algn="ctr">
              <a:buFontTx/>
              <a:buNone/>
              <a:defRPr/>
            </a:lvl1pPr>
          </a:lstStyle>
          <a:p>
            <a:endParaRPr lang="en-US"/>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5323887"/>
            <a:ext cx="2738438" cy="483355"/>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5323887"/>
            <a:ext cx="2738438" cy="483355"/>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5323887"/>
            <a:ext cx="2738438" cy="483355"/>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5868566"/>
            <a:ext cx="2738438" cy="483355"/>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5868566"/>
            <a:ext cx="2738438" cy="483355"/>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5868566"/>
            <a:ext cx="2738438" cy="483355"/>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userDrawn="1"/>
        </p:nvCxnSpPr>
        <p:spPr>
          <a:xfrm flipH="1">
            <a:off x="4138863" y="2519363"/>
            <a:ext cx="0" cy="2743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userDrawn="1"/>
        </p:nvCxnSpPr>
        <p:spPr>
          <a:xfrm flipH="1">
            <a:off x="8045116" y="2519363"/>
            <a:ext cx="0" cy="2743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8278749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87600"/>
            <a:ext cx="10515600" cy="388793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89205760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261872"/>
            <a:ext cx="6898106" cy="657681"/>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a:xfrm>
            <a:off x="1280160" y="216726"/>
            <a:ext cx="4114800" cy="365125"/>
          </a:xfrm>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a:xfrm>
            <a:off x="800100" y="216726"/>
            <a:ext cx="480060" cy="365125"/>
          </a:xfrm>
        </p:spPr>
        <p:txBody>
          <a:bodyPr/>
          <a:lstStyle>
            <a:lvl1pPr algn="l">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326640"/>
            <a:ext cx="6898106" cy="194767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0" y="613775"/>
            <a:ext cx="4114800" cy="6244225"/>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8" y="1261872"/>
            <a:ext cx="3232977" cy="3200400"/>
          </a:xfrm>
          <a:prstGeom prst="ellipse">
            <a:avLst/>
          </a:prstGeom>
          <a:solidFill>
            <a:srgbClr val="FFFFFF"/>
          </a:solidFill>
          <a:ln w="63500">
            <a:noFill/>
          </a:ln>
        </p:spPr>
        <p:txBody>
          <a:bodyPr/>
          <a:lstStyle>
            <a:lvl1pPr marL="0" indent="0" algn="ctr">
              <a:buFontTx/>
              <a:buNone/>
              <a:defRPr/>
            </a:lvl1pPr>
          </a:lstStyle>
          <a:p>
            <a:endParaRPr lang="en-US"/>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4739497"/>
            <a:ext cx="2514600" cy="1504728"/>
          </a:xfrm>
        </p:spPr>
        <p:txBody>
          <a:bodyPr>
            <a:normAutofit/>
          </a:bodyPr>
          <a:lstStyle>
            <a:lvl1pPr marL="0" indent="0" algn="ctr">
              <a:buFontTx/>
              <a:buNone/>
              <a:defRPr sz="1400" b="0" i="0">
                <a:latin typeface="Montserrat Medium" pitchFamily="2" charset="77"/>
              </a:defRPr>
            </a:lvl1pPr>
          </a:lstStyle>
          <a:p>
            <a:pPr lvl="0"/>
            <a:r>
              <a:rPr lang="en-US"/>
              <a:t>Click to edit</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6291263"/>
            <a:ext cx="6901156"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15352960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hoto Sidebar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0" y="1261872"/>
            <a:ext cx="6297487" cy="657681"/>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0" y="2306321"/>
            <a:ext cx="5787189" cy="383779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8077200" y="613775"/>
            <a:ext cx="4114800" cy="6244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351921" y="1261871"/>
            <a:ext cx="3930650" cy="2286000"/>
          </a:xfrm>
          <a:solidFill>
            <a:srgbClr val="FFFFFF"/>
          </a:solidFill>
        </p:spPr>
        <p:txBody>
          <a:bodyPr/>
          <a:lstStyle>
            <a:lvl1pPr marL="0" indent="0" algn="ctr">
              <a:buFontTx/>
              <a:buNone/>
              <a:defRPr/>
            </a:lvl1pPr>
          </a:lstStyle>
          <a:p>
            <a:endParaRPr lang="en-US"/>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350668" y="3958225"/>
            <a:ext cx="3930650" cy="2286000"/>
          </a:xfrm>
          <a:solidFill>
            <a:srgbClr val="FFFFFF"/>
          </a:solidFill>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617BB095-467A-C84E-A1B3-25FA5BC541DD}"/>
              </a:ext>
            </a:extLst>
          </p:cNvPr>
          <p:cNvSpPr>
            <a:spLocks noGrp="1"/>
          </p:cNvSpPr>
          <p:nvPr>
            <p:ph type="body" sz="quarter" idx="15" hasCustomPrompt="1"/>
          </p:nvPr>
        </p:nvSpPr>
        <p:spPr>
          <a:xfrm>
            <a:off x="838200" y="6244225"/>
            <a:ext cx="5787189" cy="30262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3761995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1" y="1969441"/>
            <a:ext cx="3909471" cy="4548009"/>
          </a:xfrm>
          <a:prstGeom prst="ellipse">
            <a:avLst/>
          </a:prstGeom>
          <a:solidFill>
            <a:srgbClr val="FFFFFF"/>
          </a:solidFill>
        </p:spPr>
        <p:txBody>
          <a:bodyPr/>
          <a:lstStyle>
            <a:lvl1pPr marL="0" indent="0">
              <a:buFontTx/>
              <a:buNone/>
              <a:defRPr/>
            </a:lvl1pPr>
          </a:lstStyle>
          <a:p>
            <a:endParaRPr lang="en-US"/>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405933"/>
            <a:ext cx="6453852" cy="380435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261872"/>
            <a:ext cx="10515600" cy="657681"/>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3" y="5387371"/>
            <a:ext cx="2903537" cy="417513"/>
          </a:xfrm>
        </p:spPr>
        <p:txBody>
          <a:bodyPr/>
          <a:lstStyle>
            <a:lvl1pPr marL="0" indent="0">
              <a:buFontTx/>
              <a:buNone/>
              <a:defRPr/>
            </a:lvl1pPr>
          </a:lstStyle>
          <a:p>
            <a:endParaRPr lang="en-US"/>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58658820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357120"/>
            <a:ext cx="7328026" cy="191719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261872"/>
            <a:ext cx="7328027" cy="657681"/>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14363"/>
            <a:ext cx="3581400" cy="6243637"/>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6291263"/>
            <a:ext cx="7328026"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7737484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8" y="2346960"/>
            <a:ext cx="5638179" cy="39123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8" y="1261872"/>
            <a:ext cx="5638179" cy="657681"/>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14363"/>
            <a:ext cx="6096000" cy="6243637"/>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7" y="6291263"/>
            <a:ext cx="5638179"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80767521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Option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E85138-489F-1F68-0552-4060DF2103B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1760636"/>
            <a:ext cx="9142203" cy="1489460"/>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1" y="4397080"/>
            <a:ext cx="9142203" cy="888250"/>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2"/>
          <a:stretch>
            <a:fillRect/>
          </a:stretch>
        </p:blipFill>
        <p:spPr>
          <a:xfrm>
            <a:off x="10342617" y="5482972"/>
            <a:ext cx="1195611" cy="997717"/>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1" y="3423755"/>
            <a:ext cx="9127847" cy="368300"/>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6286220"/>
            <a:ext cx="3411538" cy="388938"/>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1161" y="1364303"/>
            <a:ext cx="2093976" cy="170785"/>
          </a:xfrm>
          <a:prstGeom prst="rect">
            <a:avLst/>
          </a:prstGeom>
        </p:spPr>
      </p:pic>
    </p:spTree>
    <p:extLst>
      <p:ext uri="{BB962C8B-B14F-4D97-AF65-F5344CB8AC3E}">
        <p14:creationId xmlns:p14="http://schemas.microsoft.com/office/powerpoint/2010/main" val="1021968184"/>
      </p:ext>
    </p:extLst>
  </p:cSld>
  <p:clrMapOvr>
    <a:overrideClrMapping bg1="dk1" tx1="lt1" bg2="dk2" tx2="lt2" accent1="accent1" accent2="accent2" accent3="accent3" accent4="accent4" accent5="accent5" accent6="accent6" hlink="hlink" folHlink="folHlink"/>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hoto, Icons, Cap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618547"/>
            <a:ext cx="5161166" cy="810453"/>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0" y="1261872"/>
            <a:ext cx="11538127" cy="657681"/>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261936"/>
            <a:ext cx="4114180" cy="4116807"/>
          </a:xfrm>
          <a:solidFill>
            <a:srgbClr val="FFFFFF"/>
          </a:solidFill>
        </p:spPr>
        <p:txBody>
          <a:bodyPr/>
          <a:lstStyle>
            <a:lvl1pPr marL="0" indent="0" algn="ctr">
              <a:buFontTx/>
              <a:buNone/>
              <a:defRPr/>
            </a:lvl1pPr>
          </a:lstStyle>
          <a:p>
            <a:endParaRPr lang="en-US"/>
          </a:p>
        </p:txBody>
      </p:sp>
      <p:sp>
        <p:nvSpPr>
          <p:cNvPr id="2" name="Oval 1">
            <a:extLst>
              <a:ext uri="{FF2B5EF4-FFF2-40B4-BE49-F238E27FC236}">
                <a16:creationId xmlns:a16="http://schemas.microsoft.com/office/drawing/2014/main" id="{7B581A29-A5EF-C842-B954-26B798023BDC}"/>
              </a:ext>
            </a:extLst>
          </p:cNvPr>
          <p:cNvSpPr/>
          <p:nvPr userDrawn="1"/>
        </p:nvSpPr>
        <p:spPr>
          <a:xfrm>
            <a:off x="4842170" y="2374231"/>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1B667AB-11D0-6F4C-B60F-9888E85DF899}"/>
              </a:ext>
            </a:extLst>
          </p:cNvPr>
          <p:cNvSpPr/>
          <p:nvPr userDrawn="1"/>
        </p:nvSpPr>
        <p:spPr>
          <a:xfrm>
            <a:off x="4842170" y="3835566"/>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5763D52-407B-3143-AACB-0B5BFA6F68F9}"/>
              </a:ext>
            </a:extLst>
          </p:cNvPr>
          <p:cNvSpPr/>
          <p:nvPr userDrawn="1"/>
        </p:nvSpPr>
        <p:spPr>
          <a:xfrm>
            <a:off x="4842170" y="5296901"/>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105275"/>
            <a:ext cx="5186692" cy="768350"/>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0" y="5549900"/>
            <a:ext cx="5161165" cy="787400"/>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19" y="6465539"/>
            <a:ext cx="10867405"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5632101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rcular Photo and Bullete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2367280"/>
            <a:ext cx="7159906" cy="390825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1934629"/>
            <a:ext cx="4227130" cy="4536036"/>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441535"/>
            <a:ext cx="3834004" cy="3834004"/>
          </a:xfrm>
          <a:prstGeom prst="ellipse">
            <a:avLst/>
          </a:prstGeom>
          <a:solidFill>
            <a:srgbClr val="FFFFFF"/>
          </a:solidFill>
        </p:spPr>
        <p:txBody>
          <a:bodyPr/>
          <a:lstStyle>
            <a:lvl1pPr marL="0" indent="0" algn="ctr">
              <a:buFontTx/>
              <a:buNone/>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076846" y="2210765"/>
            <a:ext cx="4507974" cy="4064774"/>
          </a:xfrm>
          <a:prstGeom prst="rect">
            <a:avLst/>
          </a:prstGeom>
        </p:spPr>
      </p:pic>
      <p:sp>
        <p:nvSpPr>
          <p:cNvPr id="13" name="Text Placeholder 6">
            <a:extLst>
              <a:ext uri="{FF2B5EF4-FFF2-40B4-BE49-F238E27FC236}">
                <a16:creationId xmlns:a16="http://schemas.microsoft.com/office/drawing/2014/main" id="{15180E06-1F4B-5B46-8B9D-1B1BC8430D69}"/>
              </a:ext>
            </a:extLst>
          </p:cNvPr>
          <p:cNvSpPr>
            <a:spLocks noGrp="1"/>
          </p:cNvSpPr>
          <p:nvPr>
            <p:ph type="body" sz="quarter" idx="13" hasCustomPrompt="1"/>
          </p:nvPr>
        </p:nvSpPr>
        <p:spPr>
          <a:xfrm>
            <a:off x="838200" y="6275539"/>
            <a:ext cx="7159906" cy="271311"/>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36877825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419350"/>
            <a:ext cx="10515600" cy="3738563"/>
          </a:xfrm>
          <a:solidFill>
            <a:srgbClr val="FFFFFF"/>
          </a:solidFill>
          <a:ln w="6350">
            <a:solidFill>
              <a:schemeClr val="tx1"/>
            </a:solidFill>
          </a:ln>
        </p:spPr>
        <p:txBody>
          <a:bodyPr/>
          <a:lstStyle>
            <a:lvl1pPr marL="0" indent="0" algn="ctr">
              <a:buFontTx/>
              <a:buNone/>
              <a:defRPr/>
            </a:lvl1pPr>
          </a:lstStyle>
          <a:p>
            <a:endParaRPr lang="en-US"/>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71875131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userDrawn="1"/>
        </p:nvCxnSpPr>
        <p:spPr>
          <a:xfrm flipH="1">
            <a:off x="10056353" y="3503815"/>
            <a:ext cx="0" cy="25298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userDrawn="1"/>
        </p:nvCxnSpPr>
        <p:spPr>
          <a:xfrm flipH="1">
            <a:off x="7424325" y="3134226"/>
            <a:ext cx="0" cy="289945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userDrawn="1"/>
        </p:nvCxnSpPr>
        <p:spPr>
          <a:xfrm flipH="1">
            <a:off x="4758531" y="3134226"/>
            <a:ext cx="0" cy="289945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userDrawn="1"/>
        </p:nvCxnSpPr>
        <p:spPr>
          <a:xfrm flipH="1">
            <a:off x="2085474" y="3592048"/>
            <a:ext cx="0" cy="25298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417386"/>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405355"/>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405354"/>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405353"/>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4484390"/>
            <a:ext cx="2468880"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4472359"/>
            <a:ext cx="2468880"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4472358"/>
            <a:ext cx="2468880"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4472357"/>
            <a:ext cx="2468880"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5524768"/>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5512737"/>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5512736"/>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5512735"/>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userDrawn="1"/>
        </p:nvCxnSpPr>
        <p:spPr>
          <a:xfrm rot="5400000" flipH="1" flipV="1">
            <a:off x="3933317" y="1273551"/>
            <a:ext cx="283159"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userDrawn="1"/>
        </p:nvCxnSpPr>
        <p:spPr>
          <a:xfrm rot="16200000" flipV="1">
            <a:off x="7866941" y="1192598"/>
            <a:ext cx="271127"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userDrawn="1"/>
        </p:nvCxnSpPr>
        <p:spPr>
          <a:xfrm flipH="1">
            <a:off x="6070454" y="2848082"/>
            <a:ext cx="0" cy="28614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280543"/>
            <a:ext cx="2674938"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0227851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2805129"/>
            <a:ext cx="4114800" cy="2743200"/>
          </a:xfrm>
          <a:solidFill>
            <a:srgbClr val="FFFFFF"/>
          </a:solidFill>
        </p:spPr>
        <p:txBody>
          <a:bodyPr/>
          <a:lstStyle>
            <a:lvl1pPr marL="0" indent="0" algn="ctr">
              <a:buFontTx/>
              <a:buNone/>
              <a:defRPr/>
            </a:lvl1pPr>
          </a:lstStyle>
          <a:p>
            <a:endParaRPr lang="en-US"/>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2805129"/>
            <a:ext cx="4114800" cy="2743200"/>
          </a:xfrm>
          <a:solidFill>
            <a:srgbClr val="FFFFFF"/>
          </a:solidFill>
        </p:spPr>
        <p:txBody>
          <a:bodyPr/>
          <a:lstStyle>
            <a:lvl1pPr marL="0" indent="0" algn="ctr">
              <a:buFontTx/>
              <a:buNone/>
              <a:defRPr/>
            </a:lvl1pPr>
          </a:lstStyle>
          <a:p>
            <a:endParaRPr lang="en-US"/>
          </a:p>
        </p:txBody>
      </p:sp>
      <p:sp>
        <p:nvSpPr>
          <p:cNvPr id="10" name="Rectangle 9">
            <a:extLst>
              <a:ext uri="{FF2B5EF4-FFF2-40B4-BE49-F238E27FC236}">
                <a16:creationId xmlns:a16="http://schemas.microsoft.com/office/drawing/2014/main" id="{53BC2C22-4CC4-094A-84CA-7C7485477B0F}"/>
              </a:ext>
            </a:extLst>
          </p:cNvPr>
          <p:cNvSpPr/>
          <p:nvPr userDrawn="1"/>
        </p:nvSpPr>
        <p:spPr>
          <a:xfrm>
            <a:off x="4034590" y="2805129"/>
            <a:ext cx="4114800" cy="274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5" y="3962400"/>
            <a:ext cx="3641725" cy="1395413"/>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87272953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3649664"/>
            <a:ext cx="12192000" cy="3208336"/>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051163"/>
            <a:ext cx="5669280" cy="2183251"/>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162205"/>
            <a:ext cx="5669280" cy="2183251"/>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676537"/>
            <a:ext cx="4056647" cy="2260600"/>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635912"/>
            <a:ext cx="6033034" cy="2162631"/>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1" y="1051163"/>
            <a:ext cx="4567989" cy="2377837"/>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085535"/>
            <a:ext cx="4567989" cy="2377837"/>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6473934"/>
            <a:ext cx="566928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534851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Paragraph Split With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379494"/>
            <a:ext cx="12192000" cy="24785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3" y="2240828"/>
            <a:ext cx="6920565" cy="184492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4" y="4636783"/>
            <a:ext cx="6920565" cy="1527711"/>
          </a:xfrm>
        </p:spPr>
        <p:txBody>
          <a:bodyPr/>
          <a:lstStyle>
            <a:lvl1pPr marL="0" indent="0">
              <a:buFontTx/>
              <a:buNone/>
              <a:defRPr>
                <a:solidFill>
                  <a:srgbClr val="FFFFFF"/>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CB1FD91C-2E7A-DB43-952B-48F33A14ED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13774"/>
            <a:ext cx="4953000" cy="2106743"/>
          </a:xfrm>
          <a:prstGeom prst="rect">
            <a:avLst/>
          </a:prstGeom>
        </p:spPr>
      </p:pic>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2" y="1261873"/>
            <a:ext cx="6920567" cy="773802"/>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6291263"/>
            <a:ext cx="6920568" cy="255587"/>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8" name="Picture 7" descr="A picture containing person, standing, young&#10;&#10;Description automatically generated">
            <a:extLst>
              <a:ext uri="{FF2B5EF4-FFF2-40B4-BE49-F238E27FC236}">
                <a16:creationId xmlns:a16="http://schemas.microsoft.com/office/drawing/2014/main" id="{BAB7D5A1-7EF1-BEDB-2FEE-B685414C64C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425" y="0"/>
            <a:ext cx="4350380" cy="6858000"/>
          </a:xfrm>
          <a:prstGeom prst="rect">
            <a:avLst/>
          </a:prstGeom>
        </p:spPr>
      </p:pic>
    </p:spTree>
    <p:extLst>
      <p:ext uri="{BB962C8B-B14F-4D97-AF65-F5344CB8AC3E}">
        <p14:creationId xmlns:p14="http://schemas.microsoft.com/office/powerpoint/2010/main" val="417720317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3649664"/>
            <a:ext cx="12192000" cy="3208336"/>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051163"/>
            <a:ext cx="5669280" cy="2183251"/>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162205"/>
            <a:ext cx="5669280" cy="2049921"/>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676537"/>
            <a:ext cx="4056647" cy="2260600"/>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635912"/>
            <a:ext cx="6033034" cy="2162631"/>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934596"/>
            <a:ext cx="4572000" cy="2376488"/>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093435"/>
            <a:ext cx="4572000" cy="2376488"/>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6291263"/>
            <a:ext cx="566928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92364657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userDrawn="1"/>
        </p:nvSpPr>
        <p:spPr>
          <a:xfrm>
            <a:off x="1102887" y="2471765"/>
            <a:ext cx="2286000" cy="3657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CEE4E996-04B4-2343-918B-0260CF977509}"/>
              </a:ext>
            </a:extLst>
          </p:cNvPr>
          <p:cNvSpPr/>
          <p:nvPr userDrawn="1"/>
        </p:nvSpPr>
        <p:spPr>
          <a:xfrm>
            <a:off x="3581400" y="2471765"/>
            <a:ext cx="2286000" cy="3657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FBED393C-536B-754D-B868-6D4E3205A4A7}"/>
              </a:ext>
            </a:extLst>
          </p:cNvPr>
          <p:cNvSpPr/>
          <p:nvPr userDrawn="1"/>
        </p:nvSpPr>
        <p:spPr>
          <a:xfrm>
            <a:off x="6108028" y="2471765"/>
            <a:ext cx="2286000" cy="3657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63B1CE32-353A-BE45-9EFB-BEFB10891E4F}"/>
              </a:ext>
            </a:extLst>
          </p:cNvPr>
          <p:cNvSpPr/>
          <p:nvPr userDrawn="1"/>
        </p:nvSpPr>
        <p:spPr>
          <a:xfrm>
            <a:off x="8610599" y="2471765"/>
            <a:ext cx="2286000" cy="3657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3958203"/>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3" y="2714597"/>
            <a:ext cx="1090613" cy="1031875"/>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1" y="2700059"/>
            <a:ext cx="1090613" cy="1031875"/>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2" y="2714597"/>
            <a:ext cx="1090613" cy="1031875"/>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3" y="2714597"/>
            <a:ext cx="1090613" cy="1031875"/>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4821738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261872"/>
            <a:ext cx="10515600" cy="657681"/>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387601"/>
            <a:ext cx="5257801" cy="3735404"/>
          </a:xfrm>
        </p:spPr>
        <p:txBody>
          <a:bodyPr anchor="t" anchorCtr="0">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387601"/>
            <a:ext cx="5172920" cy="3735403"/>
          </a:xfrm>
          <a:solidFill>
            <a:srgbClr val="FFFFFF"/>
          </a:solidFill>
          <a:ln w="6350">
            <a:solidFill>
              <a:schemeClr val="tx1"/>
            </a:solidFill>
          </a:ln>
        </p:spPr>
        <p:txBody>
          <a:bodyPr/>
          <a:lstStyle>
            <a:lvl1pPr marL="0" indent="0" algn="ctr">
              <a:buFontTx/>
              <a:buNone/>
              <a:defRPr/>
            </a:lvl1pPr>
          </a:lstStyle>
          <a:p>
            <a:endParaRPr lang="en-US"/>
          </a:p>
        </p:txBody>
      </p:sp>
      <p:sp>
        <p:nvSpPr>
          <p:cNvPr id="11" name="Text Placeholder 6">
            <a:extLst>
              <a:ext uri="{FF2B5EF4-FFF2-40B4-BE49-F238E27FC236}">
                <a16:creationId xmlns:a16="http://schemas.microsoft.com/office/drawing/2014/main" id="{BCB4298A-BA00-F54E-BFDF-8A63B62D0969}"/>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145046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Option 3">
    <p:bg>
      <p:bgPr>
        <a:solidFill>
          <a:schemeClr val="bg1"/>
        </a:solidFill>
        <a:effectLst/>
      </p:bgPr>
    </p:bg>
    <p:spTree>
      <p:nvGrpSpPr>
        <p:cNvPr id="1" name=""/>
        <p:cNvGrpSpPr/>
        <p:nvPr/>
      </p:nvGrpSpPr>
      <p:grpSpPr>
        <a:xfrm>
          <a:off x="0" y="0"/>
          <a:ext cx="0" cy="0"/>
          <a:chOff x="0" y="0"/>
          <a:chExt cx="0" cy="0"/>
        </a:xfrm>
      </p:grpSpPr>
      <p:pic>
        <p:nvPicPr>
          <p:cNvPr id="9" name="Picture 8" descr="A person with the arms crossed&#10;&#10;Description automatically generated with medium confidence">
            <a:extLst>
              <a:ext uri="{FF2B5EF4-FFF2-40B4-BE49-F238E27FC236}">
                <a16:creationId xmlns:a16="http://schemas.microsoft.com/office/drawing/2014/main" id="{8E945FA0-D580-CEA8-F3B1-C92AE2C187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245"/>
            <a:ext cx="12192000" cy="68580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245"/>
            <a:ext cx="12216459"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1440681"/>
            <a:ext cx="9142203" cy="1489460"/>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1" y="4077125"/>
            <a:ext cx="9142203" cy="888250"/>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7" y="5482972"/>
            <a:ext cx="1195611" cy="997717"/>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1" y="3103800"/>
            <a:ext cx="9127847" cy="368300"/>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6286220"/>
            <a:ext cx="3411538" cy="388938"/>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2663411362"/>
      </p:ext>
    </p:extLst>
  </p:cSld>
  <p:clrMapOvr>
    <a:overrideClrMapping bg1="dk1" tx1="lt1" bg2="dk2" tx2="lt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orizont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261872"/>
            <a:ext cx="10515600" cy="657681"/>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377441"/>
            <a:ext cx="5257801" cy="3745564"/>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3" y="2377424"/>
            <a:ext cx="5132387" cy="3745564"/>
          </a:xfr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CD275319-660D-EA4F-B58A-AE7715344F28}"/>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88654865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ell Phon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7" y="1261872"/>
            <a:ext cx="6855917" cy="657681"/>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367281"/>
            <a:ext cx="6855917" cy="3755724"/>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410233" y="896112"/>
            <a:ext cx="2940520" cy="5620434"/>
          </a:xfrm>
          <a:prstGeom prst="roundRect">
            <a:avLst>
              <a:gd name="adj" fmla="val 20035"/>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8335272" y="685706"/>
            <a:ext cx="3090442" cy="5955568"/>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C669E9F-BB38-3F42-86E9-8195F80F0827}"/>
              </a:ext>
            </a:extLst>
          </p:cNvPr>
          <p:cNvSpPr>
            <a:spLocks noGrp="1"/>
          </p:cNvSpPr>
          <p:nvPr>
            <p:ph type="body" sz="quarter" idx="14" hasCustomPrompt="1"/>
          </p:nvPr>
        </p:nvSpPr>
        <p:spPr>
          <a:xfrm>
            <a:off x="838200" y="6287785"/>
            <a:ext cx="6855916" cy="2590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4716398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7" y="1261872"/>
            <a:ext cx="6855917" cy="657681"/>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377441"/>
            <a:ext cx="6855917" cy="3745564"/>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202724"/>
            <a:ext cx="3308202" cy="4992130"/>
          </a:xfrm>
          <a:prstGeom prst="roundRect">
            <a:avLst>
              <a:gd name="adj" fmla="val 8678"/>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815066"/>
            <a:ext cx="3845490" cy="5826208"/>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6291263"/>
            <a:ext cx="6855916" cy="320862"/>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25304808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7" y="1261872"/>
            <a:ext cx="6855917" cy="657681"/>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7" y="2546295"/>
            <a:ext cx="5000263" cy="3275771"/>
          </a:xfrm>
          <a:prstGeom prst="roundRect">
            <a:avLst>
              <a:gd name="adj" fmla="val 3378"/>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1" y="613775"/>
            <a:ext cx="4379089" cy="6244225"/>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5" y="1261873"/>
            <a:ext cx="3309395" cy="48611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336422"/>
            <a:ext cx="6648418" cy="3858430"/>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0" y="6291263"/>
            <a:ext cx="6233933" cy="320458"/>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927274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7" y="1261872"/>
            <a:ext cx="6855917" cy="657681"/>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546295"/>
            <a:ext cx="4795778" cy="2761880"/>
          </a:xfrm>
          <a:prstGeom prst="roundRect">
            <a:avLst>
              <a:gd name="adj" fmla="val 0"/>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1" y="613775"/>
            <a:ext cx="4379089" cy="6244225"/>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5" y="1261873"/>
            <a:ext cx="3309395" cy="48611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5" y="2336421"/>
            <a:ext cx="5509549" cy="4304841"/>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5" y="6291263"/>
            <a:ext cx="3309395"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1838224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692136"/>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12848410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788082"/>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91411152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788082"/>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CD0D71A6-EBC0-C349-9FB5-0984AE839FA6}"/>
              </a:ext>
            </a:extLst>
          </p:cNvPr>
          <p:cNvSpPr>
            <a:spLocks noGrp="1"/>
          </p:cNvSpPr>
          <p:nvPr>
            <p:ph type="body" sz="quarter" idx="16"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59646999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36801"/>
            <a:ext cx="5181600" cy="3840162"/>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6172200" y="2336800"/>
            <a:ext cx="5181600" cy="3840163"/>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1271016"/>
            <a:ext cx="10515600" cy="65768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28792027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61872"/>
            <a:ext cx="10515600" cy="701132"/>
          </a:xfrm>
        </p:spPr>
        <p:txBody>
          <a:bodyPr anchor="t" anchorCtr="0"/>
          <a:lstStyle/>
          <a:p>
            <a:r>
              <a:rPr lang="en-US"/>
              <a:t>Click to edit Master title style</a:t>
            </a:r>
          </a:p>
        </p:txBody>
      </p:sp>
      <p:sp>
        <p:nvSpPr>
          <p:cNvPr id="3" name="Text Placeholder 2"/>
          <p:cNvSpPr>
            <a:spLocks noGrp="1"/>
          </p:cNvSpPr>
          <p:nvPr>
            <p:ph type="body" idx="1"/>
          </p:nvPr>
        </p:nvSpPr>
        <p:spPr>
          <a:xfrm>
            <a:off x="839788" y="2417522"/>
            <a:ext cx="5157787" cy="539163"/>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3144576"/>
            <a:ext cx="5157787" cy="2980265"/>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417522"/>
            <a:ext cx="5183188" cy="539164"/>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44576"/>
            <a:ext cx="5183188" cy="2980265"/>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Slide Number Placeholder 8"/>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9744143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Option 4">
    <p:bg>
      <p:bgRef idx="1001">
        <a:schemeClr val="bg1"/>
      </p:bgRef>
    </p:bg>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3CE1DBCF-B51D-4952-BCBD-691E8ABCA3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73384"/>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12230" y="0"/>
            <a:ext cx="12216459" cy="6863245"/>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1482161"/>
            <a:ext cx="9142203" cy="1489460"/>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1" y="4118605"/>
            <a:ext cx="9142203" cy="888250"/>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7" y="5482972"/>
            <a:ext cx="1195611" cy="997717"/>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1" y="3145280"/>
            <a:ext cx="9127847" cy="368300"/>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6286220"/>
            <a:ext cx="3411538" cy="388938"/>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3285329099"/>
      </p:ext>
    </p:extLst>
  </p:cSld>
  <p:clrMapOvr>
    <a:overrideClrMapping bg1="dk1" tx1="lt1" bg2="dk2" tx2="lt2" accent1="accent1" accent2="accent2" accent3="accent3" accent4="accent4" accent5="accent5" accent6="accent6" hlink="hlink" folHlink="folHlink"/>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hotos and 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lide Number Placeholder 4"/>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261872"/>
            <a:ext cx="10515600" cy="701132"/>
          </a:xfrm>
        </p:spPr>
        <p:txBody>
          <a:bodyPr anchor="t" anchorCtr="0"/>
          <a:lstStyle/>
          <a:p>
            <a:r>
              <a:rPr lang="en-US"/>
              <a:t>Click to edit Master title style</a:t>
            </a:r>
          </a:p>
        </p:txBody>
      </p: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a:extLst>
              <a:ext uri="{28A0092B-C50C-407E-A947-70E740481C1C}">
                <a14:useLocalDpi xmlns:a14="http://schemas.microsoft.com/office/drawing/2010/main"/>
              </a:ext>
            </a:extLst>
          </a:blip>
          <a:srcRect l="1364" t="-3952" r="34410" b="46015"/>
          <a:stretch>
            <a:fillRect/>
          </a:stretch>
        </p:blipFill>
        <p:spPr>
          <a:xfrm rot="16200000">
            <a:off x="8278900" y="2944900"/>
            <a:ext cx="6244224"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413000"/>
            <a:ext cx="5029200" cy="388620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0" name="Picture Placeholder 2">
            <a:extLst>
              <a:ext uri="{FF2B5EF4-FFF2-40B4-BE49-F238E27FC236}">
                <a16:creationId xmlns:a16="http://schemas.microsoft.com/office/drawing/2014/main" id="{2E487045-188D-864B-B3DD-30821E177BC7}"/>
              </a:ext>
            </a:extLst>
          </p:cNvPr>
          <p:cNvSpPr>
            <a:spLocks noGrp="1"/>
          </p:cNvSpPr>
          <p:nvPr>
            <p:ph type="pic" sz="quarter" idx="14"/>
          </p:nvPr>
        </p:nvSpPr>
        <p:spPr>
          <a:xfrm>
            <a:off x="6324600" y="2413000"/>
            <a:ext cx="5029200" cy="388620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70360C69-FA8C-5F43-BBCF-36788CDB19A0}"/>
              </a:ext>
            </a:extLst>
          </p:cNvPr>
          <p:cNvSpPr>
            <a:spLocks noGrp="1"/>
          </p:cNvSpPr>
          <p:nvPr>
            <p:ph type="body" sz="quarter" idx="15"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4898159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350923011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13775"/>
            <a:ext cx="12192001" cy="6276149"/>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14" name="Rectangle 13">
            <a:extLst>
              <a:ext uri="{FF2B5EF4-FFF2-40B4-BE49-F238E27FC236}">
                <a16:creationId xmlns:a16="http://schemas.microsoft.com/office/drawing/2014/main" id="{603037C0-3AF5-C247-8922-F73E8847476D}"/>
              </a:ext>
            </a:extLst>
          </p:cNvPr>
          <p:cNvSpPr/>
          <p:nvPr userDrawn="1"/>
        </p:nvSpPr>
        <p:spPr>
          <a:xfrm>
            <a:off x="838201" y="4796589"/>
            <a:ext cx="10515600" cy="1524000"/>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4996037"/>
            <a:ext cx="10515600" cy="1645237"/>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79329200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13775"/>
            <a:ext cx="12192000" cy="6244225"/>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4796589"/>
            <a:ext cx="10515600" cy="1524000"/>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4989095"/>
            <a:ext cx="10515600" cy="1652179"/>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73651735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Full Page Photo and Callout">
    <p:spTree>
      <p:nvGrpSpPr>
        <p:cNvPr id="1" name=""/>
        <p:cNvGrpSpPr/>
        <p:nvPr/>
      </p:nvGrpSpPr>
      <p:grpSpPr>
        <a:xfrm>
          <a:off x="0" y="0"/>
          <a:ext cx="0" cy="0"/>
          <a:chOff x="0" y="0"/>
          <a:chExt cx="0" cy="0"/>
        </a:xfrm>
      </p:grpSpPr>
      <p:pic>
        <p:nvPicPr>
          <p:cNvPr id="7" name="Picture 6" descr="A picture containing person, athletic game, sport&#10;&#10;Description automatically generated">
            <a:extLst>
              <a:ext uri="{FF2B5EF4-FFF2-40B4-BE49-F238E27FC236}">
                <a16:creationId xmlns:a16="http://schemas.microsoft.com/office/drawing/2014/main" id="{D94FEF66-10C7-698D-A8DB-B8488D854F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13775"/>
            <a:ext cx="12192001" cy="6244225"/>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4796589"/>
            <a:ext cx="10515600" cy="1524000"/>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4989095"/>
            <a:ext cx="10515600" cy="1652179"/>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207035559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pic>
        <p:nvPicPr>
          <p:cNvPr id="3" name="Picture 2" descr="A picture containing person, young, child, indoor&#10;&#10;Description automatically generated">
            <a:extLst>
              <a:ext uri="{FF2B5EF4-FFF2-40B4-BE49-F238E27FC236}">
                <a16:creationId xmlns:a16="http://schemas.microsoft.com/office/drawing/2014/main" id="{D3B8BF1D-C6AE-E037-025D-517B2E8B5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825218"/>
            <a:ext cx="5207564" cy="5207564"/>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4" y="2117558"/>
            <a:ext cx="4346575" cy="2646947"/>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39" y="1037902"/>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8" y="4875731"/>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307996137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and Quote Option 2">
    <p:spTree>
      <p:nvGrpSpPr>
        <p:cNvPr id="1" name=""/>
        <p:cNvGrpSpPr/>
        <p:nvPr/>
      </p:nvGrpSpPr>
      <p:grpSpPr>
        <a:xfrm>
          <a:off x="0" y="0"/>
          <a:ext cx="0" cy="0"/>
          <a:chOff x="0" y="0"/>
          <a:chExt cx="0" cy="0"/>
        </a:xfrm>
      </p:grpSpPr>
      <p:pic>
        <p:nvPicPr>
          <p:cNvPr id="3" name="Picture 2" descr="A picture containing person, ground, outdoor&#10;&#10;Description automatically generated">
            <a:extLst>
              <a:ext uri="{FF2B5EF4-FFF2-40B4-BE49-F238E27FC236}">
                <a16:creationId xmlns:a16="http://schemas.microsoft.com/office/drawing/2014/main" id="{8689E5E6-6C50-0A8D-1E92-FC0E9D7C1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825218"/>
            <a:ext cx="5207564" cy="5207564"/>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4" y="2117558"/>
            <a:ext cx="4346575" cy="2646947"/>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39" y="1037902"/>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8" y="4875731"/>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1856035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Page Option 1">
    <p:spTree>
      <p:nvGrpSpPr>
        <p:cNvPr id="1" name=""/>
        <p:cNvGrpSpPr/>
        <p:nvPr/>
      </p:nvGrpSpPr>
      <p:grpSpPr>
        <a:xfrm>
          <a:off x="0" y="0"/>
          <a:ext cx="0" cy="0"/>
          <a:chOff x="0" y="0"/>
          <a:chExt cx="0" cy="0"/>
        </a:xfrm>
      </p:grpSpPr>
      <p:pic>
        <p:nvPicPr>
          <p:cNvPr id="4" name="Picture 3" descr="A picture containing person, slide, crowd&#10;&#10;Description automatically generated">
            <a:extLst>
              <a:ext uri="{FF2B5EF4-FFF2-40B4-BE49-F238E27FC236}">
                <a16:creationId xmlns:a16="http://schemas.microsoft.com/office/drawing/2014/main" id="{2A7744E8-9F40-1CBA-90A4-8E173FA5D5B1}"/>
              </a:ext>
            </a:extLst>
          </p:cNvPr>
          <p:cNvPicPr>
            <a:picLocks noChangeAspect="1"/>
          </p:cNvPicPr>
          <p:nvPr userDrawn="1"/>
        </p:nvPicPr>
        <p:blipFill>
          <a:blip r:embed="rId2">
            <a:extLst>
              <a:ext uri="{28A0092B-C50C-407E-A947-70E740481C1C}">
                <a14:useLocalDpi xmlns:a14="http://schemas.microsoft.com/office/drawing/2010/main"/>
              </a:ext>
            </a:extLst>
          </a:blip>
          <a:srcRect r="-10"/>
          <a:stretch>
            <a:fillRect/>
          </a:stretch>
        </p:blipFill>
        <p:spPr>
          <a:xfrm>
            <a:off x="1250" y="0"/>
            <a:ext cx="12190750" cy="68580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125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4731214"/>
            <a:ext cx="10515600" cy="1018671"/>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375483"/>
            <a:ext cx="2096022" cy="176588"/>
          </a:xfrm>
          <a:prstGeom prst="rect">
            <a:avLst/>
          </a:prstGeom>
        </p:spPr>
      </p:pic>
    </p:spTree>
    <p:extLst>
      <p:ext uri="{BB962C8B-B14F-4D97-AF65-F5344CB8AC3E}">
        <p14:creationId xmlns:p14="http://schemas.microsoft.com/office/powerpoint/2010/main" val="211136375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Page Option 2">
    <p:spTree>
      <p:nvGrpSpPr>
        <p:cNvPr id="1" name=""/>
        <p:cNvGrpSpPr/>
        <p:nvPr/>
      </p:nvGrpSpPr>
      <p:grpSpPr>
        <a:xfrm>
          <a:off x="0" y="0"/>
          <a:ext cx="0" cy="0"/>
          <a:chOff x="0" y="0"/>
          <a:chExt cx="0" cy="0"/>
        </a:xfrm>
      </p:grpSpPr>
      <p:pic>
        <p:nvPicPr>
          <p:cNvPr id="4" name="Picture 3" descr="A picture containing person, outdoor, person&#10;&#10;Description automatically generated">
            <a:extLst>
              <a:ext uri="{FF2B5EF4-FFF2-40B4-BE49-F238E27FC236}">
                <a16:creationId xmlns:a16="http://schemas.microsoft.com/office/drawing/2014/main" id="{3DBF6E97-4391-F09A-B084-9DA895A7FB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0" y="0"/>
            <a:ext cx="12216459"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375483"/>
            <a:ext cx="2096022" cy="176588"/>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4731214"/>
            <a:ext cx="8755918" cy="1018671"/>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117097113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Page Option 3">
    <p:spTree>
      <p:nvGrpSpPr>
        <p:cNvPr id="1" name=""/>
        <p:cNvGrpSpPr/>
        <p:nvPr/>
      </p:nvGrpSpPr>
      <p:grpSpPr>
        <a:xfrm>
          <a:off x="0" y="0"/>
          <a:ext cx="0" cy="0"/>
          <a:chOff x="0" y="0"/>
          <a:chExt cx="0" cy="0"/>
        </a:xfrm>
      </p:grpSpPr>
      <p:pic>
        <p:nvPicPr>
          <p:cNvPr id="4" name="Picture 3" descr="A picture containing person, outdoor, young&#10;&#10;Description automatically generated">
            <a:extLst>
              <a:ext uri="{FF2B5EF4-FFF2-40B4-BE49-F238E27FC236}">
                <a16:creationId xmlns:a16="http://schemas.microsoft.com/office/drawing/2014/main" id="{9E79B8AC-CCC5-75A7-12FC-C6B1919D53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0" y="4731213"/>
            <a:ext cx="8803341" cy="1018671"/>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375483"/>
            <a:ext cx="2096022" cy="176588"/>
          </a:xfrm>
          <a:prstGeom prst="rect">
            <a:avLst/>
          </a:prstGeom>
        </p:spPr>
      </p:pic>
    </p:spTree>
    <p:extLst>
      <p:ext uri="{BB962C8B-B14F-4D97-AF65-F5344CB8AC3E}">
        <p14:creationId xmlns:p14="http://schemas.microsoft.com/office/powerpoint/2010/main" val="178280343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Option 5">
    <p:bg>
      <p:bgRef idx="1001">
        <a:schemeClr val="bg1"/>
      </p:bgRef>
    </p:bg>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129E4BBE-4986-C0ED-92FB-5F70E6AFA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16459" cy="68580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246"/>
            <a:ext cx="12216459" cy="6863245"/>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1380763"/>
            <a:ext cx="9142203" cy="1489460"/>
          </a:xfrm>
        </p:spPr>
        <p:txBody>
          <a:bodyPr wrap="none" lIns="0" tIns="0" rIns="0" bIns="0" anchor="t" anchorCtr="0">
            <a:noAutofit/>
          </a:bodyPr>
          <a:lstStyle>
            <a:lvl1pPr algn="l">
              <a:defRPr sz="5000">
                <a:solidFill>
                  <a:schemeClr val="bg2"/>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1" y="4017207"/>
            <a:ext cx="9142203" cy="888250"/>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5482972"/>
            <a:ext cx="1194870" cy="997717"/>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1" y="3043882"/>
            <a:ext cx="9127847" cy="368300"/>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6286220"/>
            <a:ext cx="3411538" cy="388938"/>
          </a:xfrm>
        </p:spPr>
        <p:txBody>
          <a:bodyPr>
            <a:normAutofit/>
          </a:bodyPr>
          <a:lstStyle>
            <a:lvl1pPr marL="0" indent="0">
              <a:buFontTx/>
              <a:buNone/>
              <a:defRPr sz="1200" b="0" i="0">
                <a:solidFill>
                  <a:schemeClr val="bg2"/>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61533245"/>
      </p:ext>
    </p:extLst>
  </p:cSld>
  <p:clrMapOvr>
    <a:overrideClrMapping bg1="dk1" tx1="lt1" bg2="dk2" tx2="lt2" accent1="accent1" accent2="accent2" accent3="accent3" accent4="accent4" accent5="accent5" accent6="accent6" hlink="hlink" folHlink="folHlink"/>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Page Option 4">
    <p:spTree>
      <p:nvGrpSpPr>
        <p:cNvPr id="1" name=""/>
        <p:cNvGrpSpPr/>
        <p:nvPr/>
      </p:nvGrpSpPr>
      <p:grpSpPr>
        <a:xfrm>
          <a:off x="0" y="0"/>
          <a:ext cx="0" cy="0"/>
          <a:chOff x="0" y="0"/>
          <a:chExt cx="0" cy="0"/>
        </a:xfrm>
      </p:grpSpPr>
      <p:pic>
        <p:nvPicPr>
          <p:cNvPr id="4" name="Picture 3" descr="A picture containing person, outdoor, crowd&#10;&#10;Description automatically generated">
            <a:extLst>
              <a:ext uri="{FF2B5EF4-FFF2-40B4-BE49-F238E27FC236}">
                <a16:creationId xmlns:a16="http://schemas.microsoft.com/office/drawing/2014/main" id="{3C7BC5CB-6C2C-51B8-717C-D171EF167C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199" y="4731212"/>
            <a:ext cx="9435353" cy="1018671"/>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375483"/>
            <a:ext cx="2096022" cy="176588"/>
          </a:xfrm>
          <a:prstGeom prst="rect">
            <a:avLst/>
          </a:prstGeom>
        </p:spPr>
      </p:pic>
    </p:spTree>
    <p:extLst>
      <p:ext uri="{BB962C8B-B14F-4D97-AF65-F5344CB8AC3E}">
        <p14:creationId xmlns:p14="http://schemas.microsoft.com/office/powerpoint/2010/main" val="392617001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Page Option 5">
    <p:spTree>
      <p:nvGrpSpPr>
        <p:cNvPr id="1" name=""/>
        <p:cNvGrpSpPr/>
        <p:nvPr/>
      </p:nvGrpSpPr>
      <p:grpSpPr>
        <a:xfrm>
          <a:off x="0" y="0"/>
          <a:ext cx="0" cy="0"/>
          <a:chOff x="0" y="0"/>
          <a:chExt cx="0" cy="0"/>
        </a:xfrm>
      </p:grpSpPr>
      <p:pic>
        <p:nvPicPr>
          <p:cNvPr id="9" name="Picture 8" descr="A person and person laughing&#10;&#10;Description automatically generated with low confidence">
            <a:extLst>
              <a:ext uri="{FF2B5EF4-FFF2-40B4-BE49-F238E27FC236}">
                <a16:creationId xmlns:a16="http://schemas.microsoft.com/office/drawing/2014/main" id="{53D3CE11-5C43-2FB2-9AF1-840FE098AA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496305"/>
            <a:ext cx="4365812" cy="1018671"/>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128800"/>
            <a:ext cx="2096022" cy="176588"/>
          </a:xfrm>
          <a:prstGeom prst="rect">
            <a:avLst/>
          </a:prstGeom>
        </p:spPr>
      </p:pic>
    </p:spTree>
    <p:extLst>
      <p:ext uri="{BB962C8B-B14F-4D97-AF65-F5344CB8AC3E}">
        <p14:creationId xmlns:p14="http://schemas.microsoft.com/office/powerpoint/2010/main" val="298860373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Page Option 6">
    <p:spTree>
      <p:nvGrpSpPr>
        <p:cNvPr id="1" name=""/>
        <p:cNvGrpSpPr/>
        <p:nvPr/>
      </p:nvGrpSpPr>
      <p:grpSpPr>
        <a:xfrm>
          <a:off x="0" y="0"/>
          <a:ext cx="0" cy="0"/>
          <a:chOff x="0" y="0"/>
          <a:chExt cx="0" cy="0"/>
        </a:xfrm>
      </p:grpSpPr>
      <p:pic>
        <p:nvPicPr>
          <p:cNvPr id="4" name="Picture 3" descr="A person smiling for the camera&#10;&#10;Description automatically generated with low confidence">
            <a:extLst>
              <a:ext uri="{FF2B5EF4-FFF2-40B4-BE49-F238E27FC236}">
                <a16:creationId xmlns:a16="http://schemas.microsoft.com/office/drawing/2014/main" id="{5C7389C0-6F6B-B598-5E5F-C09978FEF2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128800"/>
            <a:ext cx="2096022" cy="176588"/>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199" y="2484529"/>
            <a:ext cx="4621307" cy="1018671"/>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26060319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2853018"/>
            <a:ext cx="12192000" cy="2912782"/>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a:stretch>
            <a:fillRect/>
          </a:stretch>
        </p:blipFill>
        <p:spPr>
          <a:xfrm>
            <a:off x="5200650" y="2425700"/>
            <a:ext cx="1790700" cy="146050"/>
          </a:xfrm>
          <a:prstGeom prst="rect">
            <a:avLst/>
          </a:prstGeom>
        </p:spPr>
      </p:pic>
    </p:spTree>
    <p:extLst>
      <p:ext uri="{BB962C8B-B14F-4D97-AF65-F5344CB8AC3E}">
        <p14:creationId xmlns:p14="http://schemas.microsoft.com/office/powerpoint/2010/main" val="93381431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379494"/>
            <a:ext cx="12192000" cy="24785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1" y="2240828"/>
            <a:ext cx="6920565" cy="184492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2" y="4636783"/>
            <a:ext cx="6920565" cy="1927479"/>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0" y="1261873"/>
            <a:ext cx="6920567" cy="773802"/>
          </a:xfrm>
        </p:spPr>
        <p:txBody>
          <a:bodyPr anchor="t" anchorCtr="0"/>
          <a:lstStyle>
            <a:lvl1pPr algn="l">
              <a:defRPr/>
            </a:lvl1pPr>
          </a:lstStyle>
          <a:p>
            <a:r>
              <a:rPr lang="en-US"/>
              <a:t>Click to edit title style</a:t>
            </a:r>
          </a:p>
        </p:txBody>
      </p:sp>
      <p:pic>
        <p:nvPicPr>
          <p:cNvPr id="8" name="Picture 7">
            <a:extLst>
              <a:ext uri="{FF2B5EF4-FFF2-40B4-BE49-F238E27FC236}">
                <a16:creationId xmlns:a16="http://schemas.microsoft.com/office/drawing/2014/main" id="{CB638375-826B-E043-96F5-88E398B07190}"/>
              </a:ext>
            </a:extLst>
          </p:cNvPr>
          <p:cNvPicPr>
            <a:picLocks noChangeAspect="1"/>
          </p:cNvPicPr>
          <p:nvPr userDrawn="1"/>
        </p:nvPicPr>
        <p:blipFill>
          <a:blip r:embed="rId2"/>
          <a:stretch>
            <a:fillRect/>
          </a:stretch>
        </p:blipFill>
        <p:spPr>
          <a:xfrm>
            <a:off x="756396" y="5409627"/>
            <a:ext cx="469900" cy="457200"/>
          </a:xfrm>
          <a:prstGeom prst="rect">
            <a:avLst/>
          </a:prstGeom>
        </p:spPr>
      </p:pic>
      <p:pic>
        <p:nvPicPr>
          <p:cNvPr id="11" name="Picture 10">
            <a:extLst>
              <a:ext uri="{FF2B5EF4-FFF2-40B4-BE49-F238E27FC236}">
                <a16:creationId xmlns:a16="http://schemas.microsoft.com/office/drawing/2014/main" id="{30BC22A2-0D0F-1C44-9348-3D3C36A8EE61}"/>
              </a:ext>
            </a:extLst>
          </p:cNvPr>
          <p:cNvPicPr>
            <a:picLocks noChangeAspect="1"/>
          </p:cNvPicPr>
          <p:nvPr userDrawn="1"/>
        </p:nvPicPr>
        <p:blipFill>
          <a:blip r:embed="rId3"/>
          <a:stretch>
            <a:fillRect/>
          </a:stretch>
        </p:blipFill>
        <p:spPr>
          <a:xfrm>
            <a:off x="2209986" y="5409627"/>
            <a:ext cx="469900" cy="457200"/>
          </a:xfrm>
          <a:prstGeom prst="rect">
            <a:avLst/>
          </a:prstGeom>
        </p:spPr>
      </p:pic>
      <p:pic>
        <p:nvPicPr>
          <p:cNvPr id="16" name="Picture 15">
            <a:extLst>
              <a:ext uri="{FF2B5EF4-FFF2-40B4-BE49-F238E27FC236}">
                <a16:creationId xmlns:a16="http://schemas.microsoft.com/office/drawing/2014/main" id="{2E234825-C201-B84E-8E08-36202B5E8DF9}"/>
              </a:ext>
            </a:extLst>
          </p:cNvPr>
          <p:cNvPicPr>
            <a:picLocks noChangeAspect="1"/>
          </p:cNvPicPr>
          <p:nvPr userDrawn="1"/>
        </p:nvPicPr>
        <p:blipFill>
          <a:blip r:embed="rId4"/>
          <a:stretch>
            <a:fillRect/>
          </a:stretch>
        </p:blipFill>
        <p:spPr>
          <a:xfrm>
            <a:off x="1483191" y="5409627"/>
            <a:ext cx="469900" cy="457200"/>
          </a:xfrm>
          <a:prstGeom prst="rect">
            <a:avLst/>
          </a:prstGeom>
        </p:spPr>
      </p:pic>
      <p:pic>
        <p:nvPicPr>
          <p:cNvPr id="18" name="Picture 17">
            <a:extLst>
              <a:ext uri="{FF2B5EF4-FFF2-40B4-BE49-F238E27FC236}">
                <a16:creationId xmlns:a16="http://schemas.microsoft.com/office/drawing/2014/main" id="{C22525E6-D64D-5443-A119-335CE522547A}"/>
              </a:ext>
            </a:extLst>
          </p:cNvPr>
          <p:cNvPicPr>
            <a:picLocks noChangeAspect="1"/>
          </p:cNvPicPr>
          <p:nvPr userDrawn="1"/>
        </p:nvPicPr>
        <p:blipFill>
          <a:blip r:embed="rId5"/>
          <a:stretch>
            <a:fillRect/>
          </a:stretch>
        </p:blipFill>
        <p:spPr>
          <a:xfrm>
            <a:off x="2936781" y="5409627"/>
            <a:ext cx="469900" cy="457200"/>
          </a:xfrm>
          <a:prstGeom prst="rect">
            <a:avLst/>
          </a:prstGeom>
        </p:spPr>
      </p:pic>
      <p:pic>
        <p:nvPicPr>
          <p:cNvPr id="20" name="Picture 19">
            <a:extLst>
              <a:ext uri="{FF2B5EF4-FFF2-40B4-BE49-F238E27FC236}">
                <a16:creationId xmlns:a16="http://schemas.microsoft.com/office/drawing/2014/main" id="{D831BCB4-FCA8-E84E-B717-77ABE02CC025}"/>
              </a:ext>
            </a:extLst>
          </p:cNvPr>
          <p:cNvPicPr>
            <a:picLocks noChangeAspect="1"/>
          </p:cNvPicPr>
          <p:nvPr userDrawn="1"/>
        </p:nvPicPr>
        <p:blipFill>
          <a:blip r:embed="rId6"/>
          <a:stretch>
            <a:fillRect/>
          </a:stretch>
        </p:blipFill>
        <p:spPr>
          <a:xfrm>
            <a:off x="3663576" y="5409627"/>
            <a:ext cx="469900" cy="457200"/>
          </a:xfrm>
          <a:prstGeom prst="rect">
            <a:avLst/>
          </a:prstGeom>
        </p:spPr>
      </p:pic>
      <p:pic>
        <p:nvPicPr>
          <p:cNvPr id="22" name="Picture 21">
            <a:extLst>
              <a:ext uri="{FF2B5EF4-FFF2-40B4-BE49-F238E27FC236}">
                <a16:creationId xmlns:a16="http://schemas.microsoft.com/office/drawing/2014/main" id="{6DC0C6D4-2745-FC42-96F0-2E252AE74360}"/>
              </a:ext>
            </a:extLst>
          </p:cNvPr>
          <p:cNvPicPr>
            <a:picLocks noChangeAspect="1"/>
          </p:cNvPicPr>
          <p:nvPr userDrawn="1"/>
        </p:nvPicPr>
        <p:blipFill>
          <a:blip r:embed="rId7"/>
          <a:stretch>
            <a:fillRect/>
          </a:stretch>
        </p:blipFill>
        <p:spPr>
          <a:xfrm>
            <a:off x="4390370" y="5409627"/>
            <a:ext cx="469900" cy="457200"/>
          </a:xfrm>
          <a:prstGeom prst="rect">
            <a:avLst/>
          </a:prstGeom>
        </p:spPr>
      </p:pic>
      <p:pic>
        <p:nvPicPr>
          <p:cNvPr id="28" name="Picture 27">
            <a:extLst>
              <a:ext uri="{FF2B5EF4-FFF2-40B4-BE49-F238E27FC236}">
                <a16:creationId xmlns:a16="http://schemas.microsoft.com/office/drawing/2014/main" id="{81E9BF10-E7BF-FE48-A9BC-67B406469EF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936876" y="613774"/>
            <a:ext cx="6255124" cy="2635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6308809" y="-1"/>
            <a:ext cx="5883192" cy="6858001"/>
          </a:xfrm>
          <a:prstGeom prst="rect">
            <a:avLst/>
          </a:prstGeom>
        </p:spPr>
      </p:pic>
    </p:spTree>
    <p:extLst>
      <p:ext uri="{BB962C8B-B14F-4D97-AF65-F5344CB8AC3E}">
        <p14:creationId xmlns:p14="http://schemas.microsoft.com/office/powerpoint/2010/main" val="20366816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Option 6">
    <p:bg>
      <p:bgRef idx="1001">
        <a:schemeClr val="bg1"/>
      </p:bgRef>
    </p:bg>
    <p:spTree>
      <p:nvGrpSpPr>
        <p:cNvPr id="1" name=""/>
        <p:cNvGrpSpPr/>
        <p:nvPr/>
      </p:nvGrpSpPr>
      <p:grpSpPr>
        <a:xfrm>
          <a:off x="0" y="0"/>
          <a:ext cx="0" cy="0"/>
          <a:chOff x="0" y="0"/>
          <a:chExt cx="0" cy="0"/>
        </a:xfrm>
      </p:grpSpPr>
      <p:pic>
        <p:nvPicPr>
          <p:cNvPr id="3" name="Picture 2" descr="A picture containing person, indoor, child, sitting&#10;&#10;Description automatically generated">
            <a:extLst>
              <a:ext uri="{FF2B5EF4-FFF2-40B4-BE49-F238E27FC236}">
                <a16:creationId xmlns:a16="http://schemas.microsoft.com/office/drawing/2014/main" id="{F33ED477-3D66-AF8A-036E-D041C8B506B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5" y="4876800"/>
            <a:ext cx="9142203" cy="786064"/>
          </a:xfrm>
        </p:spPr>
        <p:txBody>
          <a:bodyPr wrap="none" lIns="0" tIns="0" rIns="0" bIns="0" anchor="t" anchorCtr="0">
            <a:noAutofit/>
          </a:bodyPr>
          <a:lstStyle>
            <a:lvl1pPr algn="l">
              <a:defRPr sz="5000">
                <a:solidFill>
                  <a:schemeClr val="bg2"/>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4" y="6300518"/>
            <a:ext cx="9142203" cy="421124"/>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5482972"/>
            <a:ext cx="1194870" cy="997717"/>
          </a:xfrm>
          <a:prstGeom prst="rect">
            <a:avLst/>
          </a:prstGeom>
        </p:spPr>
      </p:pic>
      <p:sp>
        <p:nvSpPr>
          <p:cNvPr id="13" name="Text Placeholder 2">
            <a:extLst>
              <a:ext uri="{FF2B5EF4-FFF2-40B4-BE49-F238E27FC236}">
                <a16:creationId xmlns:a16="http://schemas.microsoft.com/office/drawing/2014/main" id="{02818DB4-7C55-DB49-B3D9-4038D03E2358}"/>
              </a:ext>
            </a:extLst>
          </p:cNvPr>
          <p:cNvSpPr>
            <a:spLocks noGrp="1"/>
          </p:cNvSpPr>
          <p:nvPr>
            <p:ph type="body" sz="quarter" idx="10" hasCustomPrompt="1"/>
          </p:nvPr>
        </p:nvSpPr>
        <p:spPr>
          <a:xfrm>
            <a:off x="831160" y="5745643"/>
            <a:ext cx="9127847" cy="368300"/>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2069923407"/>
      </p:ext>
    </p:extLst>
  </p:cSld>
  <p:clrMapOvr>
    <a:overrideClrMapping bg1="dk1" tx1="lt1" bg2="dk2" tx2="lt2" accent1="accent1" accent2="accent2" accent3="accent3" accent4="accent4" accent5="accent5" accent6="accent6" hlink="hlink" folHlink="folHlink"/>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Option 7">
    <p:bg>
      <p:bgRef idx="1001">
        <a:schemeClr val="bg1"/>
      </p:bgRef>
    </p:bg>
    <p:spTree>
      <p:nvGrpSpPr>
        <p:cNvPr id="1" name=""/>
        <p:cNvGrpSpPr/>
        <p:nvPr/>
      </p:nvGrpSpPr>
      <p:grpSpPr>
        <a:xfrm>
          <a:off x="0" y="0"/>
          <a:ext cx="0" cy="0"/>
          <a:chOff x="0" y="0"/>
          <a:chExt cx="0" cy="0"/>
        </a:xfrm>
      </p:grpSpPr>
      <p:pic>
        <p:nvPicPr>
          <p:cNvPr id="4" name="Picture 3" descr="A picture containing person, window, indoor, posing&#10;&#10;Description automatically generated">
            <a:extLst>
              <a:ext uri="{FF2B5EF4-FFF2-40B4-BE49-F238E27FC236}">
                <a16:creationId xmlns:a16="http://schemas.microsoft.com/office/drawing/2014/main" id="{1F5576CD-5596-80B9-1AF8-39D585ACB0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631763"/>
            <a:ext cx="5207564" cy="5207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654584"/>
            <a:ext cx="4719962" cy="1667573"/>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3526219"/>
            <a:ext cx="4719962" cy="806930"/>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4790340"/>
            <a:ext cx="2743200" cy="666204"/>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296376"/>
            <a:ext cx="2093972" cy="170785"/>
          </a:xfrm>
          <a:prstGeom prst="rect">
            <a:avLst/>
          </a:prstGeom>
        </p:spPr>
      </p:pic>
    </p:spTree>
    <p:extLst>
      <p:ext uri="{BB962C8B-B14F-4D97-AF65-F5344CB8AC3E}">
        <p14:creationId xmlns:p14="http://schemas.microsoft.com/office/powerpoint/2010/main" val="303797648"/>
      </p:ext>
    </p:extLst>
  </p:cSld>
  <p:clrMapOvr>
    <a:overrideClrMapping bg1="dk1" tx1="lt1" bg2="dk2" tx2="lt2" accent1="accent1" accent2="accent2" accent3="accent3" accent4="accent4" accent5="accent5" accent6="accent6" hlink="hlink" folHlink="folHlink"/>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Option 8">
    <p:bg>
      <p:bgRef idx="1001">
        <a:schemeClr val="bg1"/>
      </p:bgRef>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A824938B-A01B-536D-462B-C3915DAAA9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631763"/>
            <a:ext cx="5207564" cy="520756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654584"/>
            <a:ext cx="4719962" cy="1667573"/>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3526219"/>
            <a:ext cx="4719962" cy="806930"/>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4790340"/>
            <a:ext cx="2743200" cy="666204"/>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296376"/>
            <a:ext cx="2093972" cy="170785"/>
          </a:xfrm>
          <a:prstGeom prst="rect">
            <a:avLst/>
          </a:prstGeom>
        </p:spPr>
      </p:pic>
    </p:spTree>
    <p:extLst>
      <p:ext uri="{BB962C8B-B14F-4D97-AF65-F5344CB8AC3E}">
        <p14:creationId xmlns:p14="http://schemas.microsoft.com/office/powerpoint/2010/main" val="367278154"/>
      </p:ext>
    </p:extLst>
  </p:cSld>
  <p:clrMapOvr>
    <a:overrideClrMapping bg1="dk1" tx1="lt1" bg2="dk2" tx2="lt2" accent1="accent1" accent2="accent2" accent3="accent3" accent4="accent4" accent5="accent5" accent6="accent6" hlink="hlink" folHlink="folHlink"/>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199" y="2336801"/>
            <a:ext cx="10515599" cy="365520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09622480"/>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3E0D0F-87A6-47C4-670E-3DAD4D7EEAE9}"/>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1261872"/>
            <a:ext cx="10515600" cy="1018671"/>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2677394"/>
            <a:ext cx="10515600" cy="359814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8200" y="216726"/>
            <a:ext cx="55372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F9409A12-05AC-024F-A1E2-9D51551D4400}" type="slidenum">
              <a:rPr lang="en-US" smtClean="0"/>
              <a:t>‹#›</a:t>
            </a:fld>
            <a:endParaRPr lang="en-US"/>
          </a:p>
        </p:txBody>
      </p:sp>
      <p:sp>
        <p:nvSpPr>
          <p:cNvPr id="5" name="Footer Placeholder 4"/>
          <p:cNvSpPr>
            <a:spLocks noGrp="1"/>
          </p:cNvSpPr>
          <p:nvPr>
            <p:ph type="ftr" sz="quarter" idx="3"/>
          </p:nvPr>
        </p:nvSpPr>
        <p:spPr>
          <a:xfrm>
            <a:off x="1391920" y="216726"/>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atin typeface="Montserrat" pitchFamily="2" charset="77"/>
              </a:rPr>
              <a:t>CLICK TO EDIT PRESENTATION TITLE</a:t>
            </a: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9CF5D39A-44A7-CE4B-A2C8-851E4038E125}"/>
              </a:ext>
            </a:extLst>
          </p:cNvPr>
          <p:cNvPicPr>
            <a:picLocks noChangeAspect="1"/>
          </p:cNvPicPr>
          <p:nvPr userDrawn="1"/>
        </p:nvPicPr>
        <p:blipFill>
          <a:blip r:embed="rId56"/>
          <a:stretch>
            <a:fillRect/>
          </a:stretch>
        </p:blipFill>
        <p:spPr>
          <a:xfrm>
            <a:off x="10073640" y="216726"/>
            <a:ext cx="1280160" cy="311079"/>
          </a:xfrm>
          <a:prstGeom prst="rect">
            <a:avLst/>
          </a:prstGeom>
        </p:spPr>
      </p:pic>
    </p:spTree>
    <p:extLst>
      <p:ext uri="{BB962C8B-B14F-4D97-AF65-F5344CB8AC3E}">
        <p14:creationId xmlns:p14="http://schemas.microsoft.com/office/powerpoint/2010/main" val="653562458"/>
      </p:ext>
    </p:extLst>
  </p:cSld>
  <p:clrMap bg1="lt1" tx1="dk1" bg2="lt2" tx2="dk2" accent1="accent1" accent2="accent2" accent3="accent3" accent4="accent4" accent5="accent5" accent6="accent6" hlink="hlink" folHlink="folHlink"/>
  <p:sldLayoutIdLst>
    <p:sldLayoutId id="2147483672" r:id="rId1"/>
    <p:sldLayoutId id="2147483692" r:id="rId2"/>
    <p:sldLayoutId id="2147483693" r:id="rId3"/>
    <p:sldLayoutId id="2147483694" r:id="rId4"/>
    <p:sldLayoutId id="2147483695" r:id="rId5"/>
    <p:sldLayoutId id="2147483696" r:id="rId6"/>
    <p:sldLayoutId id="2147483697" r:id="rId7"/>
    <p:sldLayoutId id="2147483698" r:id="rId8"/>
    <p:sldLayoutId id="2147483661" r:id="rId9"/>
    <p:sldLayoutId id="2147483701" r:id="rId10"/>
    <p:sldLayoutId id="2147483689" r:id="rId11"/>
    <p:sldLayoutId id="2147483714" r:id="rId12"/>
    <p:sldLayoutId id="2147483711" r:id="rId13"/>
    <p:sldLayoutId id="2147483662" r:id="rId14"/>
    <p:sldLayoutId id="2147483705" r:id="rId15"/>
    <p:sldLayoutId id="2147483706" r:id="rId16"/>
    <p:sldLayoutId id="2147483673" r:id="rId17"/>
    <p:sldLayoutId id="2147483688" r:id="rId18"/>
    <p:sldLayoutId id="2147483690" r:id="rId19"/>
    <p:sldLayoutId id="2147483713" r:id="rId20"/>
    <p:sldLayoutId id="2147483675" r:id="rId21"/>
    <p:sldLayoutId id="2147483674" r:id="rId22"/>
    <p:sldLayoutId id="2147483715" r:id="rId23"/>
    <p:sldLayoutId id="2147483702" r:id="rId24"/>
    <p:sldLayoutId id="2147483700" r:id="rId25"/>
    <p:sldLayoutId id="2147483712" r:id="rId26"/>
    <p:sldLayoutId id="2147483704" r:id="rId27"/>
    <p:sldLayoutId id="2147483699" r:id="rId28"/>
    <p:sldLayoutId id="2147483677" r:id="rId29"/>
    <p:sldLayoutId id="2147483687" r:id="rId30"/>
    <p:sldLayoutId id="2147483716" r:id="rId31"/>
    <p:sldLayoutId id="2147483717" r:id="rId32"/>
    <p:sldLayoutId id="2147483718" r:id="rId33"/>
    <p:sldLayoutId id="2147483719" r:id="rId34"/>
    <p:sldLayoutId id="2147483676" r:id="rId35"/>
    <p:sldLayoutId id="2147483685" r:id="rId36"/>
    <p:sldLayoutId id="2147483686" r:id="rId37"/>
    <p:sldLayoutId id="2147483664" r:id="rId38"/>
    <p:sldLayoutId id="2147483665" r:id="rId39"/>
    <p:sldLayoutId id="2147483666" r:id="rId40"/>
    <p:sldLayoutId id="2147483667" r:id="rId41"/>
    <p:sldLayoutId id="2147483707" r:id="rId42"/>
    <p:sldLayoutId id="2147483709" r:id="rId43"/>
    <p:sldLayoutId id="2147483710" r:id="rId44"/>
    <p:sldLayoutId id="2147483678" r:id="rId45"/>
    <p:sldLayoutId id="2147483708" r:id="rId46"/>
    <p:sldLayoutId id="2147483703" r:id="rId47"/>
    <p:sldLayoutId id="2147483679" r:id="rId48"/>
    <p:sldLayoutId id="2147483680" r:id="rId49"/>
    <p:sldLayoutId id="2147483681" r:id="rId50"/>
    <p:sldLayoutId id="2147483683" r:id="rId51"/>
    <p:sldLayoutId id="2147483682" r:id="rId52"/>
    <p:sldLayoutId id="2147483691" r:id="rId53"/>
    <p:sldLayoutId id="2147483720" r:id="rId54"/>
  </p:sldLayoutIdLst>
  <p:transition/>
  <p:hf hdr="0" dt="0"/>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Montserrat" pitchFamily="2" charset="77"/>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Montserrat" pitchFamily="2" charset="77"/>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Montserrat" pitchFamily="2" charset="77"/>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Montserrat" pitchFamily="2" charset="77"/>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rawpixel.com/board/418685/raw" TargetMode="External"/><Relationship Id="rId2" Type="http://schemas.openxmlformats.org/officeDocument/2006/relationships/image" Target="../media/image46.jpe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hyperlink" Target="https://www.picpedia.org/post-it-note/i/informed-consent.html" TargetMode="External"/><Relationship Id="rId2" Type="http://schemas.openxmlformats.org/officeDocument/2006/relationships/image" Target="../media/image47.jp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hyperlink" Target="https://www.rawpixel.com/search?similar=383766" TargetMode="External"/><Relationship Id="rId2" Type="http://schemas.openxmlformats.org/officeDocument/2006/relationships/image" Target="../media/image48.1"/><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hyperlink" Target="https://www.pexels.com/photo/baby-born-cry-life-1296716/" TargetMode="External"/><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hyperlink" Target="http://journalistsresource.org/studies/society/public-health/abstinence-pledge-teen-pregnancy-sexually-transmitted-disease" TargetMode="External"/><Relationship Id="rId2" Type="http://schemas.openxmlformats.org/officeDocument/2006/relationships/image" Target="../media/image50.jp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culanth.org/fieldsights/refusal-as-ethnographic-concept-an-interview-with-carole-mcgranahan-elisa-sobo-and-erica-weiss" TargetMode="External"/><Relationship Id="rId2" Type="http://schemas.openxmlformats.org/officeDocument/2006/relationships/image" Target="../media/image51.jpe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hyperlink" Target="https://www.actuaries.digital/2016/05/05/the-how-of-person-to-person-communication/" TargetMode="External"/><Relationship Id="rId2" Type="http://schemas.openxmlformats.org/officeDocument/2006/relationships/image" Target="../media/image52.jpg"/><Relationship Id="rId1" Type="http://schemas.openxmlformats.org/officeDocument/2006/relationships/slideLayout" Target="../slideLayouts/slideLayout30.xml"/><Relationship Id="rId4" Type="http://schemas.openxmlformats.org/officeDocument/2006/relationships/hyperlink" Target="https://creativecommons.org/licenses/by-nc-nd/3.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pxhere.com/en/photo/1442697" TargetMode="External"/><Relationship Id="rId2" Type="http://schemas.openxmlformats.org/officeDocument/2006/relationships/image" Target="../media/image53.jp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hyperlink" Target="https://www.miproximopaso.org/profile/summary/31-9092.00" TargetMode="External"/><Relationship Id="rId2" Type="http://schemas.openxmlformats.org/officeDocument/2006/relationships/image" Target="../media/image54.jp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hyperlink" Target="https://www.calhealthreport.org/2019/11/20/opinion-all-doctors-should-practice-trauma-informed-care/" TargetMode="External"/><Relationship Id="rId2" Type="http://schemas.openxmlformats.org/officeDocument/2006/relationships/image" Target="../media/image55.jpg"/><Relationship Id="rId1" Type="http://schemas.openxmlformats.org/officeDocument/2006/relationships/slideLayout" Target="../slideLayouts/slideLayout30.xml"/><Relationship Id="rId4" Type="http://schemas.openxmlformats.org/officeDocument/2006/relationships/hyperlink" Target="https://creativecommons.org/licenses/by-nd/3.0/"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ourses.lumenlearning.com/suny-buffalo-environmentalhealth/chapter/the-importance-of-health-literacy/" TargetMode="External"/><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hyperlink" Target="https://courses.lumenlearning.com/wm-principlesofmanagement/chapter/barriers-to-effective-communication/" TargetMode="External"/><Relationship Id="rId2" Type="http://schemas.openxmlformats.org/officeDocument/2006/relationships/image" Target="../media/image57.jpg"/><Relationship Id="rId1" Type="http://schemas.openxmlformats.org/officeDocument/2006/relationships/slideLayout" Target="../slideLayouts/slideLayout30.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hyperlink" Target="https://wtcs.pressbooks.pub/nursingfundamentals/chapter/2-4-communicating-with-health-care-team-members/" TargetMode="External"/><Relationship Id="rId2" Type="http://schemas.openxmlformats.org/officeDocument/2006/relationships/image" Target="../media/image59.jp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hyperlink" Target="https://www.miproximopaso.org/profile/summary/31-9092.00" TargetMode="External"/><Relationship Id="rId2" Type="http://schemas.openxmlformats.org/officeDocument/2006/relationships/image" Target="../media/image54.jp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hyperlink" Target="https://www.flickr.com/photos/129808278@N07/16080925330" TargetMode="External"/><Relationship Id="rId2" Type="http://schemas.openxmlformats.org/officeDocument/2006/relationships/image" Target="../media/image60.jp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pursuit.unimelb.edu.au/articles/improving-cancer-care-through-good-communication" TargetMode="External"/><Relationship Id="rId2" Type="http://schemas.openxmlformats.org/officeDocument/2006/relationships/image" Target="../media/image61.jp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hyperlink" Target="https://enau.ena.org/PdfViewer/web/viewer.html?file=https%3a%2f%2fd1w2w5dpazlk1u.cloudfront.net%2fENA%2fpdf%2f4faab8d0-1e2e-48c5-82bf-6953584d3a99.pdf" TargetMode="External"/><Relationship Id="rId2" Type="http://schemas.openxmlformats.org/officeDocument/2006/relationships/hyperlink" Target="https://www.ena.org/docs/default-source/resource-library/practice-resources/position-statement/triagequalificationscompetency.pdf" TargetMode="Externa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mdgovpics/7315143938/" TargetMode="External"/><Relationship Id="rId2" Type="http://schemas.openxmlformats.org/officeDocument/2006/relationships/image" Target="../media/image45.jp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9618-CC44-9C49-B873-044A93244228}"/>
              </a:ext>
            </a:extLst>
          </p:cNvPr>
          <p:cNvSpPr>
            <a:spLocks noGrp="1"/>
          </p:cNvSpPr>
          <p:nvPr>
            <p:ph type="ctrTitle"/>
          </p:nvPr>
        </p:nvSpPr>
        <p:spPr/>
        <p:txBody>
          <a:bodyPr/>
          <a:lstStyle/>
          <a:p>
            <a:pPr algn="ctr"/>
            <a:r>
              <a:rPr lang="en-US" dirty="0"/>
              <a:t>Triage </a:t>
            </a:r>
          </a:p>
        </p:txBody>
      </p:sp>
      <p:sp>
        <p:nvSpPr>
          <p:cNvPr id="3" name="Subtitle 2">
            <a:extLst>
              <a:ext uri="{FF2B5EF4-FFF2-40B4-BE49-F238E27FC236}">
                <a16:creationId xmlns:a16="http://schemas.microsoft.com/office/drawing/2014/main" id="{31E1C673-4BE5-0642-9157-EC3C3B217DD1}"/>
              </a:ext>
            </a:extLst>
          </p:cNvPr>
          <p:cNvSpPr>
            <a:spLocks noGrp="1"/>
          </p:cNvSpPr>
          <p:nvPr>
            <p:ph type="subTitle" idx="1"/>
          </p:nvPr>
        </p:nvSpPr>
        <p:spPr>
          <a:xfrm>
            <a:off x="6705989" y="4365482"/>
            <a:ext cx="5107447" cy="1183062"/>
          </a:xfrm>
        </p:spPr>
        <p:txBody>
          <a:bodyPr>
            <a:normAutofit/>
          </a:bodyPr>
          <a:lstStyle/>
          <a:p>
            <a:pPr algn="ctr"/>
            <a:r>
              <a:rPr lang="en-US" dirty="0"/>
              <a:t>By </a:t>
            </a:r>
          </a:p>
          <a:p>
            <a:pPr algn="ctr"/>
            <a:r>
              <a:rPr lang="en-US" dirty="0"/>
              <a:t>Sandra Williams RN, BSN, CEN,CPEN,CNIV</a:t>
            </a:r>
          </a:p>
          <a:p>
            <a:pPr algn="ctr"/>
            <a:r>
              <a:rPr lang="en-US" dirty="0"/>
              <a:t>2023</a:t>
            </a:r>
          </a:p>
        </p:txBody>
      </p:sp>
      <p:sp>
        <p:nvSpPr>
          <p:cNvPr id="4" name="Footer Placeholder 3">
            <a:extLst>
              <a:ext uri="{FF2B5EF4-FFF2-40B4-BE49-F238E27FC236}">
                <a16:creationId xmlns:a16="http://schemas.microsoft.com/office/drawing/2014/main" id="{27A2B7C6-0F5A-2E45-ABEA-561DF245311B}"/>
              </a:ext>
            </a:extLst>
          </p:cNvPr>
          <p:cNvSpPr>
            <a:spLocks noGrp="1"/>
          </p:cNvSpPr>
          <p:nvPr>
            <p:ph type="ftr" sz="quarter" idx="4294967295"/>
          </p:nvPr>
        </p:nvSpPr>
        <p:spPr>
          <a:xfrm>
            <a:off x="0" y="217488"/>
            <a:ext cx="4114800" cy="365125"/>
          </a:xfrm>
        </p:spPr>
        <p:txBody>
          <a:bodyPr/>
          <a:lstStyle/>
          <a:p>
            <a:r>
              <a:rPr lang="en-US" b="0" i="0" dirty="0">
                <a:latin typeface="Montserrat" pitchFamily="2" charset="77"/>
              </a:rPr>
              <a:t>ED triage </a:t>
            </a:r>
            <a:endParaRPr lang="en-US" dirty="0"/>
          </a:p>
        </p:txBody>
      </p:sp>
      <p:sp>
        <p:nvSpPr>
          <p:cNvPr id="5" name="Slide Number Placeholder 4">
            <a:extLst>
              <a:ext uri="{FF2B5EF4-FFF2-40B4-BE49-F238E27FC236}">
                <a16:creationId xmlns:a16="http://schemas.microsoft.com/office/drawing/2014/main" id="{75833915-F649-9F44-9576-7CA9AB3CD749}"/>
              </a:ext>
            </a:extLst>
          </p:cNvPr>
          <p:cNvSpPr>
            <a:spLocks noGrp="1"/>
          </p:cNvSpPr>
          <p:nvPr>
            <p:ph type="sldNum" sz="quarter" idx="4294967295"/>
          </p:nvPr>
        </p:nvSpPr>
        <p:spPr>
          <a:xfrm>
            <a:off x="0" y="217488"/>
            <a:ext cx="554038" cy="365125"/>
          </a:xfrm>
        </p:spPr>
        <p:txBody>
          <a:bodyPr/>
          <a:lstStyle/>
          <a:p>
            <a:fld id="{F9409A12-05AC-024F-A1E2-9D51551D4400}" type="slidenum">
              <a:rPr lang="en-US" smtClean="0"/>
              <a:t>1</a:t>
            </a:fld>
            <a:endParaRPr lang="en-US"/>
          </a:p>
        </p:txBody>
      </p:sp>
    </p:spTree>
    <p:extLst>
      <p:ext uri="{BB962C8B-B14F-4D97-AF65-F5344CB8AC3E}">
        <p14:creationId xmlns:p14="http://schemas.microsoft.com/office/powerpoint/2010/main" val="42455048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63F5B1-C2AE-60A6-53EC-D634EE545258}"/>
              </a:ext>
            </a:extLst>
          </p:cNvPr>
          <p:cNvSpPr>
            <a:spLocks noGrp="1"/>
          </p:cNvSpPr>
          <p:nvPr>
            <p:ph type="ctrTitle"/>
          </p:nvPr>
        </p:nvSpPr>
        <p:spPr>
          <a:xfrm>
            <a:off x="838200" y="894027"/>
            <a:ext cx="3494362" cy="4782873"/>
          </a:xfrm>
        </p:spPr>
        <p:txBody>
          <a:bodyPr vert="horz" lIns="91440" tIns="45720" rIns="91440" bIns="45720" rtlCol="0" anchor="ctr">
            <a:normAutofit/>
          </a:bodyPr>
          <a:lstStyle/>
          <a:p>
            <a:pPr algn="r"/>
            <a:r>
              <a:rPr lang="en-US" sz="3400" kern="1200">
                <a:solidFill>
                  <a:schemeClr val="tx1"/>
                </a:solidFill>
                <a:latin typeface="+mj-lt"/>
                <a:ea typeface="+mj-ea"/>
                <a:cs typeface="+mj-cs"/>
              </a:rPr>
              <a:t>Documentation </a:t>
            </a:r>
          </a:p>
        </p:txBody>
      </p:sp>
      <p:cxnSp>
        <p:nvCxnSpPr>
          <p:cNvPr id="21" name="Straight Connector 2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B41A0553-3040-E8B5-C651-2656469E719C}"/>
              </a:ext>
            </a:extLst>
          </p:cNvPr>
          <p:cNvSpPr>
            <a:spLocks noGrp="1"/>
          </p:cNvSpPr>
          <p:nvPr>
            <p:ph type="subTitle" idx="1"/>
          </p:nvPr>
        </p:nvSpPr>
        <p:spPr>
          <a:xfrm>
            <a:off x="4976032" y="1269507"/>
            <a:ext cx="6377768" cy="5122748"/>
          </a:xfrm>
        </p:spPr>
        <p:txBody>
          <a:bodyPr vert="horz" lIns="91440" tIns="45720" rIns="91440" bIns="45720" rtlCol="0" anchor="ctr">
            <a:normAutofit lnSpcReduction="10000"/>
          </a:bodyPr>
          <a:lstStyle/>
          <a:p>
            <a:pPr marL="114300" marR="0" fontAlgn="base">
              <a:lnSpc>
                <a:spcPct val="90000"/>
              </a:lnSpc>
              <a:spcBef>
                <a:spcPts val="0"/>
              </a:spcBef>
              <a:spcAft>
                <a:spcPts val="0"/>
              </a:spcAft>
            </a:pPr>
            <a:r>
              <a:rPr lang="en-US" sz="3200" dirty="0">
                <a:solidFill>
                  <a:schemeClr val="tx1"/>
                </a:solidFill>
                <a:effectLst/>
                <a:latin typeface="+mn-lt"/>
              </a:rPr>
              <a:t>Documentation should include the following:</a:t>
            </a:r>
          </a:p>
          <a:p>
            <a:pPr marR="0" indent="-228600" fontAlgn="base">
              <a:lnSpc>
                <a:spcPct val="90000"/>
              </a:lnSpc>
              <a:spcBef>
                <a:spcPts val="0"/>
              </a:spcBef>
              <a:spcAft>
                <a:spcPts val="0"/>
              </a:spcAft>
              <a:buFont typeface="Arial" panose="020B0604020202020204" pitchFamily="34" charset="0"/>
              <a:buChar char="•"/>
            </a:pPr>
            <a:endParaRPr lang="en-US" sz="3200" dirty="0">
              <a:solidFill>
                <a:schemeClr val="tx1"/>
              </a:solidFill>
              <a:effectLst/>
              <a:latin typeface="+mn-lt"/>
            </a:endParaRPr>
          </a:p>
          <a:p>
            <a:pPr marL="342900" marR="0" indent="-228600" fontAlgn="base">
              <a:lnSpc>
                <a:spcPct val="90000"/>
              </a:lnSpc>
              <a:spcBef>
                <a:spcPts val="0"/>
              </a:spcBef>
              <a:spcAft>
                <a:spcPts val="0"/>
              </a:spcAft>
              <a:buFont typeface="Arial" panose="020B0604020202020204" pitchFamily="34" charset="0"/>
              <a:buChar char="•"/>
            </a:pPr>
            <a:r>
              <a:rPr lang="en-US" sz="3200" dirty="0">
                <a:solidFill>
                  <a:schemeClr val="tx1"/>
                </a:solidFill>
                <a:effectLst/>
                <a:latin typeface="+mn-lt"/>
              </a:rPr>
              <a:t>Start time </a:t>
            </a:r>
          </a:p>
          <a:p>
            <a:pPr marL="342900" marR="0" indent="-228600" fontAlgn="base">
              <a:lnSpc>
                <a:spcPct val="90000"/>
              </a:lnSpc>
              <a:spcBef>
                <a:spcPts val="0"/>
              </a:spcBef>
              <a:spcAft>
                <a:spcPts val="0"/>
              </a:spcAft>
              <a:buFont typeface="Arial" panose="020B0604020202020204" pitchFamily="34" charset="0"/>
              <a:buChar char="•"/>
            </a:pPr>
            <a:r>
              <a:rPr lang="en-US" sz="3200" dirty="0">
                <a:solidFill>
                  <a:schemeClr val="tx1"/>
                </a:solidFill>
                <a:effectLst/>
                <a:latin typeface="+mn-lt"/>
              </a:rPr>
              <a:t>Two patient identifiers: N</a:t>
            </a:r>
            <a:r>
              <a:rPr lang="en-US" sz="3200" dirty="0">
                <a:solidFill>
                  <a:schemeClr val="tx1"/>
                </a:solidFill>
                <a:latin typeface="+mn-lt"/>
              </a:rPr>
              <a:t>ame, DOB</a:t>
            </a:r>
            <a:endParaRPr lang="en-US" sz="3200" dirty="0">
              <a:solidFill>
                <a:schemeClr val="tx1"/>
              </a:solidFill>
              <a:effectLst/>
              <a:latin typeface="+mn-lt"/>
            </a:endParaRPr>
          </a:p>
          <a:p>
            <a:pPr marL="342900" marR="0" indent="-228600" fontAlgn="base">
              <a:lnSpc>
                <a:spcPct val="90000"/>
              </a:lnSpc>
              <a:spcBef>
                <a:spcPts val="0"/>
              </a:spcBef>
              <a:spcAft>
                <a:spcPts val="0"/>
              </a:spcAft>
              <a:buFont typeface="Arial" panose="020B0604020202020204" pitchFamily="34" charset="0"/>
              <a:buChar char="•"/>
            </a:pPr>
            <a:r>
              <a:rPr lang="en-US" sz="3200" dirty="0">
                <a:solidFill>
                  <a:schemeClr val="tx1"/>
                </a:solidFill>
                <a:latin typeface="+mn-lt"/>
              </a:rPr>
              <a:t>S</a:t>
            </a:r>
            <a:r>
              <a:rPr lang="en-US" sz="3200" dirty="0">
                <a:solidFill>
                  <a:schemeClr val="tx1"/>
                </a:solidFill>
                <a:effectLst/>
                <a:latin typeface="+mn-lt"/>
              </a:rPr>
              <a:t>ymptoms</a:t>
            </a:r>
          </a:p>
          <a:p>
            <a:pPr marL="342900" marR="0" indent="-228600" fontAlgn="base">
              <a:lnSpc>
                <a:spcPct val="90000"/>
              </a:lnSpc>
              <a:spcBef>
                <a:spcPts val="0"/>
              </a:spcBef>
              <a:spcAft>
                <a:spcPts val="0"/>
              </a:spcAft>
              <a:buFont typeface="Arial" panose="020B0604020202020204" pitchFamily="34" charset="0"/>
              <a:buChar char="•"/>
            </a:pPr>
            <a:r>
              <a:rPr lang="en-US" sz="3200" dirty="0">
                <a:solidFill>
                  <a:schemeClr val="tx1"/>
                </a:solidFill>
                <a:latin typeface="+mn-lt"/>
              </a:rPr>
              <a:t>O</a:t>
            </a:r>
            <a:r>
              <a:rPr lang="en-US" sz="3200" dirty="0">
                <a:solidFill>
                  <a:schemeClr val="tx1"/>
                </a:solidFill>
                <a:effectLst/>
                <a:latin typeface="+mn-lt"/>
              </a:rPr>
              <a:t>bjective and subjective assessment</a:t>
            </a:r>
          </a:p>
          <a:p>
            <a:pPr marL="342900" marR="0" indent="-228600" fontAlgn="base">
              <a:lnSpc>
                <a:spcPct val="90000"/>
              </a:lnSpc>
              <a:spcBef>
                <a:spcPts val="0"/>
              </a:spcBef>
              <a:spcAft>
                <a:spcPts val="0"/>
              </a:spcAft>
              <a:buFont typeface="Arial" panose="020B0604020202020204" pitchFamily="34" charset="0"/>
              <a:buChar char="•"/>
            </a:pPr>
            <a:r>
              <a:rPr lang="en-US" sz="3200" dirty="0">
                <a:solidFill>
                  <a:schemeClr val="tx1"/>
                </a:solidFill>
                <a:effectLst/>
                <a:latin typeface="+mn-lt"/>
              </a:rPr>
              <a:t>Vital signs</a:t>
            </a:r>
            <a:r>
              <a:rPr lang="en-US" sz="3200" dirty="0">
                <a:solidFill>
                  <a:schemeClr val="tx1"/>
                </a:solidFill>
                <a:latin typeface="+mn-lt"/>
              </a:rPr>
              <a:t> with initial</a:t>
            </a:r>
            <a:r>
              <a:rPr lang="en-US" sz="3200" dirty="0">
                <a:solidFill>
                  <a:schemeClr val="tx1"/>
                </a:solidFill>
                <a:effectLst/>
                <a:latin typeface="+mn-lt"/>
              </a:rPr>
              <a:t> pain scale </a:t>
            </a:r>
          </a:p>
          <a:p>
            <a:pPr marL="342900" marR="0" indent="-228600" fontAlgn="base">
              <a:lnSpc>
                <a:spcPct val="90000"/>
              </a:lnSpc>
              <a:spcBef>
                <a:spcPts val="0"/>
              </a:spcBef>
              <a:spcAft>
                <a:spcPts val="0"/>
              </a:spcAft>
              <a:buFont typeface="Arial" panose="020B0604020202020204" pitchFamily="34" charset="0"/>
              <a:buChar char="•"/>
            </a:pPr>
            <a:r>
              <a:rPr lang="en-US" sz="3200" dirty="0">
                <a:solidFill>
                  <a:schemeClr val="tx1"/>
                </a:solidFill>
                <a:effectLst/>
                <a:latin typeface="+mn-lt"/>
              </a:rPr>
              <a:t>Triage acuity ESI level and care stream</a:t>
            </a:r>
          </a:p>
          <a:p>
            <a:pPr marR="0" indent="-228600" fontAlgn="base">
              <a:lnSpc>
                <a:spcPct val="90000"/>
              </a:lnSpc>
              <a:spcBef>
                <a:spcPts val="0"/>
              </a:spcBef>
              <a:spcAft>
                <a:spcPts val="0"/>
              </a:spcAft>
              <a:buFont typeface="Arial" panose="020B0604020202020204" pitchFamily="34" charset="0"/>
              <a:buChar char="•"/>
            </a:pPr>
            <a:endParaRPr lang="en-US" sz="3200" dirty="0">
              <a:solidFill>
                <a:schemeClr val="tx1"/>
              </a:solidFill>
              <a:effectLst/>
              <a:latin typeface="+mn-lt"/>
            </a:endParaRPr>
          </a:p>
          <a:p>
            <a:pPr indent="-228600">
              <a:lnSpc>
                <a:spcPct val="90000"/>
              </a:lnSpc>
              <a:buFont typeface="Arial" panose="020B0604020202020204" pitchFamily="34" charset="0"/>
              <a:buChar char="•"/>
            </a:pPr>
            <a:endParaRPr lang="en-US" sz="2400" dirty="0">
              <a:solidFill>
                <a:schemeClr val="tx1"/>
              </a:solidFill>
              <a:latin typeface="+mn-lt"/>
            </a:endParaRPr>
          </a:p>
        </p:txBody>
      </p:sp>
      <p:sp>
        <p:nvSpPr>
          <p:cNvPr id="4" name="Footer Placeholder 3">
            <a:extLst>
              <a:ext uri="{FF2B5EF4-FFF2-40B4-BE49-F238E27FC236}">
                <a16:creationId xmlns:a16="http://schemas.microsoft.com/office/drawing/2014/main" id="{7D0CB828-4310-FEDC-23DD-2E303DC97020}"/>
              </a:ext>
            </a:extLst>
          </p:cNvPr>
          <p:cNvSpPr>
            <a:spLocks noGrp="1"/>
          </p:cNvSpPr>
          <p:nvPr>
            <p:ph type="ftr" sz="quarter" idx="11"/>
          </p:nvPr>
        </p:nvSpPr>
        <p:spPr>
          <a:xfrm>
            <a:off x="4976031" y="6355080"/>
            <a:ext cx="5259985" cy="365125"/>
          </a:xfrm>
        </p:spPr>
        <p:txBody>
          <a:bodyPr vert="horz" lIns="91440" tIns="45720" rIns="91440" bIns="45720" rtlCol="0" anchor="ctr">
            <a:normAutofit/>
          </a:bodyPr>
          <a:lstStyle/>
          <a:p>
            <a:pPr defTabSz="914400">
              <a:spcAft>
                <a:spcPts val="600"/>
              </a:spcAft>
            </a:pPr>
            <a:r>
              <a:rPr lang="en-US" sz="1050" b="0" i="0" kern="1200">
                <a:solidFill>
                  <a:schemeClr val="bg1">
                    <a:alpha val="80000"/>
                  </a:schemeClr>
                </a:solidFill>
                <a:latin typeface="+mn-lt"/>
                <a:ea typeface="+mn-ea"/>
                <a:cs typeface="+mn-cs"/>
              </a:rPr>
              <a:t>ED Triage </a:t>
            </a:r>
            <a:endParaRPr lang="en-US" sz="1050" kern="1200">
              <a:solidFill>
                <a:schemeClr val="bg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267BD9FC-E4EF-30F8-9BAF-76316BAB4E1E}"/>
              </a:ext>
            </a:extLst>
          </p:cNvPr>
          <p:cNvSpPr>
            <a:spLocks noGrp="1"/>
          </p:cNvSpPr>
          <p:nvPr>
            <p:ph type="sldNum" sz="quarter" idx="12"/>
          </p:nvPr>
        </p:nvSpPr>
        <p:spPr>
          <a:xfrm>
            <a:off x="10571516" y="6355080"/>
            <a:ext cx="782283" cy="365125"/>
          </a:xfrm>
          <a:prstGeom prst="ellipse">
            <a:avLst/>
          </a:prstGeom>
        </p:spPr>
        <p:txBody>
          <a:bodyPr vert="horz" lIns="91440" tIns="45720" rIns="91440" bIns="45720" rtlCol="0" anchor="ctr">
            <a:normAutofit/>
          </a:bodyPr>
          <a:lstStyle/>
          <a:p>
            <a:pPr algn="r" defTabSz="914400">
              <a:spcAft>
                <a:spcPts val="600"/>
              </a:spcAft>
            </a:pPr>
            <a:fld id="{F9409A12-05AC-024F-A1E2-9D51551D4400}" type="slidenum">
              <a:rPr lang="en-US" sz="1050">
                <a:solidFill>
                  <a:schemeClr val="bg1">
                    <a:alpha val="80000"/>
                  </a:schemeClr>
                </a:solidFill>
                <a:latin typeface="+mn-lt"/>
              </a:rPr>
              <a:pPr algn="r" defTabSz="914400">
                <a:spcAft>
                  <a:spcPts val="600"/>
                </a:spcAft>
              </a:pPr>
              <a:t>10</a:t>
            </a:fld>
            <a:endParaRPr lang="en-US" sz="1050">
              <a:solidFill>
                <a:schemeClr val="bg1">
                  <a:alpha val="80000"/>
                </a:schemeClr>
              </a:solidFill>
              <a:latin typeface="+mn-lt"/>
            </a:endParaRPr>
          </a:p>
        </p:txBody>
      </p:sp>
    </p:spTree>
    <p:extLst>
      <p:ext uri="{BB962C8B-B14F-4D97-AF65-F5344CB8AC3E}">
        <p14:creationId xmlns:p14="http://schemas.microsoft.com/office/powerpoint/2010/main" val="2091001059"/>
      </p:ext>
    </p:extLst>
  </p:cSld>
  <p:clrMapOvr>
    <a:overrideClrMapping bg1="lt1" tx1="dk1" bg2="lt2" tx2="dk2" accent1="accent1" accent2="accent2" accent3="accent3" accent4="accent4" accent5="accent5" accent6="accent6" hlink="hlink" folHlink="folHlink"/>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EC904D2-7857-BB77-32A3-74961C7334FA}"/>
              </a:ext>
            </a:extLst>
          </p:cNvPr>
          <p:cNvSpPr>
            <a:spLocks noGrp="1"/>
          </p:cNvSpPr>
          <p:nvPr>
            <p:ph type="ctrTitle"/>
          </p:nvPr>
        </p:nvSpPr>
        <p:spPr>
          <a:xfrm>
            <a:off x="804671" y="365125"/>
            <a:ext cx="3405821" cy="3117038"/>
          </a:xfrm>
        </p:spPr>
        <p:txBody>
          <a:bodyPr vert="horz" lIns="91440" tIns="45720" rIns="91440" bIns="45720" rtlCol="0" anchor="ctr">
            <a:normAutofit/>
          </a:bodyPr>
          <a:lstStyle/>
          <a:p>
            <a:r>
              <a:rPr lang="en-US" sz="4100" kern="1200" dirty="0">
                <a:solidFill>
                  <a:schemeClr val="tx1"/>
                </a:solidFill>
                <a:latin typeface="+mj-lt"/>
                <a:ea typeface="+mj-ea"/>
                <a:cs typeface="+mj-cs"/>
              </a:rPr>
              <a:t>Direct Observation of the Waiting </a:t>
            </a:r>
            <a:r>
              <a:rPr lang="en-US" sz="4100" dirty="0">
                <a:solidFill>
                  <a:schemeClr val="tx1"/>
                </a:solidFill>
                <a:latin typeface="+mj-lt"/>
                <a:cs typeface="+mj-cs"/>
              </a:rPr>
              <a:t>R</a:t>
            </a:r>
            <a:r>
              <a:rPr lang="en-US" sz="4100" kern="1200" dirty="0">
                <a:solidFill>
                  <a:schemeClr val="tx1"/>
                </a:solidFill>
                <a:latin typeface="+mj-lt"/>
                <a:ea typeface="+mj-ea"/>
                <a:cs typeface="+mj-cs"/>
              </a:rPr>
              <a:t>oom </a:t>
            </a:r>
          </a:p>
        </p:txBody>
      </p:sp>
      <p:sp>
        <p:nvSpPr>
          <p:cNvPr id="3" name="Subtitle 2">
            <a:extLst>
              <a:ext uri="{FF2B5EF4-FFF2-40B4-BE49-F238E27FC236}">
                <a16:creationId xmlns:a16="http://schemas.microsoft.com/office/drawing/2014/main" id="{425394A4-4866-AAA8-2A2C-A69927A3795C}"/>
              </a:ext>
            </a:extLst>
          </p:cNvPr>
          <p:cNvSpPr>
            <a:spLocks noGrp="1"/>
          </p:cNvSpPr>
          <p:nvPr>
            <p:ph type="subTitle" idx="1"/>
          </p:nvPr>
        </p:nvSpPr>
        <p:spPr>
          <a:xfrm>
            <a:off x="5863722" y="583097"/>
            <a:ext cx="6328277" cy="6073736"/>
          </a:xfrm>
        </p:spPr>
        <p:txBody>
          <a:bodyPr vert="horz" lIns="91440" tIns="45720" rIns="91440" bIns="45720" rtlCol="0" anchor="ctr">
            <a:normAutofit/>
          </a:bodyPr>
          <a:lstStyle/>
          <a:p>
            <a:pPr marR="0" algn="ctr" fontAlgn="base">
              <a:lnSpc>
                <a:spcPct val="90000"/>
              </a:lnSpc>
              <a:spcBef>
                <a:spcPts val="0"/>
              </a:spcBef>
              <a:spcAft>
                <a:spcPts val="0"/>
              </a:spcAft>
            </a:pPr>
            <a:r>
              <a:rPr lang="en-US" sz="2100" u="sng" dirty="0">
                <a:solidFill>
                  <a:schemeClr val="tx1"/>
                </a:solidFill>
                <a:effectLst/>
                <a:latin typeface="+mn-lt"/>
              </a:rPr>
              <a:t>PIVOT NURSE </a:t>
            </a:r>
          </a:p>
          <a:p>
            <a:pPr marL="0" marR="0" indent="-228600" fontAlgn="base">
              <a:lnSpc>
                <a:spcPct val="90000"/>
              </a:lnSpc>
              <a:spcBef>
                <a:spcPts val="0"/>
              </a:spcBef>
              <a:spcAft>
                <a:spcPts val="0"/>
              </a:spcAft>
              <a:buFont typeface="Arial" panose="020B0604020202020204" pitchFamily="34" charset="0"/>
              <a:buChar char="•"/>
            </a:pPr>
            <a:endParaRPr lang="en-US" sz="2100" u="sng" dirty="0">
              <a:solidFill>
                <a:schemeClr val="tx1"/>
              </a:solidFill>
              <a:latin typeface="+mn-lt"/>
            </a:endParaRPr>
          </a:p>
          <a:p>
            <a:pPr marL="0" marR="0" indent="-228600" fontAlgn="base">
              <a:lnSpc>
                <a:spcPct val="90000"/>
              </a:lnSpc>
              <a:spcBef>
                <a:spcPts val="0"/>
              </a:spcBef>
              <a:spcAft>
                <a:spcPts val="0"/>
              </a:spcAft>
              <a:buFont typeface="Arial" panose="020B0604020202020204" pitchFamily="34" charset="0"/>
              <a:buChar char="•"/>
            </a:pPr>
            <a:r>
              <a:rPr lang="en-US" sz="2400" u="sng" dirty="0">
                <a:solidFill>
                  <a:schemeClr val="tx1"/>
                </a:solidFill>
                <a:latin typeface="+mn-lt"/>
              </a:rPr>
              <a:t>Must have full v</a:t>
            </a:r>
            <a:r>
              <a:rPr lang="en-US" sz="2400" u="sng" dirty="0">
                <a:solidFill>
                  <a:schemeClr val="tx1"/>
                </a:solidFill>
                <a:effectLst/>
                <a:latin typeface="+mn-lt"/>
              </a:rPr>
              <a:t>iew of the waiting room and entrance.  </a:t>
            </a:r>
            <a:r>
              <a:rPr lang="en-US" sz="2400" u="sng" dirty="0">
                <a:solidFill>
                  <a:schemeClr val="tx1"/>
                </a:solidFill>
                <a:latin typeface="+mn-lt"/>
              </a:rPr>
              <a:t>P</a:t>
            </a:r>
            <a:r>
              <a:rPr lang="en-US" sz="2400" u="sng" dirty="0">
                <a:solidFill>
                  <a:schemeClr val="tx1"/>
                </a:solidFill>
                <a:effectLst/>
                <a:latin typeface="+mn-lt"/>
              </a:rPr>
              <a:t>atients may come </a:t>
            </a:r>
            <a:r>
              <a:rPr lang="en-US" sz="2400" u="sng" dirty="0">
                <a:solidFill>
                  <a:schemeClr val="tx1"/>
                </a:solidFill>
                <a:latin typeface="+mn-lt"/>
              </a:rPr>
              <a:t>in </a:t>
            </a:r>
            <a:r>
              <a:rPr lang="en-US" sz="2400" u="sng" dirty="0">
                <a:solidFill>
                  <a:schemeClr val="tx1"/>
                </a:solidFill>
                <a:effectLst/>
                <a:latin typeface="+mn-lt"/>
              </a:rPr>
              <a:t>requiring immediate attention </a:t>
            </a:r>
            <a:r>
              <a:rPr lang="en-US" sz="2400" u="sng" dirty="0">
                <a:solidFill>
                  <a:schemeClr val="tx1"/>
                </a:solidFill>
                <a:latin typeface="+mn-lt"/>
              </a:rPr>
              <a:t>and </a:t>
            </a:r>
            <a:r>
              <a:rPr lang="en-US" sz="2400" u="sng" dirty="0">
                <a:solidFill>
                  <a:schemeClr val="tx1"/>
                </a:solidFill>
                <a:effectLst/>
                <a:latin typeface="+mn-lt"/>
              </a:rPr>
              <a:t>patients could deteriorate while waiting.</a:t>
            </a:r>
          </a:p>
          <a:p>
            <a:pPr marL="0" marR="0" indent="-228600" fontAlgn="base">
              <a:lnSpc>
                <a:spcPct val="90000"/>
              </a:lnSpc>
              <a:spcBef>
                <a:spcPts val="0"/>
              </a:spcBef>
              <a:spcAft>
                <a:spcPts val="0"/>
              </a:spcAft>
              <a:buFont typeface="Arial" panose="020B0604020202020204" pitchFamily="34" charset="0"/>
              <a:buChar char="•"/>
            </a:pPr>
            <a:endParaRPr lang="en-US" sz="2400" u="sng" dirty="0">
              <a:solidFill>
                <a:schemeClr val="tx1"/>
              </a:solidFill>
              <a:latin typeface="+mn-lt"/>
            </a:endParaRPr>
          </a:p>
          <a:p>
            <a:pPr marL="0" marR="0" indent="-228600" fontAlgn="base">
              <a:lnSpc>
                <a:spcPct val="90000"/>
              </a:lnSpc>
              <a:spcBef>
                <a:spcPts val="0"/>
              </a:spcBef>
              <a:spcAft>
                <a:spcPts val="0"/>
              </a:spcAft>
              <a:buFont typeface="Arial" panose="020B0604020202020204" pitchFamily="34" charset="0"/>
              <a:buChar char="•"/>
            </a:pPr>
            <a:r>
              <a:rPr lang="en-US" sz="2400" u="sng" dirty="0">
                <a:solidFill>
                  <a:schemeClr val="tx1"/>
                </a:solidFill>
                <a:latin typeface="+mn-lt"/>
              </a:rPr>
              <a:t>Document the patient acuity the moment the decision is made.</a:t>
            </a:r>
            <a:endParaRPr lang="en-US" sz="2400" u="sng" dirty="0">
              <a:solidFill>
                <a:schemeClr val="tx1"/>
              </a:solidFill>
              <a:effectLst/>
              <a:latin typeface="+mn-lt"/>
            </a:endParaRPr>
          </a:p>
          <a:p>
            <a:pPr marR="0" fontAlgn="base">
              <a:lnSpc>
                <a:spcPct val="90000"/>
              </a:lnSpc>
              <a:spcBef>
                <a:spcPts val="0"/>
              </a:spcBef>
              <a:spcAft>
                <a:spcPts val="0"/>
              </a:spcAft>
            </a:pPr>
            <a:endParaRPr lang="en-US" sz="2400" dirty="0">
              <a:solidFill>
                <a:schemeClr val="tx1"/>
              </a:solidFill>
              <a:effectLst/>
              <a:latin typeface="+mn-lt"/>
            </a:endParaRPr>
          </a:p>
          <a:p>
            <a:pPr marL="0" marR="0" indent="-228600" fontAlgn="base">
              <a:lnSpc>
                <a:spcPct val="90000"/>
              </a:lnSpc>
              <a:spcBef>
                <a:spcPts val="0"/>
              </a:spcBef>
              <a:spcAft>
                <a:spcPts val="0"/>
              </a:spcAft>
              <a:buFont typeface="Arial" panose="020B0604020202020204" pitchFamily="34" charset="0"/>
              <a:buChar char="•"/>
            </a:pPr>
            <a:r>
              <a:rPr lang="en-US" sz="2400" u="sng" dirty="0">
                <a:solidFill>
                  <a:schemeClr val="tx1"/>
                </a:solidFill>
                <a:latin typeface="+mn-lt"/>
              </a:rPr>
              <a:t>P</a:t>
            </a:r>
            <a:r>
              <a:rPr lang="en-US" sz="2400" u="sng" dirty="0">
                <a:solidFill>
                  <a:schemeClr val="tx1"/>
                </a:solidFill>
                <a:effectLst/>
                <a:latin typeface="+mn-lt"/>
              </a:rPr>
              <a:t>atient assessments do not end with triage. Their vitals and condition </a:t>
            </a:r>
            <a:r>
              <a:rPr lang="en-US" sz="2400" u="sng" dirty="0">
                <a:solidFill>
                  <a:schemeClr val="tx1"/>
                </a:solidFill>
                <a:latin typeface="+mn-lt"/>
              </a:rPr>
              <a:t>can</a:t>
            </a:r>
            <a:r>
              <a:rPr lang="en-US" sz="2400" u="sng" dirty="0">
                <a:solidFill>
                  <a:schemeClr val="tx1"/>
                </a:solidFill>
                <a:effectLst/>
                <a:latin typeface="+mn-lt"/>
              </a:rPr>
              <a:t> change at any time. A Continuous Reassessment is needed to assure safety of the patients in the waiting area. </a:t>
            </a:r>
            <a:endParaRPr lang="en-US" sz="2400" dirty="0">
              <a:solidFill>
                <a:schemeClr val="tx1"/>
              </a:solidFill>
              <a:effectLst/>
              <a:latin typeface="+mn-lt"/>
            </a:endParaRPr>
          </a:p>
          <a:p>
            <a:pPr indent="-228600">
              <a:lnSpc>
                <a:spcPct val="90000"/>
              </a:lnSpc>
              <a:buFont typeface="Arial" panose="020B0604020202020204" pitchFamily="34" charset="0"/>
              <a:buChar char="•"/>
            </a:pPr>
            <a:endParaRPr lang="en-US" sz="2100" dirty="0">
              <a:solidFill>
                <a:schemeClr val="tx1"/>
              </a:solidFill>
              <a:latin typeface="+mn-lt"/>
            </a:endParaRPr>
          </a:p>
        </p:txBody>
      </p:sp>
      <p:sp>
        <p:nvSpPr>
          <p:cNvPr id="4" name="Footer Placeholder 3">
            <a:extLst>
              <a:ext uri="{FF2B5EF4-FFF2-40B4-BE49-F238E27FC236}">
                <a16:creationId xmlns:a16="http://schemas.microsoft.com/office/drawing/2014/main" id="{1A2193D6-AD6D-3EC2-947A-AE67AAC56027}"/>
              </a:ext>
            </a:extLst>
          </p:cNvPr>
          <p:cNvSpPr>
            <a:spLocks noGrp="1"/>
          </p:cNvSpPr>
          <p:nvPr>
            <p:ph type="ftr" sz="quarter" idx="11"/>
          </p:nvPr>
        </p:nvSpPr>
        <p:spPr>
          <a:xfrm>
            <a:off x="804671" y="6199632"/>
            <a:ext cx="4325537" cy="365125"/>
          </a:xfrm>
        </p:spPr>
        <p:txBody>
          <a:bodyPr vert="horz" lIns="91440" tIns="45720" rIns="91440" bIns="45720" rtlCol="0" anchor="ctr">
            <a:normAutofit/>
          </a:bodyPr>
          <a:lstStyle/>
          <a:p>
            <a:pPr defTabSz="914400">
              <a:spcAft>
                <a:spcPts val="600"/>
              </a:spcAft>
            </a:pPr>
            <a:r>
              <a:rPr lang="en-US" b="0" i="0" kern="1200">
                <a:solidFill>
                  <a:schemeClr val="tx1">
                    <a:alpha val="80000"/>
                  </a:schemeClr>
                </a:solidFill>
                <a:latin typeface="+mn-lt"/>
                <a:ea typeface="+mn-ea"/>
                <a:cs typeface="+mn-cs"/>
              </a:rPr>
              <a:t>ED Triage </a:t>
            </a:r>
            <a:endParaRPr lang="en-US" kern="1200">
              <a:solidFill>
                <a:schemeClr val="tx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46674E22-3366-AA35-00ED-CF4894EDE00F}"/>
              </a:ext>
            </a:extLst>
          </p:cNvPr>
          <p:cNvSpPr>
            <a:spLocks noGrp="1"/>
          </p:cNvSpPr>
          <p:nvPr>
            <p:ph type="sldNum" sz="quarter" idx="12"/>
          </p:nvPr>
        </p:nvSpPr>
        <p:spPr>
          <a:xfrm>
            <a:off x="10981944" y="6108192"/>
            <a:ext cx="548640" cy="548640"/>
          </a:xfrm>
          <a:prstGeom prst="ellipse">
            <a:avLst/>
          </a:prstGeom>
          <a:solidFill>
            <a:srgbClr val="808080"/>
          </a:solidFill>
        </p:spPr>
        <p:txBody>
          <a:bodyPr vert="horz" lIns="91440" tIns="45720" rIns="91440" bIns="45720" rtlCol="0" anchor="ctr">
            <a:normAutofit fontScale="85000" lnSpcReduction="10000"/>
          </a:bodyPr>
          <a:lstStyle/>
          <a:p>
            <a:pPr algn="ctr" defTabSz="914400">
              <a:spcAft>
                <a:spcPts val="600"/>
              </a:spcAft>
            </a:pPr>
            <a:fld id="{F9409A12-05AC-024F-A1E2-9D51551D4400}" type="slidenum">
              <a:rPr lang="en-US" sz="1500">
                <a:solidFill>
                  <a:srgbClr val="FFFFFF"/>
                </a:solidFill>
                <a:latin typeface="+mn-lt"/>
              </a:rPr>
              <a:pPr algn="ctr" defTabSz="914400">
                <a:spcAft>
                  <a:spcPts val="600"/>
                </a:spcAft>
              </a:pPr>
              <a:t>11</a:t>
            </a:fld>
            <a:endParaRPr lang="en-US" sz="1500">
              <a:solidFill>
                <a:srgbClr val="FFFFFF"/>
              </a:solidFill>
              <a:latin typeface="+mn-lt"/>
            </a:endParaRPr>
          </a:p>
        </p:txBody>
      </p:sp>
    </p:spTree>
    <p:extLst>
      <p:ext uri="{BB962C8B-B14F-4D97-AF65-F5344CB8AC3E}">
        <p14:creationId xmlns:p14="http://schemas.microsoft.com/office/powerpoint/2010/main" val="1934151737"/>
      </p:ext>
    </p:extLst>
  </p:cSld>
  <p:clrMapOvr>
    <a:overrideClrMapping bg1="dk1" tx1="lt1" bg2="dk2" tx2="lt2" accent1="accent1" accent2="accent2" accent3="accent3" accent4="accent4" accent5="accent5" accent6="accent6" hlink="hlink" folHlink="folHlink"/>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80911-13AA-95F8-6547-AF486838F462}"/>
              </a:ext>
            </a:extLst>
          </p:cNvPr>
          <p:cNvSpPr>
            <a:spLocks noGrp="1"/>
          </p:cNvSpPr>
          <p:nvPr>
            <p:ph type="ctrTitle"/>
          </p:nvPr>
        </p:nvSpPr>
        <p:spPr>
          <a:xfrm>
            <a:off x="838200" y="894027"/>
            <a:ext cx="3494362" cy="4782873"/>
          </a:xfrm>
        </p:spPr>
        <p:txBody>
          <a:bodyPr vert="horz" lIns="91440" tIns="45720" rIns="91440" bIns="45720" rtlCol="0" anchor="ctr">
            <a:normAutofit/>
          </a:bodyPr>
          <a:lstStyle/>
          <a:p>
            <a:pPr algn="r"/>
            <a:r>
              <a:rPr lang="en-US" kern="1200">
                <a:solidFill>
                  <a:schemeClr val="tx1"/>
                </a:solidFill>
                <a:latin typeface="+mj-lt"/>
                <a:ea typeface="+mj-ea"/>
                <a:cs typeface="+mj-cs"/>
              </a:rPr>
              <a:t>Bias </a:t>
            </a: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4E28BD4B-1BAD-A0F4-7747-9C62EEA7BBE2}"/>
              </a:ext>
            </a:extLst>
          </p:cNvPr>
          <p:cNvSpPr>
            <a:spLocks noGrp="1"/>
          </p:cNvSpPr>
          <p:nvPr>
            <p:ph type="subTitle" idx="1"/>
          </p:nvPr>
        </p:nvSpPr>
        <p:spPr>
          <a:xfrm>
            <a:off x="4976032" y="894027"/>
            <a:ext cx="6377768" cy="4782873"/>
          </a:xfrm>
        </p:spPr>
        <p:txBody>
          <a:bodyPr vert="horz" lIns="91440" tIns="45720" rIns="91440" bIns="45720" rtlCol="0" anchor="ctr">
            <a:normAutofit/>
          </a:bodyPr>
          <a:lstStyle/>
          <a:p>
            <a:pPr marR="0" fontAlgn="base">
              <a:lnSpc>
                <a:spcPct val="90000"/>
              </a:lnSpc>
              <a:spcBef>
                <a:spcPts val="0"/>
              </a:spcBef>
              <a:spcAft>
                <a:spcPts val="0"/>
              </a:spcAft>
            </a:pPr>
            <a:endParaRPr lang="en-US" sz="2400" b="1" dirty="0">
              <a:solidFill>
                <a:schemeClr val="tx1"/>
              </a:solidFill>
              <a:latin typeface="+mn-lt"/>
            </a:endParaRPr>
          </a:p>
          <a:p>
            <a:pPr marR="0" fontAlgn="base">
              <a:lnSpc>
                <a:spcPct val="90000"/>
              </a:lnSpc>
              <a:spcBef>
                <a:spcPts val="0"/>
              </a:spcBef>
              <a:spcAft>
                <a:spcPts val="0"/>
              </a:spcAft>
            </a:pPr>
            <a:endParaRPr lang="en-US" sz="2400" b="1" dirty="0">
              <a:solidFill>
                <a:schemeClr val="tx1"/>
              </a:solidFill>
              <a:effectLst/>
              <a:latin typeface="+mn-lt"/>
            </a:endParaRPr>
          </a:p>
          <a:p>
            <a:pPr marL="342900" marR="0" lvl="0" indent="-228600">
              <a:lnSpc>
                <a:spcPct val="90000"/>
              </a:lnSpc>
              <a:spcBef>
                <a:spcPts val="0"/>
              </a:spcBef>
              <a:spcAft>
                <a:spcPts val="0"/>
              </a:spcAft>
              <a:buFont typeface="Arial" panose="020B0604020202020204" pitchFamily="34" charset="0"/>
              <a:buChar char="•"/>
            </a:pPr>
            <a:r>
              <a:rPr lang="en-US" sz="3200" dirty="0">
                <a:solidFill>
                  <a:schemeClr val="tx1"/>
                </a:solidFill>
                <a:effectLst/>
                <a:latin typeface="+mn-lt"/>
              </a:rPr>
              <a:t>The triage decision can </a:t>
            </a:r>
            <a:r>
              <a:rPr lang="en-US" sz="3200" dirty="0">
                <a:solidFill>
                  <a:schemeClr val="tx1"/>
                </a:solidFill>
                <a:latin typeface="+mn-lt"/>
              </a:rPr>
              <a:t>be affected by u</a:t>
            </a:r>
            <a:r>
              <a:rPr lang="en-US" sz="3200" dirty="0">
                <a:solidFill>
                  <a:schemeClr val="tx1"/>
                </a:solidFill>
                <a:effectLst/>
                <a:latin typeface="+mn-lt"/>
              </a:rPr>
              <a:t>nconscious Bias, unintentional bias, and </a:t>
            </a:r>
            <a:r>
              <a:rPr lang="en-US" sz="3200" dirty="0">
                <a:solidFill>
                  <a:schemeClr val="tx1"/>
                </a:solidFill>
                <a:latin typeface="+mn-lt"/>
              </a:rPr>
              <a:t>the </a:t>
            </a:r>
            <a:r>
              <a:rPr lang="en-US" sz="3200" dirty="0">
                <a:solidFill>
                  <a:schemeClr val="tx1"/>
                </a:solidFill>
                <a:effectLst/>
                <a:latin typeface="+mn-lt"/>
              </a:rPr>
              <a:t>nurse’s perceptions and beliefs.</a:t>
            </a:r>
          </a:p>
          <a:p>
            <a:pPr marL="114300" marR="0" lvl="0">
              <a:lnSpc>
                <a:spcPct val="90000"/>
              </a:lnSpc>
              <a:spcBef>
                <a:spcPts val="0"/>
              </a:spcBef>
              <a:spcAft>
                <a:spcPts val="0"/>
              </a:spcAft>
            </a:pPr>
            <a:endParaRPr lang="en-US" sz="3200" dirty="0">
              <a:solidFill>
                <a:schemeClr val="tx1"/>
              </a:solidFill>
              <a:effectLst/>
              <a:latin typeface="+mn-lt"/>
            </a:endParaRPr>
          </a:p>
          <a:p>
            <a:pPr marL="342900" marR="0" lvl="0" indent="-228600">
              <a:lnSpc>
                <a:spcPct val="90000"/>
              </a:lnSpc>
              <a:spcBef>
                <a:spcPts val="0"/>
              </a:spcBef>
              <a:spcAft>
                <a:spcPts val="0"/>
              </a:spcAft>
              <a:buFont typeface="Arial" panose="020B0604020202020204" pitchFamily="34" charset="0"/>
              <a:buChar char="•"/>
            </a:pPr>
            <a:r>
              <a:rPr lang="en-US" sz="3200" dirty="0">
                <a:solidFill>
                  <a:schemeClr val="tx1"/>
                </a:solidFill>
                <a:effectLst/>
                <a:latin typeface="+mn-lt"/>
              </a:rPr>
              <a:t>Culture among health care workers lacks familiarity and comfort with LGBTQ.</a:t>
            </a:r>
          </a:p>
          <a:p>
            <a:pPr marL="114300" marR="0" lvl="0">
              <a:lnSpc>
                <a:spcPct val="90000"/>
              </a:lnSpc>
              <a:spcBef>
                <a:spcPts val="0"/>
              </a:spcBef>
              <a:spcAft>
                <a:spcPts val="0"/>
              </a:spcAft>
            </a:pPr>
            <a:endParaRPr lang="en-US" sz="2400" dirty="0">
              <a:solidFill>
                <a:schemeClr val="tx1"/>
              </a:solidFill>
              <a:effectLst/>
              <a:latin typeface="+mn-lt"/>
            </a:endParaRPr>
          </a:p>
          <a:p>
            <a:pPr>
              <a:lnSpc>
                <a:spcPct val="90000"/>
              </a:lnSpc>
            </a:pPr>
            <a:endParaRPr lang="en-US" sz="2400" dirty="0">
              <a:solidFill>
                <a:schemeClr val="tx1"/>
              </a:solidFill>
              <a:latin typeface="+mn-lt"/>
            </a:endParaRPr>
          </a:p>
        </p:txBody>
      </p:sp>
      <p:sp>
        <p:nvSpPr>
          <p:cNvPr id="4" name="Footer Placeholder 3">
            <a:extLst>
              <a:ext uri="{FF2B5EF4-FFF2-40B4-BE49-F238E27FC236}">
                <a16:creationId xmlns:a16="http://schemas.microsoft.com/office/drawing/2014/main" id="{56F4BCB8-E09E-4695-EBD1-75366D1016EB}"/>
              </a:ext>
            </a:extLst>
          </p:cNvPr>
          <p:cNvSpPr>
            <a:spLocks noGrp="1"/>
          </p:cNvSpPr>
          <p:nvPr>
            <p:ph type="ftr" sz="quarter" idx="11"/>
          </p:nvPr>
        </p:nvSpPr>
        <p:spPr>
          <a:xfrm>
            <a:off x="4976031" y="6355080"/>
            <a:ext cx="5259985" cy="365125"/>
          </a:xfrm>
        </p:spPr>
        <p:txBody>
          <a:bodyPr vert="horz" lIns="91440" tIns="45720" rIns="91440" bIns="45720" rtlCol="0" anchor="ctr">
            <a:normAutofit/>
          </a:bodyPr>
          <a:lstStyle/>
          <a:p>
            <a:pPr defTabSz="914400">
              <a:spcAft>
                <a:spcPts val="600"/>
              </a:spcAft>
            </a:pPr>
            <a:r>
              <a:rPr lang="en-US" sz="1050" b="0" i="0" kern="1200">
                <a:solidFill>
                  <a:schemeClr val="bg1">
                    <a:alpha val="80000"/>
                  </a:schemeClr>
                </a:solidFill>
                <a:latin typeface="+mn-lt"/>
                <a:ea typeface="+mn-ea"/>
                <a:cs typeface="+mn-cs"/>
              </a:rPr>
              <a:t>ED Triage </a:t>
            </a:r>
            <a:endParaRPr lang="en-US" sz="1050" kern="1200">
              <a:solidFill>
                <a:schemeClr val="bg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AF3DBCFE-E3FF-930F-ADE8-6EB2BFA55930}"/>
              </a:ext>
            </a:extLst>
          </p:cNvPr>
          <p:cNvSpPr>
            <a:spLocks noGrp="1"/>
          </p:cNvSpPr>
          <p:nvPr>
            <p:ph type="sldNum" sz="quarter" idx="12"/>
          </p:nvPr>
        </p:nvSpPr>
        <p:spPr>
          <a:xfrm>
            <a:off x="10571516" y="6355080"/>
            <a:ext cx="782283" cy="365125"/>
          </a:xfrm>
        </p:spPr>
        <p:txBody>
          <a:bodyPr vert="horz" lIns="91440" tIns="45720" rIns="91440" bIns="45720" rtlCol="0" anchor="ctr">
            <a:normAutofit/>
          </a:bodyPr>
          <a:lstStyle/>
          <a:p>
            <a:pPr algn="r" defTabSz="914400">
              <a:spcAft>
                <a:spcPts val="600"/>
              </a:spcAft>
            </a:pPr>
            <a:fld id="{F9409A12-05AC-024F-A1E2-9D51551D4400}" type="slidenum">
              <a:rPr lang="en-US" sz="1050">
                <a:solidFill>
                  <a:schemeClr val="bg1">
                    <a:alpha val="80000"/>
                  </a:schemeClr>
                </a:solidFill>
                <a:latin typeface="+mn-lt"/>
              </a:rPr>
              <a:pPr algn="r" defTabSz="914400">
                <a:spcAft>
                  <a:spcPts val="600"/>
                </a:spcAft>
              </a:pPr>
              <a:t>12</a:t>
            </a:fld>
            <a:endParaRPr lang="en-US" sz="1050">
              <a:solidFill>
                <a:schemeClr val="bg1">
                  <a:alpha val="80000"/>
                </a:schemeClr>
              </a:solidFill>
              <a:latin typeface="+mn-lt"/>
            </a:endParaRPr>
          </a:p>
        </p:txBody>
      </p:sp>
    </p:spTree>
    <p:extLst>
      <p:ext uri="{BB962C8B-B14F-4D97-AF65-F5344CB8AC3E}">
        <p14:creationId xmlns:p14="http://schemas.microsoft.com/office/powerpoint/2010/main" val="15399958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A48503-91D7-DAD4-B2D2-7B03DC7C34D1}"/>
              </a:ext>
            </a:extLst>
          </p:cNvPr>
          <p:cNvSpPr>
            <a:spLocks noGrp="1"/>
          </p:cNvSpPr>
          <p:nvPr>
            <p:ph type="ctrTitle"/>
          </p:nvPr>
        </p:nvSpPr>
        <p:spPr>
          <a:xfrm>
            <a:off x="841248" y="548640"/>
            <a:ext cx="3600860" cy="5431536"/>
          </a:xfrm>
        </p:spPr>
        <p:txBody>
          <a:bodyPr vert="horz" lIns="91440" tIns="45720" rIns="91440" bIns="45720" rtlCol="0" anchor="ctr">
            <a:normAutofit/>
          </a:bodyPr>
          <a:lstStyle/>
          <a:p>
            <a:r>
              <a:rPr lang="en-US" sz="5400" kern="1200">
                <a:solidFill>
                  <a:schemeClr val="tx1"/>
                </a:solidFill>
                <a:latin typeface="+mj-lt"/>
                <a:ea typeface="+mj-ea"/>
                <a:cs typeface="+mj-cs"/>
              </a:rPr>
              <a:t>Cognitive Bias</a:t>
            </a:r>
          </a:p>
        </p:txBody>
      </p:sp>
      <p:sp>
        <p:nvSpPr>
          <p:cNvPr id="2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78C955F-7EA8-A1E6-1075-4959BACA222C}"/>
              </a:ext>
            </a:extLst>
          </p:cNvPr>
          <p:cNvSpPr>
            <a:spLocks noGrp="1"/>
          </p:cNvSpPr>
          <p:nvPr>
            <p:ph type="subTitle" idx="1"/>
          </p:nvPr>
        </p:nvSpPr>
        <p:spPr>
          <a:xfrm>
            <a:off x="5126418" y="552091"/>
            <a:ext cx="6224335" cy="5431536"/>
          </a:xfrm>
        </p:spPr>
        <p:txBody>
          <a:bodyPr vert="horz" lIns="91440" tIns="45720" rIns="91440" bIns="45720" rtlCol="0" anchor="ctr">
            <a:normAutofit/>
          </a:bodyPr>
          <a:lstStyle/>
          <a:p>
            <a:pPr marL="457200" indent="-228600">
              <a:lnSpc>
                <a:spcPct val="90000"/>
              </a:lnSpc>
              <a:buFont typeface="Arial" panose="020B0604020202020204" pitchFamily="34" charset="0"/>
              <a:buChar char="•"/>
            </a:pPr>
            <a:r>
              <a:rPr lang="en-US" sz="2200" dirty="0">
                <a:solidFill>
                  <a:schemeClr val="tx1"/>
                </a:solidFill>
                <a:latin typeface="+mn-lt"/>
              </a:rPr>
              <a:t>Are </a:t>
            </a:r>
            <a:r>
              <a:rPr lang="en-US" sz="2200" dirty="0">
                <a:solidFill>
                  <a:schemeClr val="tx1"/>
                </a:solidFill>
                <a:effectLst/>
                <a:latin typeface="+mn-lt"/>
              </a:rPr>
              <a:t>distortions or flaws in judgment </a:t>
            </a:r>
            <a:r>
              <a:rPr lang="en-US" sz="2200" dirty="0">
                <a:solidFill>
                  <a:schemeClr val="tx1"/>
                </a:solidFill>
                <a:latin typeface="+mn-lt"/>
              </a:rPr>
              <a:t>that influence </a:t>
            </a:r>
            <a:r>
              <a:rPr lang="en-US" sz="2200" dirty="0">
                <a:solidFill>
                  <a:schemeClr val="tx1"/>
                </a:solidFill>
                <a:effectLst/>
                <a:latin typeface="+mn-lt"/>
              </a:rPr>
              <a:t>decision-making</a:t>
            </a:r>
          </a:p>
          <a:p>
            <a:pPr marL="457200" indent="-228600">
              <a:lnSpc>
                <a:spcPct val="90000"/>
              </a:lnSpc>
              <a:buFont typeface="Arial" panose="020B0604020202020204" pitchFamily="34" charset="0"/>
              <a:buChar char="•"/>
            </a:pPr>
            <a:r>
              <a:rPr lang="en-US" sz="2200" dirty="0">
                <a:solidFill>
                  <a:schemeClr val="tx1"/>
                </a:solidFill>
                <a:latin typeface="+mn-lt"/>
              </a:rPr>
              <a:t>They i</a:t>
            </a:r>
            <a:r>
              <a:rPr lang="en-US" sz="2200" dirty="0">
                <a:solidFill>
                  <a:schemeClr val="tx1"/>
                </a:solidFill>
                <a:effectLst/>
                <a:latin typeface="+mn-lt"/>
              </a:rPr>
              <a:t>nfluence attitudes, judgments, and patient assessment and interventions. </a:t>
            </a:r>
          </a:p>
          <a:p>
            <a:pPr marL="457200" indent="-228600">
              <a:lnSpc>
                <a:spcPct val="90000"/>
              </a:lnSpc>
              <a:buFont typeface="Arial" panose="020B0604020202020204" pitchFamily="34" charset="0"/>
              <a:buChar char="•"/>
            </a:pPr>
            <a:r>
              <a:rPr lang="en-US" sz="2200" dirty="0">
                <a:solidFill>
                  <a:schemeClr val="tx1"/>
                </a:solidFill>
                <a:latin typeface="+mn-lt"/>
              </a:rPr>
              <a:t>They can cause</a:t>
            </a:r>
            <a:r>
              <a:rPr lang="en-US" sz="2200" dirty="0">
                <a:solidFill>
                  <a:schemeClr val="tx1"/>
                </a:solidFill>
                <a:effectLst/>
                <a:latin typeface="+mn-lt"/>
              </a:rPr>
              <a:t> the nurse to  overlook findings on assessment, </a:t>
            </a:r>
            <a:r>
              <a:rPr lang="en-US" sz="2200" dirty="0">
                <a:solidFill>
                  <a:schemeClr val="tx1"/>
                </a:solidFill>
                <a:latin typeface="+mn-lt"/>
              </a:rPr>
              <a:t>causing</a:t>
            </a:r>
            <a:r>
              <a:rPr lang="en-US" sz="2200" dirty="0">
                <a:solidFill>
                  <a:schemeClr val="tx1"/>
                </a:solidFill>
                <a:effectLst/>
                <a:latin typeface="+mn-lt"/>
              </a:rPr>
              <a:t> patient safety </a:t>
            </a:r>
            <a:r>
              <a:rPr lang="en-US" sz="2200" dirty="0">
                <a:solidFill>
                  <a:schemeClr val="tx1"/>
                </a:solidFill>
                <a:latin typeface="+mn-lt"/>
              </a:rPr>
              <a:t>issues. </a:t>
            </a:r>
          </a:p>
          <a:p>
            <a:pPr marL="457200" indent="-228600">
              <a:lnSpc>
                <a:spcPct val="90000"/>
              </a:lnSpc>
              <a:buFont typeface="Arial" panose="020B0604020202020204" pitchFamily="34" charset="0"/>
              <a:buChar char="•"/>
            </a:pPr>
            <a:r>
              <a:rPr lang="en-US" sz="2200" dirty="0">
                <a:solidFill>
                  <a:schemeClr val="tx1"/>
                </a:solidFill>
                <a:latin typeface="+mn-lt"/>
              </a:rPr>
              <a:t>The </a:t>
            </a:r>
            <a:r>
              <a:rPr lang="en-US" sz="2200" dirty="0">
                <a:solidFill>
                  <a:schemeClr val="tx1"/>
                </a:solidFill>
                <a:effectLst/>
                <a:latin typeface="+mn-lt"/>
              </a:rPr>
              <a:t>nurse may also focus too much on a particular aspect of a patient’s complaint. </a:t>
            </a:r>
            <a:endParaRPr lang="en-US" sz="2200" dirty="0">
              <a:solidFill>
                <a:schemeClr val="tx1"/>
              </a:solidFill>
              <a:latin typeface="+mn-lt"/>
            </a:endParaRPr>
          </a:p>
        </p:txBody>
      </p:sp>
      <p:sp>
        <p:nvSpPr>
          <p:cNvPr id="4" name="Footer Placeholder 3">
            <a:extLst>
              <a:ext uri="{FF2B5EF4-FFF2-40B4-BE49-F238E27FC236}">
                <a16:creationId xmlns:a16="http://schemas.microsoft.com/office/drawing/2014/main" id="{8DE87902-B523-EA13-2D6F-F45743A0FA6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914400">
              <a:spcAft>
                <a:spcPts val="600"/>
              </a:spcAft>
            </a:pPr>
            <a:r>
              <a:rPr lang="en-US" b="0" i="0" kern="1200">
                <a:solidFill>
                  <a:schemeClr val="tx1">
                    <a:tint val="75000"/>
                  </a:schemeClr>
                </a:solidFill>
                <a:latin typeface="+mn-lt"/>
                <a:ea typeface="+mn-ea"/>
                <a:cs typeface="+mn-cs"/>
              </a:rPr>
              <a:t>ED Triage </a:t>
            </a:r>
            <a:endParaRPr lang="en-US" kern="120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4348C70B-BE3A-F833-6C83-33C9E7A6403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defTabSz="914400">
              <a:spcAft>
                <a:spcPts val="600"/>
              </a:spcAft>
            </a:pPr>
            <a:fld id="{F9409A12-05AC-024F-A1E2-9D51551D4400}" type="slidenum">
              <a:rPr lang="en-US">
                <a:latin typeface="+mn-lt"/>
              </a:rPr>
              <a:pPr algn="r" defTabSz="914400">
                <a:spcAft>
                  <a:spcPts val="600"/>
                </a:spcAft>
              </a:pPr>
              <a:t>13</a:t>
            </a:fld>
            <a:endParaRPr lang="en-US">
              <a:latin typeface="+mn-lt"/>
            </a:endParaRPr>
          </a:p>
        </p:txBody>
      </p:sp>
    </p:spTree>
    <p:extLst>
      <p:ext uri="{BB962C8B-B14F-4D97-AF65-F5344CB8AC3E}">
        <p14:creationId xmlns:p14="http://schemas.microsoft.com/office/powerpoint/2010/main" val="23079779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2582A83-F783-A339-DA5B-9D8BDF26CCAC}"/>
              </a:ext>
            </a:extLst>
          </p:cNvPr>
          <p:cNvSpPr>
            <a:spLocks noGrp="1"/>
          </p:cNvSpPr>
          <p:nvPr>
            <p:ph type="ctrTitle"/>
          </p:nvPr>
        </p:nvSpPr>
        <p:spPr>
          <a:xfrm>
            <a:off x="242910" y="1598246"/>
            <a:ext cx="4626709" cy="5122985"/>
          </a:xfrm>
        </p:spPr>
        <p:txBody>
          <a:bodyPr vert="horz" lIns="91440" tIns="45720" rIns="91440" bIns="45720" rtlCol="0" anchor="t">
            <a:normAutofit/>
          </a:bodyPr>
          <a:lstStyle/>
          <a:p>
            <a:pPr algn="r"/>
            <a:r>
              <a:rPr lang="en-US" sz="8000" kern="1200">
                <a:solidFill>
                  <a:srgbClr val="FFFFFF"/>
                </a:solidFill>
                <a:latin typeface="+mj-lt"/>
                <a:ea typeface="+mj-ea"/>
                <a:cs typeface="+mj-cs"/>
              </a:rPr>
              <a:t>Stigma</a:t>
            </a:r>
          </a:p>
        </p:txBody>
      </p:sp>
      <p:sp>
        <p:nvSpPr>
          <p:cNvPr id="3" name="Subtitle 2">
            <a:extLst>
              <a:ext uri="{FF2B5EF4-FFF2-40B4-BE49-F238E27FC236}">
                <a16:creationId xmlns:a16="http://schemas.microsoft.com/office/drawing/2014/main" id="{5F1F61A9-08E6-EFC8-6B7D-3F14AB00A943}"/>
              </a:ext>
            </a:extLst>
          </p:cNvPr>
          <p:cNvSpPr>
            <a:spLocks noGrp="1"/>
          </p:cNvSpPr>
          <p:nvPr>
            <p:ph type="subTitle" idx="1"/>
          </p:nvPr>
        </p:nvSpPr>
        <p:spPr>
          <a:xfrm>
            <a:off x="5792994" y="815000"/>
            <a:ext cx="5672176" cy="5871062"/>
          </a:xfrm>
        </p:spPr>
        <p:txBody>
          <a:bodyPr vert="horz" lIns="91440" tIns="45720" rIns="91440" bIns="45720" rtlCol="0">
            <a:normAutofit/>
          </a:bodyPr>
          <a:lstStyle/>
          <a:p>
            <a:pPr marR="0" fontAlgn="base">
              <a:lnSpc>
                <a:spcPct val="90000"/>
              </a:lnSpc>
              <a:spcAft>
                <a:spcPts val="800"/>
              </a:spcAft>
            </a:pPr>
            <a:r>
              <a:rPr lang="en-US" sz="2800" kern="1200" dirty="0">
                <a:solidFill>
                  <a:srgbClr val="FFFFFF"/>
                </a:solidFill>
                <a:effectLst/>
                <a:latin typeface="+mn-lt"/>
                <a:ea typeface="+mn-ea"/>
                <a:cs typeface="+mn-cs"/>
              </a:rPr>
              <a:t>Stigma is  “the negative social attitude attached to a characteristic of an individual that may be regarded as a mental, physical, or social deficiency. A stigma implies social disapproval and can lead unfairly to discrimination against and exclusion of the individual” (APA, n.d.).</a:t>
            </a:r>
          </a:p>
          <a:p>
            <a:pPr marR="0" fontAlgn="base">
              <a:lnSpc>
                <a:spcPct val="90000"/>
              </a:lnSpc>
              <a:spcAft>
                <a:spcPts val="0"/>
              </a:spcAft>
            </a:pPr>
            <a:r>
              <a:rPr lang="en-US" sz="2800" kern="1200" dirty="0">
                <a:solidFill>
                  <a:srgbClr val="FFFFFF"/>
                </a:solidFill>
                <a:effectLst/>
                <a:latin typeface="+mn-lt"/>
                <a:ea typeface="+mn-ea"/>
                <a:cs typeface="+mn-cs"/>
              </a:rPr>
              <a:t>Labeling of patients</a:t>
            </a:r>
            <a:r>
              <a:rPr lang="en-US" sz="2800" dirty="0">
                <a:solidFill>
                  <a:srgbClr val="FFFFFF"/>
                </a:solidFill>
                <a:latin typeface="+mn-lt"/>
              </a:rPr>
              <a:t> causes </a:t>
            </a:r>
            <a:r>
              <a:rPr lang="en-US" sz="2800" kern="1200" dirty="0">
                <a:solidFill>
                  <a:srgbClr val="FFFFFF"/>
                </a:solidFill>
                <a:effectLst/>
                <a:latin typeface="+mn-lt"/>
                <a:ea typeface="+mn-ea"/>
                <a:cs typeface="+mn-cs"/>
              </a:rPr>
              <a:t>poor outcomes.</a:t>
            </a:r>
          </a:p>
          <a:p>
            <a:pPr marR="0" fontAlgn="base">
              <a:lnSpc>
                <a:spcPct val="90000"/>
              </a:lnSpc>
              <a:spcAft>
                <a:spcPts val="0"/>
              </a:spcAft>
            </a:pPr>
            <a:r>
              <a:rPr lang="en-US" sz="2800" kern="1200" dirty="0">
                <a:solidFill>
                  <a:srgbClr val="FFFFFF"/>
                </a:solidFill>
                <a:effectLst/>
                <a:latin typeface="+mn-lt"/>
                <a:ea typeface="+mn-ea"/>
                <a:cs typeface="+mn-cs"/>
              </a:rPr>
              <a:t>The attitude the nurse brings to triage affects treatment of the patient.</a:t>
            </a:r>
            <a:endParaRPr lang="en-US" sz="2400" kern="1200" dirty="0">
              <a:solidFill>
                <a:srgbClr val="FFFFFF"/>
              </a:solidFill>
              <a:effectLst/>
              <a:latin typeface="+mn-lt"/>
              <a:ea typeface="+mn-ea"/>
              <a:cs typeface="+mn-cs"/>
            </a:endParaRPr>
          </a:p>
          <a:p>
            <a:pPr>
              <a:lnSpc>
                <a:spcPct val="90000"/>
              </a:lnSpc>
            </a:pPr>
            <a:endParaRPr lang="en-US" sz="2400" kern="1200" dirty="0">
              <a:solidFill>
                <a:srgbClr val="FFFFFF"/>
              </a:solidFill>
              <a:latin typeface="+mn-lt"/>
              <a:ea typeface="+mn-ea"/>
              <a:cs typeface="+mn-cs"/>
            </a:endParaRPr>
          </a:p>
        </p:txBody>
      </p:sp>
      <p:sp>
        <p:nvSpPr>
          <p:cNvPr id="4" name="Footer Placeholder 3">
            <a:extLst>
              <a:ext uri="{FF2B5EF4-FFF2-40B4-BE49-F238E27FC236}">
                <a16:creationId xmlns:a16="http://schemas.microsoft.com/office/drawing/2014/main" id="{2F628E67-B95C-814D-39B1-DAAE95D07E3A}"/>
              </a:ext>
            </a:extLst>
          </p:cNvPr>
          <p:cNvSpPr>
            <a:spLocks noGrp="1"/>
          </p:cNvSpPr>
          <p:nvPr>
            <p:ph type="ftr" sz="quarter" idx="11"/>
          </p:nvPr>
        </p:nvSpPr>
        <p:spPr>
          <a:xfrm>
            <a:off x="4038600" y="224937"/>
            <a:ext cx="4114800" cy="365125"/>
          </a:xfrm>
        </p:spPr>
        <p:txBody>
          <a:bodyPr vert="horz" lIns="91440" tIns="45720" rIns="91440" bIns="45720" rtlCol="0" anchor="ctr">
            <a:normAutofit/>
          </a:bodyPr>
          <a:lstStyle/>
          <a:p>
            <a:pPr algn="ctr" defTabSz="914400">
              <a:spcAft>
                <a:spcPts val="600"/>
              </a:spcAft>
            </a:pPr>
            <a:r>
              <a:rPr lang="en-US" b="0" i="0" kern="1200">
                <a:solidFill>
                  <a:srgbClr val="FFFFFF"/>
                </a:solidFill>
                <a:latin typeface="+mn-lt"/>
                <a:ea typeface="+mn-ea"/>
                <a:cs typeface="+mn-cs"/>
              </a:rPr>
              <a:t>ED Triage </a:t>
            </a:r>
            <a:endParaRPr lang="en-US"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A0B9B0C0-8A72-54C0-0CAD-E104D9647984}"/>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lgn="r" defTabSz="914400">
              <a:spcAft>
                <a:spcPts val="600"/>
              </a:spcAft>
            </a:pPr>
            <a:fld id="{F9409A12-05AC-024F-A1E2-9D51551D4400}" type="slidenum">
              <a:rPr lang="en-US">
                <a:solidFill>
                  <a:srgbClr val="FFFFFF"/>
                </a:solidFill>
                <a:latin typeface="+mn-lt"/>
              </a:rPr>
              <a:pPr algn="r" defTabSz="914400">
                <a:spcAft>
                  <a:spcPts val="600"/>
                </a:spcAft>
              </a:pPr>
              <a:t>14</a:t>
            </a:fld>
            <a:endParaRPr lang="en-US">
              <a:solidFill>
                <a:srgbClr val="FFFFFF"/>
              </a:solidFill>
              <a:latin typeface="+mn-lt"/>
            </a:endParaRPr>
          </a:p>
        </p:txBody>
      </p:sp>
      <p:cxnSp>
        <p:nvCxnSpPr>
          <p:cNvPr id="12" name="Straight Connector 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1669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980372-4C98-1B8A-AC70-87FF041FDDBB}"/>
              </a:ext>
            </a:extLst>
          </p:cNvPr>
          <p:cNvSpPr>
            <a:spLocks noGrp="1"/>
          </p:cNvSpPr>
          <p:nvPr>
            <p:ph type="ctrTitle"/>
          </p:nvPr>
        </p:nvSpPr>
        <p:spPr>
          <a:xfrm>
            <a:off x="838200" y="894027"/>
            <a:ext cx="3494362" cy="4782873"/>
          </a:xfrm>
        </p:spPr>
        <p:txBody>
          <a:bodyPr vert="horz" lIns="91440" tIns="45720" rIns="91440" bIns="45720" rtlCol="0" anchor="ctr">
            <a:normAutofit/>
          </a:bodyPr>
          <a:lstStyle/>
          <a:p>
            <a:pPr algn="r"/>
            <a:r>
              <a:rPr lang="en-US" kern="1200">
                <a:solidFill>
                  <a:schemeClr val="tx1"/>
                </a:solidFill>
                <a:latin typeface="+mj-lt"/>
                <a:ea typeface="+mj-ea"/>
                <a:cs typeface="+mj-cs"/>
              </a:rPr>
              <a:t>How to Prepare for Triage </a:t>
            </a: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188A8F25-4674-B531-0EB8-2FE58A852788}"/>
              </a:ext>
            </a:extLst>
          </p:cNvPr>
          <p:cNvSpPr>
            <a:spLocks noGrp="1"/>
          </p:cNvSpPr>
          <p:nvPr>
            <p:ph type="subTitle" idx="1"/>
          </p:nvPr>
        </p:nvSpPr>
        <p:spPr>
          <a:xfrm>
            <a:off x="4976032" y="752820"/>
            <a:ext cx="6377768" cy="5352359"/>
          </a:xfrm>
        </p:spPr>
        <p:txBody>
          <a:bodyPr vert="horz" lIns="91440" tIns="45720" rIns="91440" bIns="45720" rtlCol="0" anchor="ctr">
            <a:normAutofit/>
          </a:bodyPr>
          <a:lstStyle/>
          <a:p>
            <a:pPr marL="342900" marR="0" lvl="0" indent="-228600" fontAlgn="base">
              <a:lnSpc>
                <a:spcPct val="90000"/>
              </a:lnSpc>
              <a:spcBef>
                <a:spcPts val="0"/>
              </a:spcBef>
              <a:spcAft>
                <a:spcPts val="0"/>
              </a:spcAft>
              <a:buFont typeface="Arial" panose="020B0604020202020204" pitchFamily="34" charset="0"/>
              <a:buChar char="•"/>
            </a:pPr>
            <a:r>
              <a:rPr lang="en-US" sz="2800" b="0" dirty="0">
                <a:solidFill>
                  <a:schemeClr val="tx1"/>
                </a:solidFill>
                <a:effectLst/>
                <a:latin typeface="+mn-lt"/>
              </a:rPr>
              <a:t>Remove anything that would impair</a:t>
            </a:r>
            <a:r>
              <a:rPr lang="en-US" sz="2800" dirty="0">
                <a:solidFill>
                  <a:schemeClr val="tx1"/>
                </a:solidFill>
                <a:latin typeface="+mn-lt"/>
              </a:rPr>
              <a:t> your</a:t>
            </a:r>
            <a:r>
              <a:rPr lang="en-US" sz="2800" b="0" dirty="0">
                <a:solidFill>
                  <a:schemeClr val="tx1"/>
                </a:solidFill>
                <a:effectLst/>
                <a:latin typeface="+mn-lt"/>
              </a:rPr>
              <a:t> attention.</a:t>
            </a:r>
            <a:endParaRPr lang="en-US" sz="2800" b="1" dirty="0">
              <a:solidFill>
                <a:schemeClr val="tx1"/>
              </a:solidFill>
              <a:effectLst/>
              <a:latin typeface="+mn-lt"/>
            </a:endParaRPr>
          </a:p>
          <a:p>
            <a:pPr marL="342900" marR="0" lvl="0" indent="-228600" fontAlgn="base">
              <a:lnSpc>
                <a:spcPct val="90000"/>
              </a:lnSpc>
              <a:spcBef>
                <a:spcPts val="0"/>
              </a:spcBef>
              <a:spcAft>
                <a:spcPts val="0"/>
              </a:spcAft>
              <a:buFont typeface="Arial" panose="020B0604020202020204" pitchFamily="34" charset="0"/>
              <a:buChar char="•"/>
            </a:pPr>
            <a:r>
              <a:rPr lang="en-US" sz="2800" b="0" dirty="0">
                <a:solidFill>
                  <a:schemeClr val="tx1"/>
                </a:solidFill>
                <a:effectLst/>
                <a:latin typeface="+mn-lt"/>
              </a:rPr>
              <a:t>Know </a:t>
            </a:r>
            <a:r>
              <a:rPr lang="en-US" sz="2800" dirty="0">
                <a:solidFill>
                  <a:schemeClr val="tx1"/>
                </a:solidFill>
                <a:latin typeface="+mn-lt"/>
              </a:rPr>
              <a:t>who is </a:t>
            </a:r>
            <a:r>
              <a:rPr lang="en-US" sz="2800" b="0" dirty="0">
                <a:solidFill>
                  <a:schemeClr val="tx1"/>
                </a:solidFill>
                <a:effectLst/>
                <a:latin typeface="+mn-lt"/>
              </a:rPr>
              <a:t>working</a:t>
            </a:r>
          </a:p>
          <a:p>
            <a:pPr marL="342900" marR="0" lvl="0" indent="-228600" fontAlgn="base">
              <a:lnSpc>
                <a:spcPct val="90000"/>
              </a:lnSpc>
              <a:spcBef>
                <a:spcPts val="0"/>
              </a:spcBef>
              <a:spcAft>
                <a:spcPts val="0"/>
              </a:spcAft>
              <a:buFont typeface="Arial" panose="020B0604020202020204" pitchFamily="34" charset="0"/>
              <a:buChar char="•"/>
            </a:pPr>
            <a:r>
              <a:rPr lang="en-US" sz="2800" dirty="0">
                <a:solidFill>
                  <a:schemeClr val="tx1"/>
                </a:solidFill>
                <a:latin typeface="+mn-lt"/>
              </a:rPr>
              <a:t>Know </a:t>
            </a:r>
            <a:r>
              <a:rPr lang="en-US" sz="2800" b="0" dirty="0">
                <a:solidFill>
                  <a:schemeClr val="tx1"/>
                </a:solidFill>
                <a:effectLst/>
                <a:latin typeface="+mn-lt"/>
              </a:rPr>
              <a:t>your resources.</a:t>
            </a:r>
            <a:endParaRPr lang="en-US" sz="2800" b="1" dirty="0">
              <a:solidFill>
                <a:schemeClr val="tx1"/>
              </a:solidFill>
              <a:effectLst/>
              <a:latin typeface="+mn-lt"/>
            </a:endParaRPr>
          </a:p>
          <a:p>
            <a:pPr marL="342900" marR="0" lvl="0" indent="-228600" fontAlgn="base">
              <a:lnSpc>
                <a:spcPct val="90000"/>
              </a:lnSpc>
              <a:spcBef>
                <a:spcPts val="0"/>
              </a:spcBef>
              <a:spcAft>
                <a:spcPts val="0"/>
              </a:spcAft>
              <a:buFont typeface="Arial" panose="020B0604020202020204" pitchFamily="34" charset="0"/>
              <a:buChar char="•"/>
            </a:pPr>
            <a:r>
              <a:rPr lang="en-US" sz="2800" b="0" dirty="0">
                <a:solidFill>
                  <a:schemeClr val="tx1"/>
                </a:solidFill>
                <a:effectLst/>
                <a:latin typeface="+mn-lt"/>
              </a:rPr>
              <a:t>Discuss </a:t>
            </a:r>
            <a:r>
              <a:rPr lang="en-US" sz="2800" dirty="0">
                <a:solidFill>
                  <a:schemeClr val="tx1"/>
                </a:solidFill>
                <a:latin typeface="+mn-lt"/>
              </a:rPr>
              <a:t>a </a:t>
            </a:r>
            <a:r>
              <a:rPr lang="en-US" sz="2800" b="0" dirty="0">
                <a:solidFill>
                  <a:schemeClr val="tx1"/>
                </a:solidFill>
                <a:effectLst/>
                <a:latin typeface="+mn-lt"/>
              </a:rPr>
              <a:t>communication plan with </a:t>
            </a:r>
            <a:r>
              <a:rPr lang="en-US" sz="2800" dirty="0">
                <a:solidFill>
                  <a:schemeClr val="tx1"/>
                </a:solidFill>
                <a:latin typeface="+mn-lt"/>
              </a:rPr>
              <a:t>your </a:t>
            </a:r>
            <a:r>
              <a:rPr lang="en-US" sz="2800" b="0" dirty="0">
                <a:solidFill>
                  <a:schemeClr val="tx1"/>
                </a:solidFill>
                <a:effectLst/>
                <a:latin typeface="+mn-lt"/>
              </a:rPr>
              <a:t>charge nurse.</a:t>
            </a:r>
            <a:endParaRPr lang="en-US" sz="2800" b="1" dirty="0">
              <a:solidFill>
                <a:schemeClr val="tx1"/>
              </a:solidFill>
              <a:effectLst/>
              <a:latin typeface="+mn-lt"/>
            </a:endParaRPr>
          </a:p>
          <a:p>
            <a:pPr marL="342900" marR="0" lvl="0" indent="-228600" fontAlgn="base">
              <a:lnSpc>
                <a:spcPct val="90000"/>
              </a:lnSpc>
              <a:spcBef>
                <a:spcPts val="0"/>
              </a:spcBef>
              <a:spcAft>
                <a:spcPts val="0"/>
              </a:spcAft>
              <a:buFont typeface="Arial" panose="020B0604020202020204" pitchFamily="34" charset="0"/>
              <a:buChar char="•"/>
            </a:pPr>
            <a:r>
              <a:rPr lang="en-US" sz="2800" b="0" dirty="0">
                <a:solidFill>
                  <a:schemeClr val="tx1"/>
                </a:solidFill>
                <a:effectLst/>
                <a:latin typeface="+mn-lt"/>
              </a:rPr>
              <a:t>Be familiar with the institution’s policies.</a:t>
            </a:r>
            <a:endParaRPr lang="en-US" sz="2800" b="1" dirty="0">
              <a:solidFill>
                <a:schemeClr val="tx1"/>
              </a:solidFill>
              <a:effectLst/>
              <a:latin typeface="+mn-lt"/>
            </a:endParaRPr>
          </a:p>
          <a:p>
            <a:pPr marL="342900" marR="0" lvl="0" indent="-228600" fontAlgn="base">
              <a:lnSpc>
                <a:spcPct val="90000"/>
              </a:lnSpc>
              <a:spcBef>
                <a:spcPts val="0"/>
              </a:spcBef>
              <a:spcAft>
                <a:spcPts val="0"/>
              </a:spcAft>
              <a:buFont typeface="Arial" panose="020B0604020202020204" pitchFamily="34" charset="0"/>
              <a:buChar char="•"/>
            </a:pPr>
            <a:r>
              <a:rPr lang="en-US" sz="2800" b="0" dirty="0">
                <a:solidFill>
                  <a:schemeClr val="tx1"/>
                </a:solidFill>
                <a:effectLst/>
                <a:latin typeface="+mn-lt"/>
              </a:rPr>
              <a:t>Have an objective unbiased approach.</a:t>
            </a:r>
          </a:p>
          <a:p>
            <a:pPr marL="342900" marR="0" lvl="0" indent="-228600" fontAlgn="base">
              <a:lnSpc>
                <a:spcPct val="90000"/>
              </a:lnSpc>
              <a:spcBef>
                <a:spcPts val="0"/>
              </a:spcBef>
              <a:spcAft>
                <a:spcPts val="0"/>
              </a:spcAft>
              <a:buFont typeface="Arial" panose="020B0604020202020204" pitchFamily="34" charset="0"/>
              <a:buChar char="•"/>
            </a:pPr>
            <a:r>
              <a:rPr lang="en-US" sz="2800" dirty="0">
                <a:solidFill>
                  <a:schemeClr val="tx1"/>
                </a:solidFill>
                <a:latin typeface="+mn-lt"/>
              </a:rPr>
              <a:t>Never leave your assignment unattended. </a:t>
            </a:r>
            <a:endParaRPr lang="en-US" sz="2800" b="1" dirty="0">
              <a:solidFill>
                <a:schemeClr val="tx1"/>
              </a:solidFill>
              <a:effectLst/>
              <a:latin typeface="+mn-lt"/>
            </a:endParaRPr>
          </a:p>
          <a:p>
            <a:pPr indent="-228600">
              <a:lnSpc>
                <a:spcPct val="90000"/>
              </a:lnSpc>
              <a:buFont typeface="Arial" panose="020B0604020202020204" pitchFamily="34" charset="0"/>
              <a:buChar char="•"/>
            </a:pPr>
            <a:endParaRPr lang="en-US" sz="2400" dirty="0">
              <a:solidFill>
                <a:schemeClr val="tx1"/>
              </a:solidFill>
              <a:latin typeface="+mn-lt"/>
            </a:endParaRPr>
          </a:p>
        </p:txBody>
      </p:sp>
      <p:sp>
        <p:nvSpPr>
          <p:cNvPr id="4" name="Footer Placeholder 3">
            <a:extLst>
              <a:ext uri="{FF2B5EF4-FFF2-40B4-BE49-F238E27FC236}">
                <a16:creationId xmlns:a16="http://schemas.microsoft.com/office/drawing/2014/main" id="{6093A1C4-4618-0EC8-09B5-47A33AA88088}"/>
              </a:ext>
            </a:extLst>
          </p:cNvPr>
          <p:cNvSpPr>
            <a:spLocks noGrp="1"/>
          </p:cNvSpPr>
          <p:nvPr>
            <p:ph type="ftr" sz="quarter" idx="11"/>
          </p:nvPr>
        </p:nvSpPr>
        <p:spPr>
          <a:xfrm>
            <a:off x="4976031" y="6355080"/>
            <a:ext cx="5259985" cy="365125"/>
          </a:xfrm>
        </p:spPr>
        <p:txBody>
          <a:bodyPr vert="horz" lIns="91440" tIns="45720" rIns="91440" bIns="45720" rtlCol="0" anchor="ctr">
            <a:normAutofit/>
          </a:bodyPr>
          <a:lstStyle/>
          <a:p>
            <a:pPr defTabSz="914400">
              <a:spcAft>
                <a:spcPts val="600"/>
              </a:spcAft>
            </a:pPr>
            <a:r>
              <a:rPr lang="en-US" sz="1050" b="0" i="0" kern="1200">
                <a:solidFill>
                  <a:schemeClr val="bg1">
                    <a:alpha val="80000"/>
                  </a:schemeClr>
                </a:solidFill>
                <a:latin typeface="+mn-lt"/>
                <a:ea typeface="+mn-ea"/>
                <a:cs typeface="+mn-cs"/>
              </a:rPr>
              <a:t>ED Triage </a:t>
            </a:r>
            <a:endParaRPr lang="en-US" sz="1050" kern="1200">
              <a:solidFill>
                <a:schemeClr val="bg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CE54F3CA-456E-3063-F2C1-969DEC8F7530}"/>
              </a:ext>
            </a:extLst>
          </p:cNvPr>
          <p:cNvSpPr>
            <a:spLocks noGrp="1"/>
          </p:cNvSpPr>
          <p:nvPr>
            <p:ph type="sldNum" sz="quarter" idx="12"/>
          </p:nvPr>
        </p:nvSpPr>
        <p:spPr>
          <a:xfrm>
            <a:off x="10571516" y="6355080"/>
            <a:ext cx="782283" cy="365125"/>
          </a:xfrm>
        </p:spPr>
        <p:txBody>
          <a:bodyPr vert="horz" lIns="91440" tIns="45720" rIns="91440" bIns="45720" rtlCol="0" anchor="ctr">
            <a:normAutofit/>
          </a:bodyPr>
          <a:lstStyle/>
          <a:p>
            <a:pPr algn="r" defTabSz="914400">
              <a:spcAft>
                <a:spcPts val="600"/>
              </a:spcAft>
            </a:pPr>
            <a:fld id="{F9409A12-05AC-024F-A1E2-9D51551D4400}" type="slidenum">
              <a:rPr lang="en-US" sz="1050">
                <a:solidFill>
                  <a:schemeClr val="bg1">
                    <a:alpha val="80000"/>
                  </a:schemeClr>
                </a:solidFill>
                <a:latin typeface="+mn-lt"/>
              </a:rPr>
              <a:pPr algn="r" defTabSz="914400">
                <a:spcAft>
                  <a:spcPts val="600"/>
                </a:spcAft>
              </a:pPr>
              <a:t>15</a:t>
            </a:fld>
            <a:endParaRPr lang="en-US" sz="1050">
              <a:solidFill>
                <a:schemeClr val="bg1">
                  <a:alpha val="80000"/>
                </a:schemeClr>
              </a:solidFill>
              <a:latin typeface="+mn-lt"/>
            </a:endParaRPr>
          </a:p>
        </p:txBody>
      </p:sp>
    </p:spTree>
    <p:extLst>
      <p:ext uri="{BB962C8B-B14F-4D97-AF65-F5344CB8AC3E}">
        <p14:creationId xmlns:p14="http://schemas.microsoft.com/office/powerpoint/2010/main" val="368529547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8703FB-489A-22C5-58CA-E63CF50E11D2}"/>
              </a:ext>
            </a:extLst>
          </p:cNvPr>
          <p:cNvSpPr>
            <a:spLocks noGrp="1"/>
          </p:cNvSpPr>
          <p:nvPr>
            <p:ph type="ctrTitle"/>
          </p:nvPr>
        </p:nvSpPr>
        <p:spPr>
          <a:xfrm>
            <a:off x="838200" y="894027"/>
            <a:ext cx="3494362" cy="4782873"/>
          </a:xfrm>
        </p:spPr>
        <p:txBody>
          <a:bodyPr vert="horz" lIns="91440" tIns="45720" rIns="91440" bIns="45720" rtlCol="0" anchor="ctr">
            <a:normAutofit/>
          </a:bodyPr>
          <a:lstStyle/>
          <a:p>
            <a:pPr algn="r"/>
            <a:r>
              <a:rPr lang="en-US" kern="1200" dirty="0">
                <a:solidFill>
                  <a:schemeClr val="tx1"/>
                </a:solidFill>
                <a:latin typeface="+mj-lt"/>
                <a:ea typeface="+mj-ea"/>
                <a:cs typeface="+mj-cs"/>
              </a:rPr>
              <a:t>EMTALA</a:t>
            </a:r>
            <a:br>
              <a:rPr lang="en-US" kern="1200" dirty="0">
                <a:solidFill>
                  <a:schemeClr val="tx1"/>
                </a:solidFill>
                <a:latin typeface="+mj-lt"/>
                <a:ea typeface="+mj-ea"/>
                <a:cs typeface="+mj-cs"/>
              </a:rPr>
            </a:br>
            <a:r>
              <a:rPr lang="en-US" sz="4400" dirty="0">
                <a:solidFill>
                  <a:schemeClr val="tx1"/>
                </a:solidFill>
                <a:latin typeface="+mn-lt"/>
              </a:rPr>
              <a:t>Emergency medical treatment and labor act. </a:t>
            </a:r>
            <a:br>
              <a:rPr lang="en-US" sz="4400" dirty="0">
                <a:solidFill>
                  <a:schemeClr val="tx1"/>
                </a:solidFill>
                <a:latin typeface="+mn-lt"/>
              </a:rPr>
            </a:br>
            <a:r>
              <a:rPr lang="en-US" kern="1200" dirty="0">
                <a:solidFill>
                  <a:schemeClr val="tx1"/>
                </a:solidFill>
                <a:latin typeface="+mj-lt"/>
                <a:ea typeface="+mj-ea"/>
                <a:cs typeface="+mj-cs"/>
              </a:rPr>
              <a:t> </a:t>
            </a: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BC31D55A-B554-3B24-E28A-B1A3B0710802}"/>
              </a:ext>
            </a:extLst>
          </p:cNvPr>
          <p:cNvSpPr>
            <a:spLocks noGrp="1"/>
          </p:cNvSpPr>
          <p:nvPr>
            <p:ph type="subTitle" idx="1"/>
          </p:nvPr>
        </p:nvSpPr>
        <p:spPr>
          <a:xfrm>
            <a:off x="4802820" y="465745"/>
            <a:ext cx="6550980" cy="6254460"/>
          </a:xfrm>
        </p:spPr>
        <p:txBody>
          <a:bodyPr vert="horz" lIns="91440" tIns="45720" rIns="91440" bIns="45720" rtlCol="0" anchor="ctr">
            <a:normAutofit fontScale="25000" lnSpcReduction="20000"/>
          </a:bodyPr>
          <a:lstStyle/>
          <a:p>
            <a:pPr indent="-228600">
              <a:lnSpc>
                <a:spcPct val="90000"/>
              </a:lnSpc>
              <a:buFont typeface="Arial" panose="020B0604020202020204" pitchFamily="34" charset="0"/>
              <a:buChar char="•"/>
            </a:pPr>
            <a:endParaRPr lang="en-US" sz="2200" dirty="0">
              <a:solidFill>
                <a:schemeClr val="tx1"/>
              </a:solidFill>
              <a:latin typeface="+mn-lt"/>
            </a:endParaRPr>
          </a:p>
          <a:p>
            <a:pPr indent="-228600">
              <a:lnSpc>
                <a:spcPct val="120000"/>
              </a:lnSpc>
              <a:buFont typeface="Arial" panose="020B0604020202020204" pitchFamily="34" charset="0"/>
              <a:buChar char="•"/>
            </a:pPr>
            <a:endParaRPr lang="en-US" sz="9600" dirty="0">
              <a:solidFill>
                <a:schemeClr val="tx1"/>
              </a:solidFill>
              <a:latin typeface="+mn-lt"/>
            </a:endParaRPr>
          </a:p>
          <a:p>
            <a:pPr indent="-228600">
              <a:lnSpc>
                <a:spcPct val="120000"/>
              </a:lnSpc>
              <a:buFont typeface="Arial" panose="020B0604020202020204" pitchFamily="34" charset="0"/>
              <a:buChar char="•"/>
            </a:pPr>
            <a:r>
              <a:rPr lang="en-US" sz="9600" dirty="0">
                <a:solidFill>
                  <a:schemeClr val="tx1"/>
                </a:solidFill>
                <a:effectLst/>
                <a:latin typeface="+mn-lt"/>
              </a:rPr>
              <a:t>“Requires anyone coming to a Medicare-participating hospital with an emergency department to be stabilized and treated, regardless of their insurance status or ability to pay”. Enacted in 1986, </a:t>
            </a:r>
            <a:r>
              <a:rPr lang="en-US" sz="9600" dirty="0">
                <a:solidFill>
                  <a:schemeClr val="tx1"/>
                </a:solidFill>
                <a:latin typeface="+mn-lt"/>
              </a:rPr>
              <a:t>and is </a:t>
            </a:r>
            <a:r>
              <a:rPr lang="en-US" sz="9600" dirty="0">
                <a:solidFill>
                  <a:schemeClr val="tx1"/>
                </a:solidFill>
                <a:effectLst/>
                <a:latin typeface="+mn-lt"/>
              </a:rPr>
              <a:t>an unfunded mandate.</a:t>
            </a:r>
          </a:p>
          <a:p>
            <a:pPr>
              <a:lnSpc>
                <a:spcPct val="90000"/>
              </a:lnSpc>
            </a:pPr>
            <a:r>
              <a:rPr lang="en-US" sz="9600" dirty="0">
                <a:solidFill>
                  <a:schemeClr val="tx1"/>
                </a:solidFill>
                <a:latin typeface="+mn-lt"/>
              </a:rPr>
              <a:t>It applies to:</a:t>
            </a:r>
            <a:endParaRPr lang="en-US" sz="9600" dirty="0">
              <a:solidFill>
                <a:schemeClr val="tx1"/>
              </a:solidFill>
              <a:effectLst/>
              <a:latin typeface="+mn-lt"/>
            </a:endParaRPr>
          </a:p>
          <a:p>
            <a:pPr marL="1257300" marR="0" lvl="0" indent="-1143000" fontAlgn="base">
              <a:lnSpc>
                <a:spcPct val="120000"/>
              </a:lnSpc>
              <a:spcBef>
                <a:spcPts val="0"/>
              </a:spcBef>
              <a:spcAft>
                <a:spcPts val="800"/>
              </a:spcAft>
              <a:buSzPts val="1000"/>
              <a:buFont typeface="Arial" panose="020B0604020202020204" pitchFamily="34" charset="0"/>
              <a:buChar char="•"/>
              <a:tabLst>
                <a:tab pos="457200" algn="l"/>
              </a:tabLst>
            </a:pPr>
            <a:r>
              <a:rPr lang="en-US" sz="9600" dirty="0">
                <a:solidFill>
                  <a:schemeClr val="tx1"/>
                </a:solidFill>
                <a:effectLst/>
                <a:latin typeface="+mn-lt"/>
              </a:rPr>
              <a:t>Any facility that participates in Medicare and provides emergency department care</a:t>
            </a:r>
          </a:p>
          <a:p>
            <a:pPr marL="1257300" marR="0" lvl="0" indent="-1143000" fontAlgn="base">
              <a:lnSpc>
                <a:spcPct val="120000"/>
              </a:lnSpc>
              <a:spcBef>
                <a:spcPts val="0"/>
              </a:spcBef>
              <a:spcAft>
                <a:spcPts val="800"/>
              </a:spcAft>
              <a:buSzPts val="1000"/>
              <a:buFont typeface="Arial" panose="020B0604020202020204" pitchFamily="34" charset="0"/>
              <a:buChar char="•"/>
              <a:tabLst>
                <a:tab pos="457200" algn="l"/>
              </a:tabLst>
            </a:pPr>
            <a:r>
              <a:rPr lang="en-US" sz="9600" dirty="0">
                <a:solidFill>
                  <a:schemeClr val="tx1"/>
                </a:solidFill>
                <a:effectLst/>
                <a:latin typeface="+mn-lt"/>
              </a:rPr>
              <a:t>May include military hospitals and Veterans' Administration facilities</a:t>
            </a:r>
            <a:endParaRPr lang="en-US" sz="9600" dirty="0">
              <a:solidFill>
                <a:schemeClr val="tx1"/>
              </a:solidFill>
              <a:latin typeface="+mn-lt"/>
            </a:endParaRPr>
          </a:p>
          <a:p>
            <a:pPr marL="114300" marR="0" lvl="0" fontAlgn="base">
              <a:lnSpc>
                <a:spcPct val="120000"/>
              </a:lnSpc>
              <a:spcBef>
                <a:spcPts val="0"/>
              </a:spcBef>
              <a:spcAft>
                <a:spcPts val="800"/>
              </a:spcAft>
              <a:buSzPts val="1000"/>
              <a:tabLst>
                <a:tab pos="457200" algn="l"/>
              </a:tabLst>
            </a:pPr>
            <a:r>
              <a:rPr lang="en-US" sz="3100" dirty="0">
                <a:solidFill>
                  <a:schemeClr val="tx1"/>
                </a:solidFill>
                <a:effectLst/>
                <a:latin typeface="+mn-lt"/>
              </a:rPr>
              <a:t>.</a:t>
            </a:r>
          </a:p>
          <a:p>
            <a:pPr indent="-228600">
              <a:lnSpc>
                <a:spcPct val="90000"/>
              </a:lnSpc>
              <a:buFont typeface="Arial" panose="020B0604020202020204" pitchFamily="34" charset="0"/>
              <a:buChar char="•"/>
            </a:pPr>
            <a:endParaRPr lang="en-US" sz="2200" dirty="0">
              <a:solidFill>
                <a:schemeClr val="tx1"/>
              </a:solidFill>
              <a:effectLst/>
              <a:latin typeface="+mn-lt"/>
            </a:endParaRPr>
          </a:p>
          <a:p>
            <a:pPr indent="-228600">
              <a:lnSpc>
                <a:spcPct val="90000"/>
              </a:lnSpc>
              <a:buFont typeface="Arial" panose="020B0604020202020204" pitchFamily="34" charset="0"/>
              <a:buChar char="•"/>
            </a:pPr>
            <a:endParaRPr lang="en-US" sz="2200" dirty="0">
              <a:solidFill>
                <a:schemeClr val="tx1"/>
              </a:solidFill>
              <a:latin typeface="+mn-lt"/>
            </a:endParaRPr>
          </a:p>
        </p:txBody>
      </p:sp>
      <p:sp>
        <p:nvSpPr>
          <p:cNvPr id="4" name="Footer Placeholder 3">
            <a:extLst>
              <a:ext uri="{FF2B5EF4-FFF2-40B4-BE49-F238E27FC236}">
                <a16:creationId xmlns:a16="http://schemas.microsoft.com/office/drawing/2014/main" id="{AB0D8828-7323-C678-FA5D-0981DEF81B62}"/>
              </a:ext>
            </a:extLst>
          </p:cNvPr>
          <p:cNvSpPr>
            <a:spLocks noGrp="1"/>
          </p:cNvSpPr>
          <p:nvPr>
            <p:ph type="ftr" sz="quarter" idx="11"/>
          </p:nvPr>
        </p:nvSpPr>
        <p:spPr>
          <a:xfrm>
            <a:off x="4976031" y="6355080"/>
            <a:ext cx="5259985" cy="365125"/>
          </a:xfrm>
        </p:spPr>
        <p:txBody>
          <a:bodyPr vert="horz" lIns="91440" tIns="45720" rIns="91440" bIns="45720" rtlCol="0" anchor="ctr">
            <a:normAutofit/>
          </a:bodyPr>
          <a:lstStyle/>
          <a:p>
            <a:pPr defTabSz="914400">
              <a:spcAft>
                <a:spcPts val="600"/>
              </a:spcAft>
            </a:pPr>
            <a:r>
              <a:rPr lang="en-US" sz="1050" b="0" i="0" kern="1200">
                <a:solidFill>
                  <a:schemeClr val="bg1">
                    <a:alpha val="80000"/>
                  </a:schemeClr>
                </a:solidFill>
                <a:latin typeface="+mn-lt"/>
                <a:ea typeface="+mn-ea"/>
                <a:cs typeface="+mn-cs"/>
              </a:rPr>
              <a:t>ED Triage </a:t>
            </a:r>
            <a:endParaRPr lang="en-US" sz="1050" kern="1200">
              <a:solidFill>
                <a:schemeClr val="bg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F3B598E1-0A37-0A87-6B26-799C945B8E7D}"/>
              </a:ext>
            </a:extLst>
          </p:cNvPr>
          <p:cNvSpPr>
            <a:spLocks noGrp="1"/>
          </p:cNvSpPr>
          <p:nvPr>
            <p:ph type="sldNum" sz="quarter" idx="12"/>
          </p:nvPr>
        </p:nvSpPr>
        <p:spPr>
          <a:xfrm>
            <a:off x="10571516" y="6355080"/>
            <a:ext cx="782283" cy="365125"/>
          </a:xfrm>
        </p:spPr>
        <p:txBody>
          <a:bodyPr vert="horz" lIns="91440" tIns="45720" rIns="91440" bIns="45720" rtlCol="0" anchor="ctr">
            <a:normAutofit/>
          </a:bodyPr>
          <a:lstStyle/>
          <a:p>
            <a:pPr algn="r" defTabSz="914400">
              <a:spcAft>
                <a:spcPts val="600"/>
              </a:spcAft>
            </a:pPr>
            <a:fld id="{F9409A12-05AC-024F-A1E2-9D51551D4400}" type="slidenum">
              <a:rPr lang="en-US" sz="1050">
                <a:solidFill>
                  <a:schemeClr val="bg1">
                    <a:alpha val="80000"/>
                  </a:schemeClr>
                </a:solidFill>
                <a:latin typeface="+mn-lt"/>
              </a:rPr>
              <a:pPr algn="r" defTabSz="914400">
                <a:spcAft>
                  <a:spcPts val="600"/>
                </a:spcAft>
              </a:pPr>
              <a:t>16</a:t>
            </a:fld>
            <a:endParaRPr lang="en-US" sz="1050">
              <a:solidFill>
                <a:schemeClr val="bg1">
                  <a:alpha val="80000"/>
                </a:schemeClr>
              </a:solidFill>
              <a:latin typeface="+mn-lt"/>
            </a:endParaRPr>
          </a:p>
        </p:txBody>
      </p:sp>
    </p:spTree>
    <p:extLst>
      <p:ext uri="{BB962C8B-B14F-4D97-AF65-F5344CB8AC3E}">
        <p14:creationId xmlns:p14="http://schemas.microsoft.com/office/powerpoint/2010/main" val="226207625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F3272F6-1BDA-736E-7FEA-530FE18C1B57}"/>
              </a:ext>
            </a:extLst>
          </p:cNvPr>
          <p:cNvSpPr>
            <a:spLocks noGrp="1"/>
          </p:cNvSpPr>
          <p:nvPr>
            <p:ph type="ctrTitle"/>
          </p:nvPr>
        </p:nvSpPr>
        <p:spPr>
          <a:xfrm>
            <a:off x="242910" y="1598246"/>
            <a:ext cx="4626709" cy="5122985"/>
          </a:xfrm>
        </p:spPr>
        <p:txBody>
          <a:bodyPr vert="horz" lIns="91440" tIns="45720" rIns="91440" bIns="45720" rtlCol="0" anchor="t">
            <a:normAutofit/>
          </a:bodyPr>
          <a:lstStyle/>
          <a:p>
            <a:pPr algn="r"/>
            <a:r>
              <a:rPr lang="en-US" sz="6200" kern="1200">
                <a:solidFill>
                  <a:srgbClr val="FFFFFF"/>
                </a:solidFill>
                <a:latin typeface="+mj-lt"/>
                <a:ea typeface="+mj-ea"/>
                <a:cs typeface="+mj-cs"/>
              </a:rPr>
              <a:t>Emergency medical condition </a:t>
            </a:r>
          </a:p>
        </p:txBody>
      </p:sp>
      <p:sp>
        <p:nvSpPr>
          <p:cNvPr id="3" name="Subtitle 2">
            <a:extLst>
              <a:ext uri="{FF2B5EF4-FFF2-40B4-BE49-F238E27FC236}">
                <a16:creationId xmlns:a16="http://schemas.microsoft.com/office/drawing/2014/main" id="{D5E191B2-9B01-FC65-1B7F-B029AC419E40}"/>
              </a:ext>
            </a:extLst>
          </p:cNvPr>
          <p:cNvSpPr>
            <a:spLocks noGrp="1"/>
          </p:cNvSpPr>
          <p:nvPr>
            <p:ph type="subTitle" idx="1"/>
          </p:nvPr>
        </p:nvSpPr>
        <p:spPr>
          <a:xfrm>
            <a:off x="5792994" y="1590840"/>
            <a:ext cx="5672176" cy="5095221"/>
          </a:xfrm>
        </p:spPr>
        <p:txBody>
          <a:bodyPr vert="horz" lIns="91440" tIns="45720" rIns="91440" bIns="45720" rtlCol="0">
            <a:normAutofit/>
          </a:bodyPr>
          <a:lstStyle/>
          <a:p>
            <a:pPr>
              <a:lnSpc>
                <a:spcPct val="90000"/>
              </a:lnSpc>
            </a:pPr>
            <a:r>
              <a:rPr lang="en-US" sz="2400" kern="1200">
                <a:solidFill>
                  <a:srgbClr val="FFFFFF"/>
                </a:solidFill>
                <a:effectLst/>
                <a:latin typeface="+mn-lt"/>
                <a:ea typeface="+mn-ea"/>
                <a:cs typeface="+mn-cs"/>
              </a:rPr>
              <a:t>An emergency medical condition is defined as "a condition manifesting itself by acute symptoms of sufficient severity (including severe pain) such that the absence of immediate medical attention could reasonably be expected to result in placing the individual's health [or the health of an unborn child] in serious jeopardy, serious impairment to bodily functions, or serious dysfunction of bodily organs" (Federal statute 42 USCS § 1395dd section e(1)(A)).</a:t>
            </a:r>
          </a:p>
          <a:p>
            <a:pPr>
              <a:lnSpc>
                <a:spcPct val="90000"/>
              </a:lnSpc>
            </a:pPr>
            <a:endParaRPr lang="en-US" sz="2400" kern="1200">
              <a:solidFill>
                <a:srgbClr val="FFFFFF"/>
              </a:solidFill>
              <a:latin typeface="+mn-lt"/>
              <a:ea typeface="+mn-ea"/>
              <a:cs typeface="+mn-cs"/>
            </a:endParaRPr>
          </a:p>
        </p:txBody>
      </p:sp>
      <p:sp>
        <p:nvSpPr>
          <p:cNvPr id="4" name="Footer Placeholder 3">
            <a:extLst>
              <a:ext uri="{FF2B5EF4-FFF2-40B4-BE49-F238E27FC236}">
                <a16:creationId xmlns:a16="http://schemas.microsoft.com/office/drawing/2014/main" id="{8A2642E5-EBCD-CC07-ED24-44969F13B14A}"/>
              </a:ext>
            </a:extLst>
          </p:cNvPr>
          <p:cNvSpPr>
            <a:spLocks noGrp="1"/>
          </p:cNvSpPr>
          <p:nvPr>
            <p:ph type="ftr" sz="quarter" idx="11"/>
          </p:nvPr>
        </p:nvSpPr>
        <p:spPr>
          <a:xfrm>
            <a:off x="4038600" y="224937"/>
            <a:ext cx="4114800" cy="365125"/>
          </a:xfrm>
        </p:spPr>
        <p:txBody>
          <a:bodyPr vert="horz" lIns="91440" tIns="45720" rIns="91440" bIns="45720" rtlCol="0" anchor="ctr">
            <a:normAutofit/>
          </a:bodyPr>
          <a:lstStyle/>
          <a:p>
            <a:pPr algn="ctr" defTabSz="914400">
              <a:spcAft>
                <a:spcPts val="600"/>
              </a:spcAft>
            </a:pPr>
            <a:r>
              <a:rPr lang="en-US" kern="1200">
                <a:solidFill>
                  <a:srgbClr val="FFFFFF"/>
                </a:solidFill>
                <a:latin typeface="+mn-lt"/>
                <a:ea typeface="+mn-ea"/>
                <a:cs typeface="+mn-cs"/>
              </a:rPr>
              <a:t>EDTriage </a:t>
            </a:r>
          </a:p>
        </p:txBody>
      </p:sp>
      <p:sp>
        <p:nvSpPr>
          <p:cNvPr id="5" name="Slide Number Placeholder 4">
            <a:extLst>
              <a:ext uri="{FF2B5EF4-FFF2-40B4-BE49-F238E27FC236}">
                <a16:creationId xmlns:a16="http://schemas.microsoft.com/office/drawing/2014/main" id="{5B918B60-D6C6-DD91-71F5-97F9131A31DF}"/>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lgn="r" defTabSz="914400">
              <a:spcAft>
                <a:spcPts val="600"/>
              </a:spcAft>
            </a:pPr>
            <a:fld id="{F9409A12-05AC-024F-A1E2-9D51551D4400}" type="slidenum">
              <a:rPr lang="en-US">
                <a:solidFill>
                  <a:srgbClr val="FFFFFF"/>
                </a:solidFill>
                <a:latin typeface="+mn-lt"/>
              </a:rPr>
              <a:pPr algn="r" defTabSz="914400">
                <a:spcAft>
                  <a:spcPts val="600"/>
                </a:spcAft>
              </a:pPr>
              <a:t>17</a:t>
            </a:fld>
            <a:endParaRPr lang="en-US">
              <a:solidFill>
                <a:srgbClr val="FFFFFF"/>
              </a:solidFill>
              <a:latin typeface="+mn-lt"/>
            </a:endParaRPr>
          </a:p>
        </p:txBody>
      </p:sp>
      <p:cxnSp>
        <p:nvCxnSpPr>
          <p:cNvPr id="12" name="Straight Connector 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82542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0C4852-6F62-9061-C680-0A8AF6A42485}"/>
              </a:ext>
            </a:extLst>
          </p:cNvPr>
          <p:cNvSpPr>
            <a:spLocks noGrp="1"/>
          </p:cNvSpPr>
          <p:nvPr>
            <p:ph type="ctrTitle"/>
          </p:nvPr>
        </p:nvSpPr>
        <p:spPr>
          <a:xfrm>
            <a:off x="838200" y="894027"/>
            <a:ext cx="3494362" cy="4782873"/>
          </a:xfrm>
        </p:spPr>
        <p:txBody>
          <a:bodyPr vert="horz" lIns="91440" tIns="45720" rIns="91440" bIns="45720" rtlCol="0" anchor="ctr">
            <a:normAutofit/>
          </a:bodyPr>
          <a:lstStyle/>
          <a:p>
            <a:pPr algn="r"/>
            <a:r>
              <a:rPr lang="en-US" kern="1200">
                <a:solidFill>
                  <a:schemeClr val="tx1"/>
                </a:solidFill>
                <a:latin typeface="+mj-lt"/>
                <a:ea typeface="+mj-ea"/>
                <a:cs typeface="+mj-cs"/>
              </a:rPr>
              <a:t>Four ways a patient can present to the ED </a:t>
            </a: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7F4176F-A086-5401-9D9E-F3EB036850D4}"/>
              </a:ext>
            </a:extLst>
          </p:cNvPr>
          <p:cNvSpPr>
            <a:spLocks noGrp="1"/>
          </p:cNvSpPr>
          <p:nvPr>
            <p:ph type="subTitle" idx="1"/>
          </p:nvPr>
        </p:nvSpPr>
        <p:spPr>
          <a:xfrm>
            <a:off x="4976032" y="894027"/>
            <a:ext cx="6377768" cy="4782873"/>
          </a:xfrm>
        </p:spPr>
        <p:txBody>
          <a:bodyPr vert="horz" lIns="91440" tIns="45720" rIns="91440" bIns="45720" rtlCol="0" anchor="ctr">
            <a:normAutofit/>
          </a:bodyPr>
          <a:lstStyle/>
          <a:p>
            <a:pPr marL="342900" marR="0" lvl="0" indent="-228600" fontAlgn="base">
              <a:lnSpc>
                <a:spcPct val="90000"/>
              </a:lnSpc>
              <a:spcBef>
                <a:spcPts val="0"/>
              </a:spcBef>
              <a:spcAft>
                <a:spcPts val="0"/>
              </a:spcAft>
              <a:buFont typeface="Arial" panose="020B0604020202020204" pitchFamily="34" charset="0"/>
              <a:buChar char="•"/>
            </a:pPr>
            <a:r>
              <a:rPr lang="en-US" sz="2000" dirty="0">
                <a:solidFill>
                  <a:schemeClr val="tx1"/>
                </a:solidFill>
                <a:effectLst/>
                <a:latin typeface="+mn-lt"/>
              </a:rPr>
              <a:t>The patient presents to the ED </a:t>
            </a:r>
            <a:r>
              <a:rPr lang="en-US" sz="2000" dirty="0">
                <a:solidFill>
                  <a:schemeClr val="tx1"/>
                </a:solidFill>
                <a:latin typeface="+mn-lt"/>
              </a:rPr>
              <a:t>request</a:t>
            </a:r>
            <a:r>
              <a:rPr lang="en-US" sz="2000" dirty="0">
                <a:solidFill>
                  <a:schemeClr val="tx1"/>
                </a:solidFill>
                <a:effectLst/>
                <a:latin typeface="+mn-lt"/>
              </a:rPr>
              <a:t> care for medical treatment.</a:t>
            </a:r>
          </a:p>
          <a:p>
            <a:pPr marL="342900" marR="0" lvl="0" indent="-228600" fontAlgn="base">
              <a:lnSpc>
                <a:spcPct val="90000"/>
              </a:lnSpc>
              <a:spcBef>
                <a:spcPts val="0"/>
              </a:spcBef>
              <a:spcAft>
                <a:spcPts val="0"/>
              </a:spcAft>
              <a:buFont typeface="Arial" panose="020B0604020202020204" pitchFamily="34" charset="0"/>
              <a:buChar char="•"/>
            </a:pPr>
            <a:r>
              <a:rPr lang="en-US" sz="2000" dirty="0">
                <a:solidFill>
                  <a:schemeClr val="tx1"/>
                </a:solidFill>
                <a:latin typeface="+mn-lt"/>
              </a:rPr>
              <a:t>You </a:t>
            </a:r>
            <a:r>
              <a:rPr lang="en-US" sz="2000" dirty="0">
                <a:solidFill>
                  <a:schemeClr val="tx1"/>
                </a:solidFill>
                <a:effectLst/>
                <a:latin typeface="+mn-lt"/>
              </a:rPr>
              <a:t>interpret condition as a request for care. For example, a person appears to be in distress.</a:t>
            </a:r>
          </a:p>
          <a:p>
            <a:pPr marL="114300" marR="0" lvl="0" fontAlgn="base">
              <a:lnSpc>
                <a:spcPct val="90000"/>
              </a:lnSpc>
              <a:spcBef>
                <a:spcPts val="0"/>
              </a:spcBef>
              <a:spcAft>
                <a:spcPts val="0"/>
              </a:spcAft>
            </a:pPr>
            <a:endParaRPr lang="en-US" sz="2000" dirty="0">
              <a:solidFill>
                <a:schemeClr val="tx1"/>
              </a:solidFill>
              <a:effectLst/>
              <a:latin typeface="+mn-lt"/>
            </a:endParaRPr>
          </a:p>
          <a:p>
            <a:pPr marL="342900" marR="0" lvl="0" indent="-228600" fontAlgn="base">
              <a:lnSpc>
                <a:spcPct val="90000"/>
              </a:lnSpc>
              <a:spcBef>
                <a:spcPts val="0"/>
              </a:spcBef>
              <a:spcAft>
                <a:spcPts val="0"/>
              </a:spcAft>
              <a:buFont typeface="Arial" panose="020B0604020202020204" pitchFamily="34" charset="0"/>
              <a:buChar char="•"/>
            </a:pPr>
            <a:r>
              <a:rPr lang="en-US" sz="2000" dirty="0">
                <a:solidFill>
                  <a:schemeClr val="tx1"/>
                </a:solidFill>
                <a:effectLst/>
                <a:latin typeface="+mn-lt"/>
              </a:rPr>
              <a:t>The patient arrives in an ambulance via EMS or private ambulance. </a:t>
            </a:r>
          </a:p>
          <a:p>
            <a:pPr marL="114300" marR="0" lvl="0" fontAlgn="base">
              <a:lnSpc>
                <a:spcPct val="90000"/>
              </a:lnSpc>
              <a:spcBef>
                <a:spcPts val="0"/>
              </a:spcBef>
              <a:spcAft>
                <a:spcPts val="0"/>
              </a:spcAft>
            </a:pPr>
            <a:endParaRPr lang="en-US" sz="2000" dirty="0">
              <a:solidFill>
                <a:schemeClr val="tx1"/>
              </a:solidFill>
              <a:effectLst/>
              <a:latin typeface="+mn-lt"/>
            </a:endParaRPr>
          </a:p>
          <a:p>
            <a:pPr marL="342900" marR="0" lvl="0" indent="-228600" fontAlgn="base">
              <a:lnSpc>
                <a:spcPct val="90000"/>
              </a:lnSpc>
              <a:spcBef>
                <a:spcPts val="0"/>
              </a:spcBef>
              <a:spcAft>
                <a:spcPts val="0"/>
              </a:spcAft>
              <a:buFont typeface="Arial" panose="020B0604020202020204" pitchFamily="34" charset="0"/>
              <a:buChar char="•"/>
            </a:pPr>
            <a:r>
              <a:rPr lang="en-US" sz="2000" dirty="0">
                <a:solidFill>
                  <a:schemeClr val="tx1"/>
                </a:solidFill>
                <a:effectLst/>
                <a:latin typeface="+mn-lt"/>
              </a:rPr>
              <a:t>The patient arrives by our transport for examination and/or treatment of a medical condition. EMTALA applies even if the ambulance is not </a:t>
            </a:r>
            <a:r>
              <a:rPr lang="en-US" sz="2000" dirty="0">
                <a:solidFill>
                  <a:schemeClr val="tx1"/>
                </a:solidFill>
                <a:latin typeface="+mn-lt"/>
              </a:rPr>
              <a:t>own by the hospital. </a:t>
            </a:r>
            <a:endParaRPr lang="en-US" sz="2000" dirty="0">
              <a:solidFill>
                <a:schemeClr val="tx1"/>
              </a:solidFill>
              <a:effectLst/>
              <a:latin typeface="+mn-lt"/>
            </a:endParaRPr>
          </a:p>
          <a:p>
            <a:pPr marL="342900" marR="0" lvl="0" indent="-228600" fontAlgn="base">
              <a:lnSpc>
                <a:spcPct val="90000"/>
              </a:lnSpc>
              <a:spcBef>
                <a:spcPts val="0"/>
              </a:spcBef>
              <a:spcAft>
                <a:spcPts val="0"/>
              </a:spcAft>
              <a:buFont typeface="Arial" panose="020B0604020202020204" pitchFamily="34" charset="0"/>
              <a:buChar char="•"/>
            </a:pPr>
            <a:r>
              <a:rPr lang="en-US" sz="2000" dirty="0">
                <a:solidFill>
                  <a:schemeClr val="tx1"/>
                </a:solidFill>
                <a:latin typeface="+mn-lt"/>
              </a:rPr>
              <a:t>Any patient in</a:t>
            </a:r>
            <a:r>
              <a:rPr lang="en-US" sz="2000" dirty="0">
                <a:solidFill>
                  <a:schemeClr val="tx1"/>
                </a:solidFill>
                <a:effectLst/>
                <a:latin typeface="+mn-lt"/>
              </a:rPr>
              <a:t> hospital property including within 250 yards of the main building </a:t>
            </a:r>
            <a:r>
              <a:rPr lang="en-US" sz="2000" dirty="0">
                <a:solidFill>
                  <a:schemeClr val="tx1"/>
                </a:solidFill>
                <a:latin typeface="+mn-lt"/>
              </a:rPr>
              <a:t>who </a:t>
            </a:r>
            <a:r>
              <a:rPr lang="en-US" sz="2000" dirty="0">
                <a:solidFill>
                  <a:schemeClr val="tx1"/>
                </a:solidFill>
                <a:effectLst/>
                <a:latin typeface="+mn-lt"/>
              </a:rPr>
              <a:t>presents with a potential emergency condition</a:t>
            </a:r>
            <a:r>
              <a:rPr lang="en-US" sz="2000" dirty="0">
                <a:solidFill>
                  <a:schemeClr val="tx1"/>
                </a:solidFill>
                <a:latin typeface="+mn-lt"/>
              </a:rPr>
              <a:t> or ask for help.</a:t>
            </a:r>
            <a:endParaRPr lang="en-US" sz="2000" dirty="0">
              <a:solidFill>
                <a:schemeClr val="tx1"/>
              </a:solidFill>
              <a:effectLst/>
              <a:latin typeface="+mn-lt"/>
            </a:endParaRPr>
          </a:p>
          <a:p>
            <a:pPr indent="-228600">
              <a:lnSpc>
                <a:spcPct val="90000"/>
              </a:lnSpc>
              <a:buFont typeface="Arial" panose="020B0604020202020204" pitchFamily="34" charset="0"/>
              <a:buChar char="•"/>
            </a:pPr>
            <a:endParaRPr lang="en-US" sz="2000" dirty="0">
              <a:solidFill>
                <a:schemeClr val="tx1"/>
              </a:solidFill>
              <a:latin typeface="+mn-lt"/>
            </a:endParaRPr>
          </a:p>
        </p:txBody>
      </p:sp>
      <p:sp>
        <p:nvSpPr>
          <p:cNvPr id="4" name="Footer Placeholder 3">
            <a:extLst>
              <a:ext uri="{FF2B5EF4-FFF2-40B4-BE49-F238E27FC236}">
                <a16:creationId xmlns:a16="http://schemas.microsoft.com/office/drawing/2014/main" id="{412ECE7C-1FF2-F099-CD66-7CF300F3F656}"/>
              </a:ext>
            </a:extLst>
          </p:cNvPr>
          <p:cNvSpPr>
            <a:spLocks noGrp="1"/>
          </p:cNvSpPr>
          <p:nvPr>
            <p:ph type="ftr" sz="quarter" idx="11"/>
          </p:nvPr>
        </p:nvSpPr>
        <p:spPr>
          <a:xfrm>
            <a:off x="4976031" y="6355080"/>
            <a:ext cx="5259985" cy="365125"/>
          </a:xfrm>
        </p:spPr>
        <p:txBody>
          <a:bodyPr vert="horz" lIns="91440" tIns="45720" rIns="91440" bIns="45720" rtlCol="0" anchor="ctr">
            <a:normAutofit/>
          </a:bodyPr>
          <a:lstStyle/>
          <a:p>
            <a:pPr defTabSz="914400">
              <a:spcAft>
                <a:spcPts val="600"/>
              </a:spcAft>
            </a:pPr>
            <a:r>
              <a:rPr lang="en-US" sz="1050" b="0" i="0" kern="1200">
                <a:solidFill>
                  <a:schemeClr val="bg1">
                    <a:alpha val="80000"/>
                  </a:schemeClr>
                </a:solidFill>
                <a:latin typeface="+mn-lt"/>
                <a:ea typeface="+mn-ea"/>
                <a:cs typeface="+mn-cs"/>
              </a:rPr>
              <a:t>ED Triage </a:t>
            </a:r>
            <a:endParaRPr lang="en-US" sz="1050" kern="1200">
              <a:solidFill>
                <a:schemeClr val="bg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19F18495-EEFB-B7E1-4400-DB7D2CC359AD}"/>
              </a:ext>
            </a:extLst>
          </p:cNvPr>
          <p:cNvSpPr>
            <a:spLocks noGrp="1"/>
          </p:cNvSpPr>
          <p:nvPr>
            <p:ph type="sldNum" sz="quarter" idx="12"/>
          </p:nvPr>
        </p:nvSpPr>
        <p:spPr>
          <a:xfrm>
            <a:off x="10571516" y="6355080"/>
            <a:ext cx="782283" cy="365125"/>
          </a:xfrm>
        </p:spPr>
        <p:txBody>
          <a:bodyPr vert="horz" lIns="91440" tIns="45720" rIns="91440" bIns="45720" rtlCol="0" anchor="ctr">
            <a:normAutofit/>
          </a:bodyPr>
          <a:lstStyle/>
          <a:p>
            <a:pPr algn="r" defTabSz="914400">
              <a:spcAft>
                <a:spcPts val="600"/>
              </a:spcAft>
            </a:pPr>
            <a:fld id="{F9409A12-05AC-024F-A1E2-9D51551D4400}" type="slidenum">
              <a:rPr lang="en-US" sz="1050">
                <a:solidFill>
                  <a:schemeClr val="bg1">
                    <a:alpha val="80000"/>
                  </a:schemeClr>
                </a:solidFill>
                <a:latin typeface="+mn-lt"/>
              </a:rPr>
              <a:pPr algn="r" defTabSz="914400">
                <a:spcAft>
                  <a:spcPts val="600"/>
                </a:spcAft>
              </a:pPr>
              <a:t>18</a:t>
            </a:fld>
            <a:endParaRPr lang="en-US" sz="1050">
              <a:solidFill>
                <a:schemeClr val="bg1">
                  <a:alpha val="80000"/>
                </a:schemeClr>
              </a:solidFill>
              <a:latin typeface="+mn-lt"/>
            </a:endParaRPr>
          </a:p>
        </p:txBody>
      </p:sp>
    </p:spTree>
    <p:extLst>
      <p:ext uri="{BB962C8B-B14F-4D97-AF65-F5344CB8AC3E}">
        <p14:creationId xmlns:p14="http://schemas.microsoft.com/office/powerpoint/2010/main" val="60226988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33EEB75-68E6-A071-96E2-1EAF50D2E859}"/>
              </a:ext>
            </a:extLst>
          </p:cNvPr>
          <p:cNvSpPr>
            <a:spLocks noGrp="1"/>
          </p:cNvSpPr>
          <p:nvPr>
            <p:ph type="ctrTitle"/>
          </p:nvPr>
        </p:nvSpPr>
        <p:spPr>
          <a:xfrm>
            <a:off x="242910" y="1598246"/>
            <a:ext cx="4626709" cy="5122985"/>
          </a:xfrm>
        </p:spPr>
        <p:txBody>
          <a:bodyPr vert="horz" lIns="91440" tIns="45720" rIns="91440" bIns="45720" rtlCol="0" anchor="t">
            <a:normAutofit/>
          </a:bodyPr>
          <a:lstStyle/>
          <a:p>
            <a:pPr algn="r"/>
            <a:r>
              <a:rPr lang="en-US" sz="8000" kern="1200" dirty="0">
                <a:solidFill>
                  <a:srgbClr val="FFFFFF"/>
                </a:solidFill>
                <a:latin typeface="+mj-lt"/>
                <a:ea typeface="+mj-ea"/>
                <a:cs typeface="+mj-cs"/>
              </a:rPr>
              <a:t>The 250-yard rule </a:t>
            </a:r>
          </a:p>
        </p:txBody>
      </p:sp>
      <p:sp>
        <p:nvSpPr>
          <p:cNvPr id="3" name="Subtitle 2">
            <a:extLst>
              <a:ext uri="{FF2B5EF4-FFF2-40B4-BE49-F238E27FC236}">
                <a16:creationId xmlns:a16="http://schemas.microsoft.com/office/drawing/2014/main" id="{B097BC73-68E1-4ED3-3877-68998B14C656}"/>
              </a:ext>
            </a:extLst>
          </p:cNvPr>
          <p:cNvSpPr>
            <a:spLocks noGrp="1"/>
          </p:cNvSpPr>
          <p:nvPr>
            <p:ph type="subTitle" idx="1"/>
          </p:nvPr>
        </p:nvSpPr>
        <p:spPr>
          <a:xfrm>
            <a:off x="5792994" y="1590840"/>
            <a:ext cx="5672176" cy="5095221"/>
          </a:xfrm>
        </p:spPr>
        <p:txBody>
          <a:bodyPr vert="horz" lIns="91440" tIns="45720" rIns="91440" bIns="45720" rtlCol="0">
            <a:normAutofit/>
          </a:bodyPr>
          <a:lstStyle/>
          <a:p>
            <a:pPr>
              <a:lnSpc>
                <a:spcPct val="90000"/>
              </a:lnSpc>
            </a:pPr>
            <a:r>
              <a:rPr lang="en-US" sz="2100" kern="1200" dirty="0">
                <a:solidFill>
                  <a:srgbClr val="FFFFFF"/>
                </a:solidFill>
                <a:effectLst/>
                <a:latin typeface="+mn-lt"/>
                <a:ea typeface="+mn-ea"/>
                <a:cs typeface="+mn-cs"/>
              </a:rPr>
              <a:t>“At locations on the hospital campus and within the 250-yard sphere but not at a dedicated emergency department, the obligation under EMTALA arises only if (1) a request for emergency services is made, or if (2) a reasonably prudent layperson would conclude, based on the person's appearance or behavior, that he needs emergency treatment. This will include new conditions which arise for visitors or employees” (Assid, 2007, p. 325)</a:t>
            </a:r>
          </a:p>
          <a:p>
            <a:pPr>
              <a:lnSpc>
                <a:spcPct val="90000"/>
              </a:lnSpc>
            </a:pPr>
            <a:r>
              <a:rPr lang="en-US" sz="2100" kern="1200" dirty="0">
                <a:solidFill>
                  <a:srgbClr val="FFFFFF"/>
                </a:solidFill>
                <a:effectLst/>
                <a:latin typeface="+mn-lt"/>
                <a:ea typeface="+mn-ea"/>
                <a:cs typeface="+mn-cs"/>
              </a:rPr>
              <a:t>Once a person has been deemed “</a:t>
            </a:r>
            <a:r>
              <a:rPr lang="en-US" sz="2100" dirty="0">
                <a:solidFill>
                  <a:srgbClr val="FFFFFF"/>
                </a:solidFill>
                <a:latin typeface="+mn-lt"/>
              </a:rPr>
              <a:t>a patient”</a:t>
            </a:r>
            <a:r>
              <a:rPr lang="en-US" sz="2100" kern="1200" dirty="0">
                <a:solidFill>
                  <a:srgbClr val="FFFFFF"/>
                </a:solidFill>
                <a:effectLst/>
                <a:latin typeface="+mn-lt"/>
                <a:ea typeface="+mn-ea"/>
                <a:cs typeface="+mn-cs"/>
              </a:rPr>
              <a:t> we must </a:t>
            </a:r>
            <a:r>
              <a:rPr lang="en-US" sz="2100" dirty="0">
                <a:solidFill>
                  <a:srgbClr val="FFFFFF"/>
                </a:solidFill>
                <a:latin typeface="+mn-lt"/>
              </a:rPr>
              <a:t>provide a </a:t>
            </a:r>
            <a:r>
              <a:rPr lang="en-US" sz="2100" kern="1200" dirty="0">
                <a:solidFill>
                  <a:srgbClr val="FFFFFF"/>
                </a:solidFill>
                <a:effectLst/>
                <a:latin typeface="+mn-lt"/>
                <a:ea typeface="+mn-ea"/>
                <a:cs typeface="+mn-cs"/>
              </a:rPr>
              <a:t>Medical screening Exam and Stabilization. </a:t>
            </a:r>
          </a:p>
          <a:p>
            <a:pPr>
              <a:lnSpc>
                <a:spcPct val="90000"/>
              </a:lnSpc>
            </a:pPr>
            <a:endParaRPr lang="en-US" sz="2100" kern="1200" dirty="0">
              <a:solidFill>
                <a:srgbClr val="FFFFFF"/>
              </a:solidFill>
              <a:latin typeface="+mn-lt"/>
              <a:ea typeface="+mn-ea"/>
              <a:cs typeface="+mn-cs"/>
            </a:endParaRPr>
          </a:p>
        </p:txBody>
      </p:sp>
      <p:sp>
        <p:nvSpPr>
          <p:cNvPr id="4" name="Footer Placeholder 3">
            <a:extLst>
              <a:ext uri="{FF2B5EF4-FFF2-40B4-BE49-F238E27FC236}">
                <a16:creationId xmlns:a16="http://schemas.microsoft.com/office/drawing/2014/main" id="{215239F2-A83B-D372-B899-1AB8CE13DC18}"/>
              </a:ext>
            </a:extLst>
          </p:cNvPr>
          <p:cNvSpPr>
            <a:spLocks noGrp="1"/>
          </p:cNvSpPr>
          <p:nvPr>
            <p:ph type="ftr" sz="quarter" idx="11"/>
          </p:nvPr>
        </p:nvSpPr>
        <p:spPr>
          <a:xfrm>
            <a:off x="4038600" y="224937"/>
            <a:ext cx="4114800" cy="365125"/>
          </a:xfrm>
        </p:spPr>
        <p:txBody>
          <a:bodyPr vert="horz" lIns="91440" tIns="45720" rIns="91440" bIns="45720" rtlCol="0" anchor="ctr">
            <a:normAutofit/>
          </a:bodyPr>
          <a:lstStyle/>
          <a:p>
            <a:pPr algn="ctr" defTabSz="914400">
              <a:spcAft>
                <a:spcPts val="600"/>
              </a:spcAft>
            </a:pPr>
            <a:r>
              <a:rPr lang="en-US" b="0" i="0" kern="1200">
                <a:solidFill>
                  <a:srgbClr val="FFFFFF"/>
                </a:solidFill>
                <a:latin typeface="+mn-lt"/>
                <a:ea typeface="+mn-ea"/>
                <a:cs typeface="+mn-cs"/>
              </a:rPr>
              <a:t>ED Triage </a:t>
            </a:r>
            <a:endParaRPr lang="en-US"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1626A876-F6D4-E384-1EB6-E3A8523AE92F}"/>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lgn="r" defTabSz="914400">
              <a:spcAft>
                <a:spcPts val="600"/>
              </a:spcAft>
            </a:pPr>
            <a:fld id="{F9409A12-05AC-024F-A1E2-9D51551D4400}" type="slidenum">
              <a:rPr lang="en-US">
                <a:solidFill>
                  <a:srgbClr val="FFFFFF"/>
                </a:solidFill>
                <a:latin typeface="+mn-lt"/>
              </a:rPr>
              <a:pPr algn="r" defTabSz="914400">
                <a:spcAft>
                  <a:spcPts val="600"/>
                </a:spcAft>
              </a:pPr>
              <a:t>19</a:t>
            </a:fld>
            <a:endParaRPr lang="en-US">
              <a:solidFill>
                <a:srgbClr val="FFFFFF"/>
              </a:solidFill>
              <a:latin typeface="+mn-lt"/>
            </a:endParaRPr>
          </a:p>
        </p:txBody>
      </p:sp>
      <p:cxnSp>
        <p:nvCxnSpPr>
          <p:cNvPr id="12" name="Straight Connector 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855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F6B9A4-24EA-D61A-832D-D941BE745030}"/>
              </a:ext>
            </a:extLst>
          </p:cNvPr>
          <p:cNvSpPr>
            <a:spLocks noGrp="1"/>
          </p:cNvSpPr>
          <p:nvPr>
            <p:ph type="ctrTitle"/>
          </p:nvPr>
        </p:nvSpPr>
        <p:spPr/>
        <p:txBody>
          <a:bodyPr/>
          <a:lstStyle/>
          <a:p>
            <a:pPr algn="ctr"/>
            <a:r>
              <a:rPr lang="en-US" dirty="0"/>
              <a:t>Objectives </a:t>
            </a:r>
          </a:p>
        </p:txBody>
      </p:sp>
      <p:sp>
        <p:nvSpPr>
          <p:cNvPr id="7" name="Subtitle 6">
            <a:extLst>
              <a:ext uri="{FF2B5EF4-FFF2-40B4-BE49-F238E27FC236}">
                <a16:creationId xmlns:a16="http://schemas.microsoft.com/office/drawing/2014/main" id="{2336BC05-C972-DCE5-4253-98BC420199E4}"/>
              </a:ext>
            </a:extLst>
          </p:cNvPr>
          <p:cNvSpPr>
            <a:spLocks noGrp="1"/>
          </p:cNvSpPr>
          <p:nvPr>
            <p:ph type="subTitle" idx="1"/>
          </p:nvPr>
        </p:nvSpPr>
        <p:spPr/>
        <p:txBody>
          <a:bodyPr/>
          <a:lstStyle/>
          <a:p>
            <a:r>
              <a:rPr lang="en-US" dirty="0"/>
              <a:t>Upon the completion of this course, participants will be able to:</a:t>
            </a:r>
          </a:p>
          <a:p>
            <a:pPr marL="342900" indent="-342900">
              <a:buFont typeface="+mj-lt"/>
              <a:buAutoNum type="arabicPeriod"/>
            </a:pPr>
            <a:r>
              <a:rPr lang="en-US" dirty="0"/>
              <a:t>Identify components of Triage and the role of communication in the process.</a:t>
            </a:r>
          </a:p>
          <a:p>
            <a:pPr marL="342900" indent="-342900">
              <a:buFont typeface="+mj-lt"/>
              <a:buAutoNum type="arabicPeriod"/>
            </a:pPr>
            <a:r>
              <a:rPr lang="en-US" dirty="0"/>
              <a:t>Recognize the impact of personal bias and cultural gaps on judgement during triage.</a:t>
            </a:r>
          </a:p>
          <a:p>
            <a:pPr marL="342900" indent="-342900">
              <a:buFont typeface="+mj-lt"/>
              <a:buAutoNum type="arabicPeriod"/>
            </a:pPr>
            <a:r>
              <a:rPr lang="en-US" dirty="0"/>
              <a:t>Implement direct visualization and re-assessment processes to prevent patient deterioration in the waiting area.</a:t>
            </a:r>
          </a:p>
          <a:p>
            <a:pPr marL="342900" indent="-342900">
              <a:buFont typeface="+mj-lt"/>
              <a:buAutoNum type="arabicPeriod"/>
            </a:pPr>
            <a:r>
              <a:rPr lang="en-US" dirty="0"/>
              <a:t>State methods used to prevent EMTALA violations.</a:t>
            </a:r>
          </a:p>
          <a:p>
            <a:pPr marL="342900" indent="-342900">
              <a:buFont typeface="+mj-lt"/>
              <a:buAutoNum type="arabicPeriod"/>
            </a:pPr>
            <a:r>
              <a:rPr lang="en-US" dirty="0"/>
              <a:t>Explain informed consent in the emergency department.</a:t>
            </a:r>
          </a:p>
          <a:p>
            <a:pPr marL="342900" indent="-342900">
              <a:buFont typeface="+mj-lt"/>
              <a:buAutoNum type="arabicPeriod"/>
            </a:pPr>
            <a:r>
              <a:rPr lang="en-US" dirty="0"/>
              <a:t>Recognize pediatric patients as special populations and triage accordingly. </a:t>
            </a:r>
          </a:p>
        </p:txBody>
      </p:sp>
      <p:sp>
        <p:nvSpPr>
          <p:cNvPr id="3" name="Text Placeholder 2">
            <a:extLst>
              <a:ext uri="{FF2B5EF4-FFF2-40B4-BE49-F238E27FC236}">
                <a16:creationId xmlns:a16="http://schemas.microsoft.com/office/drawing/2014/main" id="{6AC1D5D6-16AA-4BAD-10F7-E05034B66AED}"/>
              </a:ext>
            </a:extLst>
          </p:cNvPr>
          <p:cNvSpPr>
            <a:spLocks noGrp="1"/>
          </p:cNvSpPr>
          <p:nvPr>
            <p:ph type="body" sz="quarter" idx="13"/>
          </p:nvPr>
        </p:nvSpPr>
        <p:spPr/>
        <p:txBody>
          <a:bodyPr/>
          <a:lstStyle/>
          <a:p>
            <a:r>
              <a:rPr lang="en-US" dirty="0"/>
              <a:t>ED Triage </a:t>
            </a:r>
          </a:p>
        </p:txBody>
      </p:sp>
    </p:spTree>
    <p:extLst>
      <p:ext uri="{BB962C8B-B14F-4D97-AF65-F5344CB8AC3E}">
        <p14:creationId xmlns:p14="http://schemas.microsoft.com/office/powerpoint/2010/main" val="102342777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2681A6-4C2F-D93F-646E-14EB9A8A8081}"/>
              </a:ext>
            </a:extLst>
          </p:cNvPr>
          <p:cNvSpPr>
            <a:spLocks noGrp="1"/>
          </p:cNvSpPr>
          <p:nvPr>
            <p:ph type="ctrTitle"/>
          </p:nvPr>
        </p:nvSpPr>
        <p:spPr>
          <a:xfrm>
            <a:off x="838200" y="963877"/>
            <a:ext cx="3494362" cy="4930246"/>
          </a:xfrm>
        </p:spPr>
        <p:txBody>
          <a:bodyPr vert="horz" lIns="91440" tIns="45720" rIns="91440" bIns="45720" rtlCol="0" anchor="ctr">
            <a:normAutofit/>
          </a:bodyPr>
          <a:lstStyle/>
          <a:p>
            <a:pPr algn="r"/>
            <a:r>
              <a:rPr lang="en-US" kern="1200">
                <a:solidFill>
                  <a:schemeClr val="tx1"/>
                </a:solidFill>
                <a:latin typeface="+mj-lt"/>
                <a:ea typeface="+mj-ea"/>
                <a:cs typeface="+mj-cs"/>
              </a:rPr>
              <a:t>Medical Screening Exam </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412DEED1-19AF-33C4-36F2-2403DA29C580}"/>
              </a:ext>
            </a:extLst>
          </p:cNvPr>
          <p:cNvSpPr>
            <a:spLocks noGrp="1"/>
          </p:cNvSpPr>
          <p:nvPr>
            <p:ph type="subTitle" idx="1"/>
          </p:nvPr>
        </p:nvSpPr>
        <p:spPr>
          <a:xfrm>
            <a:off x="4976031" y="639192"/>
            <a:ext cx="6377769" cy="5459767"/>
          </a:xfrm>
        </p:spPr>
        <p:txBody>
          <a:bodyPr vert="horz" lIns="91440" tIns="45720" rIns="91440" bIns="45720" rtlCol="0" anchor="ctr">
            <a:normAutofit/>
          </a:bodyPr>
          <a:lstStyle/>
          <a:p>
            <a:pPr marL="342900" marR="0" lvl="0" indent="-228600" fontAlgn="base">
              <a:lnSpc>
                <a:spcPct val="90000"/>
              </a:lnSpc>
              <a:spcBef>
                <a:spcPts val="0"/>
              </a:spcBef>
              <a:spcAft>
                <a:spcPts val="0"/>
              </a:spcAft>
              <a:buSzPts val="1000"/>
              <a:buFont typeface="Arial" panose="020B0604020202020204" pitchFamily="34" charset="0"/>
              <a:buChar char="•"/>
              <a:tabLst>
                <a:tab pos="457200" algn="l"/>
              </a:tabLst>
            </a:pPr>
            <a:r>
              <a:rPr lang="en-US" sz="2800" dirty="0">
                <a:solidFill>
                  <a:schemeClr val="tx1"/>
                </a:solidFill>
                <a:effectLst/>
                <a:latin typeface="+mn-lt"/>
              </a:rPr>
              <a:t>Patients have a right to receive a medical screening exam (MSE) regardless of ability to pay or insurance status. </a:t>
            </a:r>
          </a:p>
          <a:p>
            <a:pPr marL="114300" marR="0" lvl="0" fontAlgn="base">
              <a:lnSpc>
                <a:spcPct val="90000"/>
              </a:lnSpc>
              <a:spcBef>
                <a:spcPts val="0"/>
              </a:spcBef>
              <a:spcAft>
                <a:spcPts val="0"/>
              </a:spcAft>
              <a:buSzPts val="1000"/>
              <a:tabLst>
                <a:tab pos="457200" algn="l"/>
              </a:tabLst>
            </a:pPr>
            <a:endParaRPr lang="en-US" sz="2800" dirty="0">
              <a:solidFill>
                <a:schemeClr val="tx1"/>
              </a:solidFill>
              <a:effectLst/>
              <a:latin typeface="+mn-lt"/>
            </a:endParaRPr>
          </a:p>
          <a:p>
            <a:pPr marL="342900" marR="0" lvl="0" indent="-228600" fontAlgn="base">
              <a:lnSpc>
                <a:spcPct val="90000"/>
              </a:lnSpc>
              <a:spcBef>
                <a:spcPts val="0"/>
              </a:spcBef>
              <a:spcAft>
                <a:spcPts val="0"/>
              </a:spcAft>
              <a:buSzPts val="1000"/>
              <a:buFont typeface="Arial" panose="020B0604020202020204" pitchFamily="34" charset="0"/>
              <a:buChar char="•"/>
              <a:tabLst>
                <a:tab pos="457200" algn="l"/>
              </a:tabLst>
            </a:pPr>
            <a:r>
              <a:rPr lang="en-US" sz="2800" dirty="0">
                <a:solidFill>
                  <a:schemeClr val="tx1"/>
                </a:solidFill>
                <a:effectLst/>
                <a:latin typeface="+mn-lt"/>
              </a:rPr>
              <a:t>The provider must document the complaint and the MSE that was performed to conclude whether a patient experiences an emergent medical condition</a:t>
            </a:r>
            <a:r>
              <a:rPr lang="en-US" sz="2800" dirty="0">
                <a:solidFill>
                  <a:schemeClr val="tx1"/>
                </a:solidFill>
                <a:latin typeface="+mn-lt"/>
              </a:rPr>
              <a:t>. </a:t>
            </a:r>
            <a:endParaRPr lang="en-US" sz="2800" dirty="0">
              <a:solidFill>
                <a:schemeClr val="tx1"/>
              </a:solidFill>
              <a:effectLst/>
              <a:latin typeface="+mn-lt"/>
            </a:endParaRPr>
          </a:p>
          <a:p>
            <a:pPr indent="-228600">
              <a:lnSpc>
                <a:spcPct val="90000"/>
              </a:lnSpc>
              <a:buFont typeface="Arial" panose="020B0604020202020204" pitchFamily="34" charset="0"/>
              <a:buChar char="•"/>
            </a:pPr>
            <a:endParaRPr lang="en-US" sz="2400" dirty="0">
              <a:solidFill>
                <a:schemeClr val="tx1"/>
              </a:solidFill>
              <a:latin typeface="+mn-lt"/>
            </a:endParaRPr>
          </a:p>
        </p:txBody>
      </p:sp>
      <p:sp>
        <p:nvSpPr>
          <p:cNvPr id="4" name="Footer Placeholder 3">
            <a:extLst>
              <a:ext uri="{FF2B5EF4-FFF2-40B4-BE49-F238E27FC236}">
                <a16:creationId xmlns:a16="http://schemas.microsoft.com/office/drawing/2014/main" id="{F29C343F-905A-14FB-3065-8FB2AD716A00}"/>
              </a:ext>
            </a:extLst>
          </p:cNvPr>
          <p:cNvSpPr>
            <a:spLocks noGrp="1"/>
          </p:cNvSpPr>
          <p:nvPr>
            <p:ph type="ftr" sz="quarter" idx="11"/>
          </p:nvPr>
        </p:nvSpPr>
        <p:spPr>
          <a:xfrm>
            <a:off x="4976031" y="6355080"/>
            <a:ext cx="5259985" cy="365125"/>
          </a:xfrm>
        </p:spPr>
        <p:txBody>
          <a:bodyPr vert="horz" lIns="91440" tIns="45720" rIns="91440" bIns="45720" rtlCol="0" anchor="ctr">
            <a:normAutofit/>
          </a:bodyPr>
          <a:lstStyle/>
          <a:p>
            <a:pPr defTabSz="914400">
              <a:spcAft>
                <a:spcPts val="600"/>
              </a:spcAft>
            </a:pPr>
            <a:r>
              <a:rPr lang="en-US" sz="1050" b="0" i="0" kern="1200">
                <a:solidFill>
                  <a:schemeClr val="tx1">
                    <a:alpha val="80000"/>
                  </a:schemeClr>
                </a:solidFill>
                <a:latin typeface="+mn-lt"/>
                <a:ea typeface="+mn-ea"/>
                <a:cs typeface="+mn-cs"/>
              </a:rPr>
              <a:t>ED Triage </a:t>
            </a:r>
            <a:endParaRPr lang="en-US" sz="1050" kern="1200">
              <a:solidFill>
                <a:schemeClr val="tx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AD0F124E-FEF5-5607-BE25-CCC58B272B50}"/>
              </a:ext>
            </a:extLst>
          </p:cNvPr>
          <p:cNvSpPr>
            <a:spLocks noGrp="1"/>
          </p:cNvSpPr>
          <p:nvPr>
            <p:ph type="sldNum" sz="quarter" idx="12"/>
          </p:nvPr>
        </p:nvSpPr>
        <p:spPr>
          <a:xfrm>
            <a:off x="10571516" y="6355080"/>
            <a:ext cx="782283" cy="365125"/>
          </a:xfrm>
        </p:spPr>
        <p:txBody>
          <a:bodyPr vert="horz" lIns="91440" tIns="45720" rIns="91440" bIns="45720" rtlCol="0" anchor="ctr">
            <a:normAutofit/>
          </a:bodyPr>
          <a:lstStyle/>
          <a:p>
            <a:pPr algn="r" defTabSz="914400">
              <a:spcAft>
                <a:spcPts val="600"/>
              </a:spcAft>
            </a:pPr>
            <a:fld id="{F9409A12-05AC-024F-A1E2-9D51551D4400}" type="slidenum">
              <a:rPr lang="en-US" sz="1050">
                <a:solidFill>
                  <a:schemeClr val="tx1">
                    <a:alpha val="80000"/>
                  </a:schemeClr>
                </a:solidFill>
                <a:latin typeface="+mn-lt"/>
              </a:rPr>
              <a:pPr algn="r" defTabSz="914400">
                <a:spcAft>
                  <a:spcPts val="600"/>
                </a:spcAft>
              </a:pPr>
              <a:t>20</a:t>
            </a:fld>
            <a:endParaRPr lang="en-US" sz="1050">
              <a:solidFill>
                <a:schemeClr val="tx1">
                  <a:alpha val="80000"/>
                </a:schemeClr>
              </a:solidFill>
              <a:latin typeface="+mn-lt"/>
            </a:endParaRPr>
          </a:p>
        </p:txBody>
      </p:sp>
    </p:spTree>
    <p:extLst>
      <p:ext uri="{BB962C8B-B14F-4D97-AF65-F5344CB8AC3E}">
        <p14:creationId xmlns:p14="http://schemas.microsoft.com/office/powerpoint/2010/main" val="73040479"/>
      </p:ext>
    </p:extLst>
  </p:cSld>
  <p:clrMapOvr>
    <a:overrideClrMapping bg1="dk1" tx1="lt1" bg2="dk2" tx2="lt2" accent1="accent1" accent2="accent2" accent3="accent3" accent4="accent4" accent5="accent5" accent6="accent6" hlink="hlink" folHlink="folHlink"/>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411E38-D31F-48CF-1BB5-840606D96513}"/>
              </a:ext>
            </a:extLst>
          </p:cNvPr>
          <p:cNvSpPr>
            <a:spLocks noGrp="1"/>
          </p:cNvSpPr>
          <p:nvPr>
            <p:ph type="ctrTitle"/>
          </p:nvPr>
        </p:nvSpPr>
        <p:spPr>
          <a:xfrm>
            <a:off x="838200" y="894027"/>
            <a:ext cx="3494362" cy="4782873"/>
          </a:xfrm>
        </p:spPr>
        <p:txBody>
          <a:bodyPr vert="horz" lIns="91440" tIns="45720" rIns="91440" bIns="45720" rtlCol="0" anchor="ctr">
            <a:normAutofit/>
          </a:bodyPr>
          <a:lstStyle/>
          <a:p>
            <a:pPr algn="r"/>
            <a:r>
              <a:rPr lang="en-US" sz="4100" kern="1200">
                <a:solidFill>
                  <a:schemeClr val="tx1"/>
                </a:solidFill>
                <a:latin typeface="+mj-lt"/>
                <a:ea typeface="+mj-ea"/>
                <a:cs typeface="+mj-cs"/>
              </a:rPr>
              <a:t>Stabilization of the patient </a:t>
            </a: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F8A3C54B-D31F-9251-AE70-B477393D4F94}"/>
              </a:ext>
            </a:extLst>
          </p:cNvPr>
          <p:cNvSpPr>
            <a:spLocks noGrp="1"/>
          </p:cNvSpPr>
          <p:nvPr>
            <p:ph type="subTitle" idx="1"/>
          </p:nvPr>
        </p:nvSpPr>
        <p:spPr>
          <a:xfrm>
            <a:off x="4976032" y="894027"/>
            <a:ext cx="6377768" cy="4782873"/>
          </a:xfrm>
        </p:spPr>
        <p:txBody>
          <a:bodyPr vert="horz" lIns="91440" tIns="45720" rIns="91440" bIns="45720" rtlCol="0" anchor="ctr">
            <a:normAutofit/>
          </a:bodyPr>
          <a:lstStyle/>
          <a:p>
            <a:pPr>
              <a:lnSpc>
                <a:spcPct val="90000"/>
              </a:lnSpc>
            </a:pPr>
            <a:r>
              <a:rPr lang="en-US" sz="2000" dirty="0">
                <a:solidFill>
                  <a:schemeClr val="tx1"/>
                </a:solidFill>
                <a:latin typeface="+mn-lt"/>
              </a:rPr>
              <a:t>We must s</a:t>
            </a:r>
            <a:r>
              <a:rPr lang="en-US" sz="2000" dirty="0">
                <a:solidFill>
                  <a:schemeClr val="tx1"/>
                </a:solidFill>
                <a:effectLst/>
                <a:latin typeface="+mn-lt"/>
              </a:rPr>
              <a:t>tabilize patient to </a:t>
            </a:r>
            <a:r>
              <a:rPr lang="en-US" sz="2000" dirty="0">
                <a:solidFill>
                  <a:schemeClr val="tx1"/>
                </a:solidFill>
                <a:latin typeface="+mn-lt"/>
              </a:rPr>
              <a:t>our</a:t>
            </a:r>
            <a:r>
              <a:rPr lang="en-US" sz="2000" dirty="0">
                <a:solidFill>
                  <a:schemeClr val="tx1"/>
                </a:solidFill>
                <a:effectLst/>
                <a:latin typeface="+mn-lt"/>
              </a:rPr>
              <a:t> best capability.</a:t>
            </a:r>
          </a:p>
          <a:p>
            <a:pPr>
              <a:lnSpc>
                <a:spcPct val="90000"/>
              </a:lnSpc>
            </a:pPr>
            <a:endParaRPr lang="en-US" sz="2000" dirty="0">
              <a:solidFill>
                <a:schemeClr val="tx1"/>
              </a:solidFill>
              <a:effectLst/>
              <a:latin typeface="+mn-lt"/>
            </a:endParaRPr>
          </a:p>
          <a:p>
            <a:pPr marR="0" fontAlgn="base">
              <a:lnSpc>
                <a:spcPct val="90000"/>
              </a:lnSpc>
              <a:spcBef>
                <a:spcPts val="0"/>
              </a:spcBef>
              <a:spcAft>
                <a:spcPts val="0"/>
              </a:spcAft>
            </a:pPr>
            <a:r>
              <a:rPr lang="en-US" sz="2000" b="1" dirty="0">
                <a:solidFill>
                  <a:schemeClr val="tx1"/>
                </a:solidFill>
                <a:latin typeface="+mn-lt"/>
              </a:rPr>
              <a:t>A</a:t>
            </a:r>
            <a:r>
              <a:rPr lang="en-US" sz="2000" b="1" dirty="0">
                <a:solidFill>
                  <a:schemeClr val="tx1"/>
                </a:solidFill>
                <a:effectLst/>
                <a:latin typeface="+mn-lt"/>
              </a:rPr>
              <a:t>ppropriate transfer entails:</a:t>
            </a:r>
          </a:p>
          <a:p>
            <a:pPr marR="0" fontAlgn="base">
              <a:lnSpc>
                <a:spcPct val="90000"/>
              </a:lnSpc>
              <a:spcBef>
                <a:spcPts val="0"/>
              </a:spcBef>
              <a:spcAft>
                <a:spcPts val="0"/>
              </a:spcAft>
            </a:pPr>
            <a:endParaRPr lang="en-US" sz="2000" b="1" dirty="0">
              <a:solidFill>
                <a:schemeClr val="tx1"/>
              </a:solidFill>
              <a:latin typeface="+mn-lt"/>
            </a:endParaRPr>
          </a:p>
          <a:p>
            <a:pPr marL="342900" marR="0" indent="-342900" fontAlgn="base">
              <a:lnSpc>
                <a:spcPct val="90000"/>
              </a:lnSpc>
              <a:spcBef>
                <a:spcPts val="0"/>
              </a:spcBef>
              <a:spcAft>
                <a:spcPts val="0"/>
              </a:spcAft>
              <a:buFont typeface="Arial" panose="020B0604020202020204" pitchFamily="34" charset="0"/>
              <a:buChar char="•"/>
            </a:pPr>
            <a:r>
              <a:rPr lang="en-US" sz="2000" dirty="0">
                <a:solidFill>
                  <a:schemeClr val="tx1"/>
                </a:solidFill>
                <a:effectLst/>
                <a:latin typeface="+mn-lt"/>
              </a:rPr>
              <a:t>The patient </a:t>
            </a:r>
            <a:r>
              <a:rPr lang="en-US" sz="2000" dirty="0">
                <a:solidFill>
                  <a:schemeClr val="tx1"/>
                </a:solidFill>
                <a:latin typeface="+mn-lt"/>
              </a:rPr>
              <a:t>was </a:t>
            </a:r>
            <a:r>
              <a:rPr lang="en-US" sz="2000" dirty="0">
                <a:solidFill>
                  <a:schemeClr val="tx1"/>
                </a:solidFill>
                <a:effectLst/>
                <a:latin typeface="+mn-lt"/>
              </a:rPr>
              <a:t>treated and stabilized.</a:t>
            </a:r>
          </a:p>
          <a:p>
            <a:pPr marL="342900" marR="0" indent="-342900" fontAlgn="base">
              <a:lnSpc>
                <a:spcPct val="90000"/>
              </a:lnSpc>
              <a:spcBef>
                <a:spcPts val="0"/>
              </a:spcBef>
              <a:spcAft>
                <a:spcPts val="0"/>
              </a:spcAft>
              <a:buFont typeface="Arial" panose="020B0604020202020204" pitchFamily="34" charset="0"/>
              <a:buChar char="•"/>
            </a:pPr>
            <a:r>
              <a:rPr lang="en-US" sz="2000" dirty="0">
                <a:solidFill>
                  <a:schemeClr val="tx1"/>
                </a:solidFill>
                <a:latin typeface="+mn-lt"/>
              </a:rPr>
              <a:t>M</a:t>
            </a:r>
            <a:r>
              <a:rPr lang="en-US" sz="2000" dirty="0">
                <a:solidFill>
                  <a:schemeClr val="tx1"/>
                </a:solidFill>
                <a:effectLst/>
                <a:latin typeface="+mn-lt"/>
              </a:rPr>
              <a:t>edical risks </a:t>
            </a:r>
            <a:r>
              <a:rPr lang="en-US" sz="2000" dirty="0">
                <a:solidFill>
                  <a:schemeClr val="tx1"/>
                </a:solidFill>
                <a:latin typeface="+mn-lt"/>
              </a:rPr>
              <a:t>for </a:t>
            </a:r>
            <a:r>
              <a:rPr lang="en-US" sz="2000" dirty="0">
                <a:solidFill>
                  <a:schemeClr val="tx1"/>
                </a:solidFill>
                <a:effectLst/>
                <a:latin typeface="+mn-lt"/>
              </a:rPr>
              <a:t>transferring the patient are outweighed by the medical benefits of the transfer. </a:t>
            </a:r>
          </a:p>
          <a:p>
            <a:pPr marL="342900" marR="0" indent="-342900" fontAlgn="base">
              <a:lnSpc>
                <a:spcPct val="90000"/>
              </a:lnSpc>
              <a:spcBef>
                <a:spcPts val="0"/>
              </a:spcBef>
              <a:spcAft>
                <a:spcPts val="0"/>
              </a:spcAft>
              <a:buFont typeface="Arial" panose="020B0604020202020204" pitchFamily="34" charset="0"/>
              <a:buChar char="•"/>
            </a:pPr>
            <a:r>
              <a:rPr lang="en-US" sz="2000" dirty="0">
                <a:solidFill>
                  <a:schemeClr val="tx1"/>
                </a:solidFill>
                <a:effectLst/>
                <a:latin typeface="+mn-lt"/>
              </a:rPr>
              <a:t>The patient needs treatment </a:t>
            </a:r>
            <a:r>
              <a:rPr lang="en-US" sz="2000" dirty="0">
                <a:solidFill>
                  <a:schemeClr val="tx1"/>
                </a:solidFill>
                <a:latin typeface="+mn-lt"/>
              </a:rPr>
              <a:t>beyond our capabilities.</a:t>
            </a:r>
            <a:endParaRPr lang="en-US" sz="2000" dirty="0">
              <a:solidFill>
                <a:schemeClr val="tx1"/>
              </a:solidFill>
              <a:effectLst/>
              <a:latin typeface="+mn-lt"/>
            </a:endParaRPr>
          </a:p>
          <a:p>
            <a:pPr marL="342900" marR="0" indent="-342900" fontAlgn="base">
              <a:lnSpc>
                <a:spcPct val="90000"/>
              </a:lnSpc>
              <a:spcBef>
                <a:spcPts val="0"/>
              </a:spcBef>
              <a:spcAft>
                <a:spcPts val="0"/>
              </a:spcAft>
              <a:buFont typeface="Arial" panose="020B0604020202020204" pitchFamily="34" charset="0"/>
              <a:buChar char="•"/>
            </a:pPr>
            <a:r>
              <a:rPr lang="en-US" sz="2000" dirty="0">
                <a:solidFill>
                  <a:schemeClr val="tx1"/>
                </a:solidFill>
                <a:latin typeface="+mn-lt"/>
              </a:rPr>
              <a:t>We contacted the receiving facility, and they</a:t>
            </a:r>
            <a:r>
              <a:rPr lang="en-US" sz="2000" dirty="0">
                <a:solidFill>
                  <a:schemeClr val="tx1"/>
                </a:solidFill>
                <a:effectLst/>
                <a:latin typeface="+mn-lt"/>
              </a:rPr>
              <a:t> accept the transfer</a:t>
            </a:r>
            <a:r>
              <a:rPr lang="en-US" sz="2000" dirty="0">
                <a:solidFill>
                  <a:schemeClr val="tx1"/>
                </a:solidFill>
                <a:latin typeface="+mn-lt"/>
              </a:rPr>
              <a:t>. They are also capable of taking care of the patient's medical needs. </a:t>
            </a:r>
          </a:p>
        </p:txBody>
      </p:sp>
      <p:sp>
        <p:nvSpPr>
          <p:cNvPr id="4" name="Footer Placeholder 3">
            <a:extLst>
              <a:ext uri="{FF2B5EF4-FFF2-40B4-BE49-F238E27FC236}">
                <a16:creationId xmlns:a16="http://schemas.microsoft.com/office/drawing/2014/main" id="{CCE74E02-2CBB-A68C-0287-AFDBD6B46BAE}"/>
              </a:ext>
            </a:extLst>
          </p:cNvPr>
          <p:cNvSpPr>
            <a:spLocks noGrp="1"/>
          </p:cNvSpPr>
          <p:nvPr>
            <p:ph type="ftr" sz="quarter" idx="11"/>
          </p:nvPr>
        </p:nvSpPr>
        <p:spPr>
          <a:xfrm>
            <a:off x="4976031" y="6355080"/>
            <a:ext cx="5259985" cy="365125"/>
          </a:xfrm>
        </p:spPr>
        <p:txBody>
          <a:bodyPr vert="horz" lIns="91440" tIns="45720" rIns="91440" bIns="45720" rtlCol="0" anchor="ctr">
            <a:normAutofit/>
          </a:bodyPr>
          <a:lstStyle/>
          <a:p>
            <a:pPr defTabSz="914400">
              <a:spcAft>
                <a:spcPts val="600"/>
              </a:spcAft>
            </a:pPr>
            <a:r>
              <a:rPr lang="en-US" sz="1050" b="0" i="0" kern="1200">
                <a:solidFill>
                  <a:schemeClr val="bg1">
                    <a:alpha val="80000"/>
                  </a:schemeClr>
                </a:solidFill>
                <a:latin typeface="+mn-lt"/>
                <a:ea typeface="+mn-ea"/>
                <a:cs typeface="+mn-cs"/>
              </a:rPr>
              <a:t>ED Triage </a:t>
            </a:r>
            <a:endParaRPr lang="en-US" sz="1050" kern="1200">
              <a:solidFill>
                <a:schemeClr val="bg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4292B43D-9000-07B7-A364-9AFAC9CE6B41}"/>
              </a:ext>
            </a:extLst>
          </p:cNvPr>
          <p:cNvSpPr>
            <a:spLocks noGrp="1"/>
          </p:cNvSpPr>
          <p:nvPr>
            <p:ph type="sldNum" sz="quarter" idx="12"/>
          </p:nvPr>
        </p:nvSpPr>
        <p:spPr>
          <a:xfrm>
            <a:off x="10571516" y="6355080"/>
            <a:ext cx="782283" cy="365125"/>
          </a:xfrm>
        </p:spPr>
        <p:txBody>
          <a:bodyPr vert="horz" lIns="91440" tIns="45720" rIns="91440" bIns="45720" rtlCol="0" anchor="ctr">
            <a:normAutofit/>
          </a:bodyPr>
          <a:lstStyle/>
          <a:p>
            <a:pPr algn="r" defTabSz="914400">
              <a:spcAft>
                <a:spcPts val="600"/>
              </a:spcAft>
            </a:pPr>
            <a:fld id="{F9409A12-05AC-024F-A1E2-9D51551D4400}" type="slidenum">
              <a:rPr lang="en-US" sz="1050">
                <a:solidFill>
                  <a:schemeClr val="bg1">
                    <a:alpha val="80000"/>
                  </a:schemeClr>
                </a:solidFill>
                <a:latin typeface="+mn-lt"/>
              </a:rPr>
              <a:pPr algn="r" defTabSz="914400">
                <a:spcAft>
                  <a:spcPts val="600"/>
                </a:spcAft>
              </a:pPr>
              <a:t>21</a:t>
            </a:fld>
            <a:endParaRPr lang="en-US" sz="1050">
              <a:solidFill>
                <a:schemeClr val="bg1">
                  <a:alpha val="80000"/>
                </a:schemeClr>
              </a:solidFill>
              <a:latin typeface="+mn-lt"/>
            </a:endParaRPr>
          </a:p>
        </p:txBody>
      </p:sp>
    </p:spTree>
    <p:extLst>
      <p:ext uri="{BB962C8B-B14F-4D97-AF65-F5344CB8AC3E}">
        <p14:creationId xmlns:p14="http://schemas.microsoft.com/office/powerpoint/2010/main" val="93008268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1883A-02D8-C5C6-48A8-A37F6CE98CB8}"/>
              </a:ext>
            </a:extLst>
          </p:cNvPr>
          <p:cNvSpPr>
            <a:spLocks noGrp="1"/>
          </p:cNvSpPr>
          <p:nvPr>
            <p:ph type="ctrTitle"/>
          </p:nvPr>
        </p:nvSpPr>
        <p:spPr>
          <a:xfrm>
            <a:off x="838200" y="894027"/>
            <a:ext cx="3494362" cy="4782873"/>
          </a:xfrm>
        </p:spPr>
        <p:txBody>
          <a:bodyPr vert="horz" lIns="91440" tIns="45720" rIns="91440" bIns="45720" rtlCol="0" anchor="ctr">
            <a:normAutofit/>
          </a:bodyPr>
          <a:lstStyle/>
          <a:p>
            <a:pPr algn="r"/>
            <a:r>
              <a:rPr lang="en-US" kern="1200" dirty="0">
                <a:solidFill>
                  <a:schemeClr val="tx1"/>
                </a:solidFill>
                <a:latin typeface="+mj-lt"/>
                <a:ea typeface="+mj-ea"/>
                <a:cs typeface="+mj-cs"/>
              </a:rPr>
              <a:t>Appropriate transfer rules</a:t>
            </a: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C77500E-98D4-3A0B-64AC-49A52C16649C}"/>
              </a:ext>
            </a:extLst>
          </p:cNvPr>
          <p:cNvSpPr>
            <a:spLocks noGrp="1"/>
          </p:cNvSpPr>
          <p:nvPr>
            <p:ph type="subTitle" idx="1"/>
          </p:nvPr>
        </p:nvSpPr>
        <p:spPr>
          <a:xfrm>
            <a:off x="4976032" y="465745"/>
            <a:ext cx="6682568" cy="5639435"/>
          </a:xfrm>
        </p:spPr>
        <p:txBody>
          <a:bodyPr vert="horz" lIns="91440" tIns="45720" rIns="91440" bIns="45720" rtlCol="0" anchor="ctr">
            <a:normAutofit/>
          </a:bodyPr>
          <a:lstStyle/>
          <a:p>
            <a:pPr marL="342900" marR="0" lvl="0" indent="-228600" fontAlgn="base">
              <a:lnSpc>
                <a:spcPct val="90000"/>
              </a:lnSpc>
              <a:spcBef>
                <a:spcPts val="0"/>
              </a:spcBef>
              <a:spcAft>
                <a:spcPts val="800"/>
              </a:spcAft>
              <a:buFont typeface="Arial" panose="020B0604020202020204" pitchFamily="34" charset="0"/>
              <a:buChar char="•"/>
            </a:pPr>
            <a:r>
              <a:rPr lang="en-US" sz="2000" dirty="0">
                <a:solidFill>
                  <a:schemeClr val="tx1"/>
                </a:solidFill>
                <a:latin typeface="+mn-lt"/>
              </a:rPr>
              <a:t>C</a:t>
            </a:r>
            <a:r>
              <a:rPr lang="en-US" sz="2000" dirty="0">
                <a:solidFill>
                  <a:schemeClr val="tx1"/>
                </a:solidFill>
                <a:effectLst/>
                <a:latin typeface="+mn-lt"/>
              </a:rPr>
              <a:t>opies of their medical records</a:t>
            </a:r>
          </a:p>
          <a:p>
            <a:pPr marL="342900" marR="0" lvl="0" indent="-228600" fontAlgn="base">
              <a:lnSpc>
                <a:spcPct val="90000"/>
              </a:lnSpc>
              <a:spcBef>
                <a:spcPts val="0"/>
              </a:spcBef>
              <a:spcAft>
                <a:spcPts val="800"/>
              </a:spcAft>
              <a:buFont typeface="Arial" panose="020B0604020202020204" pitchFamily="34" charset="0"/>
              <a:buChar char="•"/>
            </a:pPr>
            <a:r>
              <a:rPr lang="en-US" sz="2000" dirty="0">
                <a:solidFill>
                  <a:schemeClr val="tx1"/>
                </a:solidFill>
                <a:effectLst/>
                <a:latin typeface="+mn-lt"/>
              </a:rPr>
              <a:t>The transfer is completed by qualified personnel </a:t>
            </a:r>
            <a:r>
              <a:rPr lang="en-US" sz="2000" dirty="0">
                <a:solidFill>
                  <a:schemeClr val="tx1"/>
                </a:solidFill>
                <a:latin typeface="+mn-lt"/>
              </a:rPr>
              <a:t>with </a:t>
            </a:r>
            <a:r>
              <a:rPr lang="en-US" sz="2000" dirty="0">
                <a:solidFill>
                  <a:schemeClr val="tx1"/>
                </a:solidFill>
                <a:effectLst/>
                <a:latin typeface="+mn-lt"/>
              </a:rPr>
              <a:t>appropriate transport equipment. </a:t>
            </a:r>
            <a:r>
              <a:rPr lang="en-US" sz="2000" dirty="0">
                <a:solidFill>
                  <a:schemeClr val="tx1"/>
                </a:solidFill>
                <a:latin typeface="+mn-lt"/>
              </a:rPr>
              <a:t>I</a:t>
            </a:r>
            <a:r>
              <a:rPr lang="en-US" sz="2000" dirty="0">
                <a:solidFill>
                  <a:schemeClr val="tx1"/>
                </a:solidFill>
                <a:effectLst/>
                <a:latin typeface="+mn-lt"/>
              </a:rPr>
              <a:t>ncluding necessary and medically appropriate life-support measures during the transfer.</a:t>
            </a:r>
          </a:p>
          <a:p>
            <a:pPr marL="342900" marR="0" lvl="0" indent="-228600" fontAlgn="base">
              <a:lnSpc>
                <a:spcPct val="90000"/>
              </a:lnSpc>
              <a:spcBef>
                <a:spcPts val="0"/>
              </a:spcBef>
              <a:spcAft>
                <a:spcPts val="800"/>
              </a:spcAft>
              <a:buFont typeface="Arial" panose="020B0604020202020204" pitchFamily="34" charset="0"/>
              <a:buChar char="•"/>
            </a:pPr>
            <a:r>
              <a:rPr lang="en-US" sz="2000" dirty="0">
                <a:solidFill>
                  <a:schemeClr val="tx1"/>
                </a:solidFill>
                <a:effectLst/>
                <a:latin typeface="+mn-lt"/>
              </a:rPr>
              <a:t>The ED should have signage that specifies </a:t>
            </a:r>
            <a:r>
              <a:rPr lang="en-US" sz="2000" dirty="0">
                <a:solidFill>
                  <a:schemeClr val="tx1"/>
                </a:solidFill>
                <a:latin typeface="+mn-lt"/>
              </a:rPr>
              <a:t>patient </a:t>
            </a:r>
            <a:r>
              <a:rPr lang="en-US" sz="2000" dirty="0">
                <a:solidFill>
                  <a:schemeClr val="tx1"/>
                </a:solidFill>
                <a:effectLst/>
                <a:latin typeface="+mn-lt"/>
              </a:rPr>
              <a:t>rights under EMTALA law.</a:t>
            </a:r>
          </a:p>
          <a:p>
            <a:pPr marL="342900" marR="0" lvl="0" indent="-228600" fontAlgn="base">
              <a:lnSpc>
                <a:spcPct val="90000"/>
              </a:lnSpc>
              <a:spcBef>
                <a:spcPts val="0"/>
              </a:spcBef>
              <a:spcAft>
                <a:spcPts val="800"/>
              </a:spcAft>
              <a:buFont typeface="Arial" panose="020B0604020202020204" pitchFamily="34" charset="0"/>
              <a:buChar char="•"/>
            </a:pPr>
            <a:r>
              <a:rPr lang="en-US" sz="2000" dirty="0">
                <a:solidFill>
                  <a:schemeClr val="tx1"/>
                </a:solidFill>
                <a:effectLst/>
                <a:latin typeface="+mn-lt"/>
              </a:rPr>
              <a:t>Maintain records for at least five years</a:t>
            </a:r>
            <a:r>
              <a:rPr lang="en-US" sz="2000" dirty="0">
                <a:solidFill>
                  <a:schemeClr val="tx1"/>
                </a:solidFill>
                <a:latin typeface="+mn-lt"/>
              </a:rPr>
              <a:t>: </a:t>
            </a:r>
            <a:r>
              <a:rPr lang="en-US" sz="2000" dirty="0">
                <a:solidFill>
                  <a:schemeClr val="tx1"/>
                </a:solidFill>
                <a:effectLst/>
                <a:latin typeface="+mn-lt"/>
              </a:rPr>
              <a:t>including transfers, on-call physician rosters, and logs of every patient who presents to </a:t>
            </a:r>
            <a:r>
              <a:rPr lang="en-US" sz="2000" dirty="0">
                <a:solidFill>
                  <a:schemeClr val="tx1"/>
                </a:solidFill>
                <a:latin typeface="+mn-lt"/>
              </a:rPr>
              <a:t>our</a:t>
            </a:r>
            <a:r>
              <a:rPr lang="en-US" sz="2000" dirty="0">
                <a:solidFill>
                  <a:schemeClr val="tx1"/>
                </a:solidFill>
                <a:effectLst/>
                <a:latin typeface="+mn-lt"/>
              </a:rPr>
              <a:t> emergency department and the final disposition.</a:t>
            </a:r>
          </a:p>
          <a:p>
            <a:pPr marL="342900" marR="0" lvl="0" indent="-228600" fontAlgn="base">
              <a:lnSpc>
                <a:spcPct val="90000"/>
              </a:lnSpc>
              <a:spcBef>
                <a:spcPts val="0"/>
              </a:spcBef>
              <a:spcAft>
                <a:spcPts val="800"/>
              </a:spcAft>
              <a:buFont typeface="Arial" panose="020B0604020202020204" pitchFamily="34" charset="0"/>
              <a:buChar char="•"/>
            </a:pPr>
            <a:r>
              <a:rPr lang="en-US" sz="2000" dirty="0">
                <a:solidFill>
                  <a:schemeClr val="tx1"/>
                </a:solidFill>
                <a:effectLst/>
                <a:latin typeface="+mn-lt"/>
              </a:rPr>
              <a:t>Maintain adequate staff for nurses and providers.</a:t>
            </a:r>
          </a:p>
          <a:p>
            <a:pPr marL="342900" marR="0" lvl="0" indent="-228600" fontAlgn="base">
              <a:lnSpc>
                <a:spcPct val="90000"/>
              </a:lnSpc>
              <a:spcBef>
                <a:spcPts val="0"/>
              </a:spcBef>
              <a:spcAft>
                <a:spcPts val="800"/>
              </a:spcAft>
              <a:buFont typeface="Arial" panose="020B0604020202020204" pitchFamily="34" charset="0"/>
              <a:buChar char="•"/>
            </a:pPr>
            <a:r>
              <a:rPr lang="en-US" sz="2000" dirty="0">
                <a:solidFill>
                  <a:schemeClr val="tx1"/>
                </a:solidFill>
                <a:effectLst/>
                <a:latin typeface="+mn-lt"/>
              </a:rPr>
              <a:t>Protocols for reporting inappropriate and improper transfers.</a:t>
            </a:r>
          </a:p>
          <a:p>
            <a:pPr marL="342900" marR="0" lvl="0" indent="-228600" fontAlgn="base">
              <a:lnSpc>
                <a:spcPct val="90000"/>
              </a:lnSpc>
              <a:spcBef>
                <a:spcPts val="0"/>
              </a:spcBef>
              <a:spcAft>
                <a:spcPts val="800"/>
              </a:spcAft>
              <a:buFont typeface="Arial" panose="020B0604020202020204" pitchFamily="34" charset="0"/>
              <a:buChar char="•"/>
            </a:pPr>
            <a:r>
              <a:rPr lang="en-US" sz="2000" dirty="0">
                <a:solidFill>
                  <a:schemeClr val="tx1"/>
                </a:solidFill>
                <a:latin typeface="+mn-lt"/>
              </a:rPr>
              <a:t>Updated</a:t>
            </a:r>
            <a:r>
              <a:rPr lang="en-US" sz="2000" dirty="0">
                <a:solidFill>
                  <a:schemeClr val="tx1"/>
                </a:solidFill>
                <a:effectLst/>
                <a:latin typeface="+mn-lt"/>
              </a:rPr>
              <a:t> policies and procedures to prevent EMTALA violations. Provide education to staff. </a:t>
            </a:r>
          </a:p>
          <a:p>
            <a:pPr indent="-228600">
              <a:lnSpc>
                <a:spcPct val="90000"/>
              </a:lnSpc>
              <a:buFont typeface="Arial" panose="020B0604020202020204" pitchFamily="34" charset="0"/>
              <a:buChar char="•"/>
            </a:pPr>
            <a:endParaRPr lang="en-US" sz="2000" dirty="0">
              <a:solidFill>
                <a:schemeClr val="tx1"/>
              </a:solidFill>
              <a:latin typeface="+mn-lt"/>
            </a:endParaRPr>
          </a:p>
        </p:txBody>
      </p:sp>
      <p:sp>
        <p:nvSpPr>
          <p:cNvPr id="4" name="Footer Placeholder 3">
            <a:extLst>
              <a:ext uri="{FF2B5EF4-FFF2-40B4-BE49-F238E27FC236}">
                <a16:creationId xmlns:a16="http://schemas.microsoft.com/office/drawing/2014/main" id="{D6288C2E-7D15-562E-113F-CDD40CB3CEDE}"/>
              </a:ext>
            </a:extLst>
          </p:cNvPr>
          <p:cNvSpPr>
            <a:spLocks noGrp="1"/>
          </p:cNvSpPr>
          <p:nvPr>
            <p:ph type="ftr" sz="quarter" idx="11"/>
          </p:nvPr>
        </p:nvSpPr>
        <p:spPr>
          <a:xfrm>
            <a:off x="4976031" y="6355080"/>
            <a:ext cx="5259985" cy="365125"/>
          </a:xfrm>
        </p:spPr>
        <p:txBody>
          <a:bodyPr vert="horz" lIns="91440" tIns="45720" rIns="91440" bIns="45720" rtlCol="0" anchor="ctr">
            <a:normAutofit/>
          </a:bodyPr>
          <a:lstStyle/>
          <a:p>
            <a:pPr defTabSz="914400">
              <a:spcAft>
                <a:spcPts val="600"/>
              </a:spcAft>
            </a:pPr>
            <a:r>
              <a:rPr lang="en-US" sz="1050" b="0" i="0" kern="1200">
                <a:solidFill>
                  <a:schemeClr val="bg1">
                    <a:alpha val="80000"/>
                  </a:schemeClr>
                </a:solidFill>
                <a:latin typeface="+mn-lt"/>
                <a:ea typeface="+mn-ea"/>
                <a:cs typeface="+mn-cs"/>
              </a:rPr>
              <a:t>ED Triage </a:t>
            </a:r>
            <a:endParaRPr lang="en-US" sz="1050" kern="1200">
              <a:solidFill>
                <a:schemeClr val="bg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33472E26-E8B8-D4CA-9429-24476B63AAC6}"/>
              </a:ext>
            </a:extLst>
          </p:cNvPr>
          <p:cNvSpPr>
            <a:spLocks noGrp="1"/>
          </p:cNvSpPr>
          <p:nvPr>
            <p:ph type="sldNum" sz="quarter" idx="12"/>
          </p:nvPr>
        </p:nvSpPr>
        <p:spPr>
          <a:xfrm>
            <a:off x="10571516" y="6355080"/>
            <a:ext cx="782283" cy="365125"/>
          </a:xfrm>
        </p:spPr>
        <p:txBody>
          <a:bodyPr vert="horz" lIns="91440" tIns="45720" rIns="91440" bIns="45720" rtlCol="0" anchor="ctr">
            <a:normAutofit/>
          </a:bodyPr>
          <a:lstStyle/>
          <a:p>
            <a:pPr algn="r" defTabSz="914400">
              <a:spcAft>
                <a:spcPts val="600"/>
              </a:spcAft>
            </a:pPr>
            <a:fld id="{F9409A12-05AC-024F-A1E2-9D51551D4400}" type="slidenum">
              <a:rPr lang="en-US" sz="1050">
                <a:solidFill>
                  <a:schemeClr val="bg1">
                    <a:alpha val="80000"/>
                  </a:schemeClr>
                </a:solidFill>
                <a:latin typeface="+mn-lt"/>
              </a:rPr>
              <a:pPr algn="r" defTabSz="914400">
                <a:spcAft>
                  <a:spcPts val="600"/>
                </a:spcAft>
              </a:pPr>
              <a:t>22</a:t>
            </a:fld>
            <a:endParaRPr lang="en-US" sz="1050">
              <a:solidFill>
                <a:schemeClr val="bg1">
                  <a:alpha val="80000"/>
                </a:schemeClr>
              </a:solidFill>
              <a:latin typeface="+mn-lt"/>
            </a:endParaRPr>
          </a:p>
        </p:txBody>
      </p:sp>
    </p:spTree>
    <p:extLst>
      <p:ext uri="{BB962C8B-B14F-4D97-AF65-F5344CB8AC3E}">
        <p14:creationId xmlns:p14="http://schemas.microsoft.com/office/powerpoint/2010/main" val="46758824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E020062-66E3-49CC-74B4-6C9B6AA75D94}"/>
              </a:ext>
            </a:extLst>
          </p:cNvPr>
          <p:cNvSpPr>
            <a:spLocks noGrp="1"/>
          </p:cNvSpPr>
          <p:nvPr>
            <p:ph type="ctrTitle"/>
          </p:nvPr>
        </p:nvSpPr>
        <p:spPr>
          <a:xfrm>
            <a:off x="242910" y="1598246"/>
            <a:ext cx="4626709" cy="5122985"/>
          </a:xfrm>
        </p:spPr>
        <p:txBody>
          <a:bodyPr vert="horz" lIns="91440" tIns="45720" rIns="91440" bIns="45720" rtlCol="0" anchor="t">
            <a:normAutofit/>
          </a:bodyPr>
          <a:lstStyle/>
          <a:p>
            <a:pPr algn="r"/>
            <a:r>
              <a:rPr lang="en-US" sz="6800" kern="1200" dirty="0">
                <a:solidFill>
                  <a:srgbClr val="FFFFFF"/>
                </a:solidFill>
                <a:latin typeface="+mj-lt"/>
                <a:ea typeface="+mj-ea"/>
                <a:cs typeface="+mj-cs"/>
              </a:rPr>
              <a:t>Rules continued</a:t>
            </a:r>
          </a:p>
        </p:txBody>
      </p:sp>
      <p:sp>
        <p:nvSpPr>
          <p:cNvPr id="3" name="Subtitle 2">
            <a:extLst>
              <a:ext uri="{FF2B5EF4-FFF2-40B4-BE49-F238E27FC236}">
                <a16:creationId xmlns:a16="http://schemas.microsoft.com/office/drawing/2014/main" id="{F9944E1C-8425-7E5F-25AC-1F73383EB6F3}"/>
              </a:ext>
            </a:extLst>
          </p:cNvPr>
          <p:cNvSpPr>
            <a:spLocks noGrp="1"/>
          </p:cNvSpPr>
          <p:nvPr>
            <p:ph type="subTitle" idx="1"/>
          </p:nvPr>
        </p:nvSpPr>
        <p:spPr>
          <a:xfrm>
            <a:off x="5792994" y="1590840"/>
            <a:ext cx="5672176" cy="5095221"/>
          </a:xfrm>
        </p:spPr>
        <p:txBody>
          <a:bodyPr vert="horz" lIns="91440" tIns="45720" rIns="91440" bIns="45720" rtlCol="0">
            <a:normAutofit/>
          </a:bodyPr>
          <a:lstStyle/>
          <a:p>
            <a:pPr>
              <a:lnSpc>
                <a:spcPct val="90000"/>
              </a:lnSpc>
            </a:pPr>
            <a:r>
              <a:rPr lang="en-US" sz="2100" kern="1200" dirty="0">
                <a:solidFill>
                  <a:srgbClr val="FFFFFF"/>
                </a:solidFill>
                <a:effectLst/>
                <a:latin typeface="+mn-lt"/>
                <a:ea typeface="+mn-ea"/>
                <a:cs typeface="+mn-cs"/>
              </a:rPr>
              <a:t>EMTALA governs how you </a:t>
            </a:r>
            <a:r>
              <a:rPr lang="en-US" sz="2100" dirty="0">
                <a:solidFill>
                  <a:srgbClr val="FFFFFF"/>
                </a:solidFill>
                <a:latin typeface="+mn-lt"/>
              </a:rPr>
              <a:t>transfer patients </a:t>
            </a:r>
            <a:r>
              <a:rPr lang="en-US" sz="2100" kern="1200" dirty="0">
                <a:solidFill>
                  <a:srgbClr val="FFFFFF"/>
                </a:solidFill>
                <a:effectLst/>
                <a:latin typeface="+mn-lt"/>
                <a:ea typeface="+mn-ea"/>
                <a:cs typeface="+mn-cs"/>
              </a:rPr>
              <a:t>from one hospital to another. </a:t>
            </a:r>
          </a:p>
          <a:p>
            <a:pPr>
              <a:lnSpc>
                <a:spcPct val="90000"/>
              </a:lnSpc>
            </a:pPr>
            <a:endParaRPr lang="en-US" sz="2100" kern="1200" dirty="0">
              <a:solidFill>
                <a:srgbClr val="FFFFFF"/>
              </a:solidFill>
              <a:effectLst/>
              <a:latin typeface="+mn-lt"/>
              <a:ea typeface="+mn-ea"/>
              <a:cs typeface="+mn-cs"/>
            </a:endParaRPr>
          </a:p>
          <a:p>
            <a:pPr>
              <a:lnSpc>
                <a:spcPct val="90000"/>
              </a:lnSpc>
            </a:pPr>
            <a:r>
              <a:rPr lang="en-US" sz="2100" kern="1200" dirty="0">
                <a:solidFill>
                  <a:srgbClr val="FFFFFF"/>
                </a:solidFill>
                <a:effectLst/>
                <a:latin typeface="+mn-lt"/>
                <a:ea typeface="+mn-ea"/>
                <a:cs typeface="+mn-cs"/>
              </a:rPr>
              <a:t>Under the law, a patient is considered stable for transfer if the treating phy</a:t>
            </a:r>
            <a:r>
              <a:rPr lang="en-US" sz="2100" dirty="0">
                <a:solidFill>
                  <a:srgbClr val="FFFFFF"/>
                </a:solidFill>
                <a:latin typeface="+mn-lt"/>
              </a:rPr>
              <a:t>sician determines patient stable.</a:t>
            </a:r>
          </a:p>
          <a:p>
            <a:pPr>
              <a:lnSpc>
                <a:spcPct val="90000"/>
              </a:lnSpc>
            </a:pPr>
            <a:endParaRPr lang="en-US" sz="2100" dirty="0">
              <a:solidFill>
                <a:srgbClr val="FFFFFF"/>
              </a:solidFill>
              <a:latin typeface="+mn-lt"/>
            </a:endParaRPr>
          </a:p>
          <a:p>
            <a:pPr>
              <a:lnSpc>
                <a:spcPct val="90000"/>
              </a:lnSpc>
            </a:pPr>
            <a:r>
              <a:rPr lang="en-US" sz="2100" kern="1200" dirty="0">
                <a:solidFill>
                  <a:srgbClr val="FFFFFF"/>
                </a:solidFill>
                <a:effectLst/>
                <a:latin typeface="+mn-lt"/>
                <a:ea typeface="+mn-ea"/>
                <a:cs typeface="+mn-cs"/>
              </a:rPr>
              <a:t>If the patient is unstable, </a:t>
            </a:r>
            <a:r>
              <a:rPr lang="en-US" sz="2100" dirty="0">
                <a:solidFill>
                  <a:srgbClr val="FFFFFF"/>
                </a:solidFill>
                <a:latin typeface="+mn-lt"/>
              </a:rPr>
              <a:t>we will </a:t>
            </a:r>
            <a:r>
              <a:rPr lang="en-US" sz="2100" kern="1200" dirty="0">
                <a:solidFill>
                  <a:srgbClr val="FFFFFF"/>
                </a:solidFill>
                <a:effectLst/>
                <a:latin typeface="+mn-lt"/>
                <a:ea typeface="+mn-ea"/>
                <a:cs typeface="+mn-cs"/>
              </a:rPr>
              <a:t>not transfer unless a physician certifies the medical benefits outweigh the risk of transfer or </a:t>
            </a:r>
            <a:r>
              <a:rPr lang="en-US" sz="2100" dirty="0">
                <a:solidFill>
                  <a:srgbClr val="FFFFFF"/>
                </a:solidFill>
                <a:latin typeface="+mn-lt"/>
              </a:rPr>
              <a:t>the</a:t>
            </a:r>
            <a:r>
              <a:rPr lang="en-US" sz="2100" kern="1200" dirty="0">
                <a:solidFill>
                  <a:srgbClr val="FFFFFF"/>
                </a:solidFill>
                <a:effectLst/>
                <a:latin typeface="+mn-lt"/>
                <a:ea typeface="+mn-ea"/>
                <a:cs typeface="+mn-cs"/>
              </a:rPr>
              <a:t> patient’s guardian makes a transfer request in writing after being </a:t>
            </a:r>
            <a:r>
              <a:rPr lang="en-US" sz="2100" dirty="0">
                <a:solidFill>
                  <a:srgbClr val="FFFFFF"/>
                </a:solidFill>
                <a:latin typeface="+mn-lt"/>
              </a:rPr>
              <a:t>informed</a:t>
            </a:r>
            <a:r>
              <a:rPr lang="en-US" sz="2100" kern="1200" dirty="0">
                <a:solidFill>
                  <a:srgbClr val="FFFFFF"/>
                </a:solidFill>
                <a:effectLst/>
                <a:latin typeface="+mn-lt"/>
                <a:ea typeface="+mn-ea"/>
                <a:cs typeface="+mn-cs"/>
              </a:rPr>
              <a:t> of the hospital's obligations under EMTALA and the risks of transfer.</a:t>
            </a:r>
          </a:p>
          <a:p>
            <a:pPr>
              <a:lnSpc>
                <a:spcPct val="90000"/>
              </a:lnSpc>
            </a:pPr>
            <a:endParaRPr lang="en-US" sz="2100" kern="1200" dirty="0">
              <a:solidFill>
                <a:srgbClr val="FFFFFF"/>
              </a:solidFill>
              <a:latin typeface="+mn-lt"/>
              <a:ea typeface="+mn-ea"/>
              <a:cs typeface="+mn-cs"/>
            </a:endParaRPr>
          </a:p>
        </p:txBody>
      </p:sp>
      <p:sp>
        <p:nvSpPr>
          <p:cNvPr id="4" name="Footer Placeholder 3">
            <a:extLst>
              <a:ext uri="{FF2B5EF4-FFF2-40B4-BE49-F238E27FC236}">
                <a16:creationId xmlns:a16="http://schemas.microsoft.com/office/drawing/2014/main" id="{97A06712-AA0C-2833-3F86-AE6D3AE11DF3}"/>
              </a:ext>
            </a:extLst>
          </p:cNvPr>
          <p:cNvSpPr>
            <a:spLocks noGrp="1"/>
          </p:cNvSpPr>
          <p:nvPr>
            <p:ph type="ftr" sz="quarter" idx="11"/>
          </p:nvPr>
        </p:nvSpPr>
        <p:spPr>
          <a:xfrm>
            <a:off x="4038600" y="224937"/>
            <a:ext cx="4114800" cy="365125"/>
          </a:xfrm>
        </p:spPr>
        <p:txBody>
          <a:bodyPr vert="horz" lIns="91440" tIns="45720" rIns="91440" bIns="45720" rtlCol="0" anchor="ctr">
            <a:normAutofit/>
          </a:bodyPr>
          <a:lstStyle/>
          <a:p>
            <a:pPr algn="ctr" defTabSz="914400">
              <a:spcAft>
                <a:spcPts val="600"/>
              </a:spcAft>
            </a:pPr>
            <a:r>
              <a:rPr lang="en-US" b="0" i="0" kern="1200">
                <a:solidFill>
                  <a:srgbClr val="FFFFFF"/>
                </a:solidFill>
                <a:latin typeface="+mn-lt"/>
                <a:ea typeface="+mn-ea"/>
                <a:cs typeface="+mn-cs"/>
              </a:rPr>
              <a:t>ED Triage </a:t>
            </a:r>
            <a:endParaRPr lang="en-US"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DBD3AF3E-3428-B730-4060-053DD05225EF}"/>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lgn="r" defTabSz="914400">
              <a:spcAft>
                <a:spcPts val="600"/>
              </a:spcAft>
            </a:pPr>
            <a:fld id="{F9409A12-05AC-024F-A1E2-9D51551D4400}" type="slidenum">
              <a:rPr lang="en-US">
                <a:solidFill>
                  <a:srgbClr val="FFFFFF"/>
                </a:solidFill>
                <a:latin typeface="+mn-lt"/>
              </a:rPr>
              <a:pPr algn="r" defTabSz="914400">
                <a:spcAft>
                  <a:spcPts val="600"/>
                </a:spcAft>
              </a:pPr>
              <a:t>23</a:t>
            </a:fld>
            <a:endParaRPr lang="en-US">
              <a:solidFill>
                <a:srgbClr val="FFFFFF"/>
              </a:solidFill>
              <a:latin typeface="+mn-lt"/>
            </a:endParaRPr>
          </a:p>
        </p:txBody>
      </p:sp>
      <p:cxnSp>
        <p:nvCxnSpPr>
          <p:cNvPr id="12" name="Straight Connector 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69789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4D547A-E221-0C88-0CC1-DF0B6ED5BEC3}"/>
              </a:ext>
            </a:extLst>
          </p:cNvPr>
          <p:cNvSpPr>
            <a:spLocks noGrp="1"/>
          </p:cNvSpPr>
          <p:nvPr>
            <p:ph type="ctrTitle"/>
          </p:nvPr>
        </p:nvSpPr>
        <p:spPr>
          <a:xfrm>
            <a:off x="838200" y="894027"/>
            <a:ext cx="3494362" cy="4782873"/>
          </a:xfrm>
        </p:spPr>
        <p:txBody>
          <a:bodyPr vert="horz" lIns="91440" tIns="45720" rIns="91440" bIns="45720" rtlCol="0" anchor="ctr">
            <a:normAutofit/>
          </a:bodyPr>
          <a:lstStyle/>
          <a:p>
            <a:pPr algn="r"/>
            <a:r>
              <a:rPr lang="en-US" kern="1200">
                <a:solidFill>
                  <a:schemeClr val="tx1"/>
                </a:solidFill>
                <a:latin typeface="+mj-lt"/>
                <a:ea typeface="+mj-ea"/>
                <a:cs typeface="+mj-cs"/>
              </a:rPr>
              <a:t>Rules continued </a:t>
            </a: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BF2D27-E579-E144-3B3E-7FDB0FF6E1C0}"/>
              </a:ext>
            </a:extLst>
          </p:cNvPr>
          <p:cNvSpPr>
            <a:spLocks noGrp="1"/>
          </p:cNvSpPr>
          <p:nvPr>
            <p:ph type="subTitle" idx="1"/>
          </p:nvPr>
        </p:nvSpPr>
        <p:spPr>
          <a:xfrm>
            <a:off x="4967564" y="1041816"/>
            <a:ext cx="6377768" cy="4487292"/>
          </a:xfrm>
        </p:spPr>
        <p:txBody>
          <a:bodyPr vert="horz" lIns="91440" tIns="45720" rIns="91440" bIns="45720" rtlCol="0" anchor="ctr">
            <a:normAutofit lnSpcReduction="10000"/>
          </a:bodyPr>
          <a:lstStyle/>
          <a:p>
            <a:pPr marL="342900" marR="0" lvl="0" indent="-228600" fontAlgn="base">
              <a:lnSpc>
                <a:spcPct val="90000"/>
              </a:lnSpc>
              <a:spcBef>
                <a:spcPts val="0"/>
              </a:spcBef>
              <a:spcAft>
                <a:spcPts val="0"/>
              </a:spcAft>
              <a:buFont typeface="Arial" panose="020B0604020202020204" pitchFamily="34" charset="0"/>
              <a:buChar char="•"/>
            </a:pPr>
            <a:r>
              <a:rPr lang="en-US" sz="1900" dirty="0">
                <a:solidFill>
                  <a:schemeClr val="tx1"/>
                </a:solidFill>
                <a:effectLst/>
                <a:latin typeface="+mn-lt"/>
              </a:rPr>
              <a:t>The transferring hospital must provide ongoing </a:t>
            </a:r>
            <a:r>
              <a:rPr lang="en-US" sz="1900" dirty="0">
                <a:solidFill>
                  <a:schemeClr val="tx1"/>
                </a:solidFill>
                <a:latin typeface="+mn-lt"/>
              </a:rPr>
              <a:t>care </a:t>
            </a:r>
            <a:r>
              <a:rPr lang="en-US" sz="1900" dirty="0">
                <a:solidFill>
                  <a:schemeClr val="tx1"/>
                </a:solidFill>
                <a:effectLst/>
                <a:latin typeface="+mn-lt"/>
              </a:rPr>
              <a:t>until transfer</a:t>
            </a:r>
          </a:p>
          <a:p>
            <a:pPr marL="114300" marR="0" lvl="0" fontAlgn="base">
              <a:lnSpc>
                <a:spcPct val="90000"/>
              </a:lnSpc>
              <a:spcBef>
                <a:spcPts val="0"/>
              </a:spcBef>
              <a:spcAft>
                <a:spcPts val="0"/>
              </a:spcAft>
            </a:pPr>
            <a:endParaRPr lang="en-US" sz="1900" dirty="0">
              <a:solidFill>
                <a:schemeClr val="tx1"/>
              </a:solidFill>
              <a:effectLst/>
              <a:latin typeface="+mn-lt"/>
            </a:endParaRPr>
          </a:p>
          <a:p>
            <a:pPr marL="342900" marR="0" lvl="0" indent="-228600" fontAlgn="base">
              <a:lnSpc>
                <a:spcPct val="90000"/>
              </a:lnSpc>
              <a:spcBef>
                <a:spcPts val="0"/>
              </a:spcBef>
              <a:spcAft>
                <a:spcPts val="0"/>
              </a:spcAft>
              <a:buFont typeface="Arial" panose="020B0604020202020204" pitchFamily="34" charset="0"/>
              <a:buChar char="•"/>
            </a:pPr>
            <a:r>
              <a:rPr lang="en-US" sz="1900" dirty="0">
                <a:solidFill>
                  <a:schemeClr val="tx1"/>
                </a:solidFill>
                <a:effectLst/>
                <a:latin typeface="+mn-lt"/>
              </a:rPr>
              <a:t>The transferring hospital must provide: Hard copies of the medical chart, EMTALA transfer </a:t>
            </a:r>
            <a:r>
              <a:rPr lang="en-US" sz="1900" dirty="0">
                <a:solidFill>
                  <a:schemeClr val="tx1"/>
                </a:solidFill>
                <a:latin typeface="+mn-lt"/>
              </a:rPr>
              <a:t>form</a:t>
            </a:r>
            <a:r>
              <a:rPr lang="en-US" sz="1900" dirty="0">
                <a:solidFill>
                  <a:schemeClr val="tx1"/>
                </a:solidFill>
                <a:effectLst/>
                <a:latin typeface="+mn-lt"/>
              </a:rPr>
              <a:t>, EKGs, </a:t>
            </a:r>
            <a:r>
              <a:rPr lang="en-US" sz="1900" dirty="0">
                <a:solidFill>
                  <a:schemeClr val="tx1"/>
                </a:solidFill>
                <a:latin typeface="+mn-lt"/>
              </a:rPr>
              <a:t>x-rays, MRI, ultrasound or CT </a:t>
            </a:r>
            <a:r>
              <a:rPr lang="en-US" sz="1900" dirty="0">
                <a:solidFill>
                  <a:schemeClr val="tx1"/>
                </a:solidFill>
                <a:effectLst/>
                <a:latin typeface="+mn-lt"/>
              </a:rPr>
              <a:t>loaded onto a CD</a:t>
            </a:r>
            <a:r>
              <a:rPr lang="en-US" sz="1900" dirty="0">
                <a:solidFill>
                  <a:schemeClr val="tx1"/>
                </a:solidFill>
                <a:latin typeface="+mn-lt"/>
              </a:rPr>
              <a:t> with </a:t>
            </a:r>
            <a:r>
              <a:rPr lang="en-US" sz="1900" dirty="0">
                <a:solidFill>
                  <a:schemeClr val="tx1"/>
                </a:solidFill>
                <a:effectLst/>
                <a:latin typeface="+mn-lt"/>
              </a:rPr>
              <a:t>date and ordering provider. D</a:t>
            </a:r>
            <a:r>
              <a:rPr lang="en-US" sz="1900" dirty="0">
                <a:solidFill>
                  <a:schemeClr val="tx1"/>
                </a:solidFill>
                <a:latin typeface="+mn-lt"/>
              </a:rPr>
              <a:t>ocumented diagnosis and</a:t>
            </a:r>
            <a:r>
              <a:rPr lang="en-US" sz="1900" dirty="0">
                <a:solidFill>
                  <a:schemeClr val="tx1"/>
                </a:solidFill>
                <a:effectLst/>
                <a:latin typeface="+mn-lt"/>
              </a:rPr>
              <a:t> reason for transport</a:t>
            </a:r>
            <a:r>
              <a:rPr lang="en-US" sz="1900" dirty="0">
                <a:solidFill>
                  <a:schemeClr val="tx1"/>
                </a:solidFill>
                <a:latin typeface="+mn-lt"/>
              </a:rPr>
              <a:t>. </a:t>
            </a:r>
            <a:br>
              <a:rPr lang="en-US" sz="1900" dirty="0">
                <a:solidFill>
                  <a:schemeClr val="tx1"/>
                </a:solidFill>
                <a:latin typeface="+mn-lt"/>
              </a:rPr>
            </a:br>
            <a:r>
              <a:rPr lang="en-US" sz="1900" dirty="0">
                <a:solidFill>
                  <a:schemeClr val="tx1"/>
                </a:solidFill>
                <a:latin typeface="+mn-lt"/>
              </a:rPr>
              <a:t>Accepting physician. Who was report call to </a:t>
            </a:r>
            <a:r>
              <a:rPr lang="en-US" sz="1900" dirty="0">
                <a:solidFill>
                  <a:schemeClr val="tx1"/>
                </a:solidFill>
                <a:effectLst/>
                <a:latin typeface="+mn-lt"/>
              </a:rPr>
              <a:t>and the transfer vital signs.</a:t>
            </a:r>
          </a:p>
          <a:p>
            <a:pPr marL="114300" marR="0" lvl="0" fontAlgn="base">
              <a:lnSpc>
                <a:spcPct val="90000"/>
              </a:lnSpc>
              <a:spcBef>
                <a:spcPts val="0"/>
              </a:spcBef>
              <a:spcAft>
                <a:spcPts val="0"/>
              </a:spcAft>
            </a:pPr>
            <a:endParaRPr lang="en-US" sz="1900" dirty="0">
              <a:solidFill>
                <a:schemeClr val="tx1"/>
              </a:solidFill>
              <a:effectLst/>
              <a:latin typeface="+mn-lt"/>
            </a:endParaRPr>
          </a:p>
          <a:p>
            <a:pPr marL="342900" marR="0" lvl="0" indent="-228600" fontAlgn="base">
              <a:lnSpc>
                <a:spcPct val="90000"/>
              </a:lnSpc>
              <a:spcBef>
                <a:spcPts val="0"/>
              </a:spcBef>
              <a:spcAft>
                <a:spcPts val="0"/>
              </a:spcAft>
              <a:buFont typeface="Arial" panose="020B0604020202020204" pitchFamily="34" charset="0"/>
              <a:buChar char="•"/>
            </a:pPr>
            <a:r>
              <a:rPr lang="en-US" sz="1900" dirty="0">
                <a:solidFill>
                  <a:schemeClr val="tx1"/>
                </a:solidFill>
                <a:effectLst/>
                <a:latin typeface="+mn-lt"/>
              </a:rPr>
              <a:t>The transferring hospital must confirm that:  receiving facility has space and personnel qualified to treat the condition. </a:t>
            </a:r>
            <a:r>
              <a:rPr lang="en-US" sz="1900" dirty="0">
                <a:solidFill>
                  <a:schemeClr val="tx1"/>
                </a:solidFill>
                <a:latin typeface="+mn-lt"/>
              </a:rPr>
              <a:t>Facility </a:t>
            </a:r>
            <a:r>
              <a:rPr lang="en-US" sz="1900" dirty="0">
                <a:solidFill>
                  <a:schemeClr val="tx1"/>
                </a:solidFill>
                <a:effectLst/>
                <a:latin typeface="+mn-lt"/>
              </a:rPr>
              <a:t>has agreed to accept the transfer.</a:t>
            </a:r>
            <a:r>
              <a:rPr lang="en-US" sz="1900" dirty="0">
                <a:solidFill>
                  <a:schemeClr val="tx1"/>
                </a:solidFill>
                <a:latin typeface="+mn-lt"/>
              </a:rPr>
              <a:t> </a:t>
            </a:r>
            <a:r>
              <a:rPr lang="en-US" sz="1900" dirty="0">
                <a:solidFill>
                  <a:schemeClr val="tx1"/>
                </a:solidFill>
                <a:effectLst/>
                <a:latin typeface="+mn-lt"/>
              </a:rPr>
              <a:t>The transfer must be made with qualified personnel and appropriate equipment. </a:t>
            </a:r>
          </a:p>
          <a:p>
            <a:pPr marL="342900" marR="0" lvl="0" indent="-228600" fontAlgn="base">
              <a:lnSpc>
                <a:spcPct val="90000"/>
              </a:lnSpc>
              <a:spcBef>
                <a:spcPts val="0"/>
              </a:spcBef>
              <a:spcAft>
                <a:spcPts val="0"/>
              </a:spcAft>
              <a:buFont typeface="Arial" panose="020B0604020202020204" pitchFamily="34" charset="0"/>
              <a:buChar char="•"/>
            </a:pPr>
            <a:r>
              <a:rPr lang="en-US" sz="1900" dirty="0">
                <a:solidFill>
                  <a:schemeClr val="tx1"/>
                </a:solidFill>
                <a:effectLst/>
                <a:latin typeface="+mn-lt"/>
              </a:rPr>
              <a:t>Consider the mode of transport, equipment, reason for transport, and medical necessity.</a:t>
            </a:r>
          </a:p>
          <a:p>
            <a:pPr indent="-228600">
              <a:lnSpc>
                <a:spcPct val="90000"/>
              </a:lnSpc>
              <a:buFont typeface="Arial" panose="020B0604020202020204" pitchFamily="34" charset="0"/>
              <a:buChar char="•"/>
            </a:pPr>
            <a:endParaRPr lang="en-US" sz="1900" dirty="0">
              <a:solidFill>
                <a:schemeClr val="tx1"/>
              </a:solidFill>
              <a:latin typeface="+mn-lt"/>
            </a:endParaRPr>
          </a:p>
        </p:txBody>
      </p:sp>
      <p:sp>
        <p:nvSpPr>
          <p:cNvPr id="4" name="Footer Placeholder 3">
            <a:extLst>
              <a:ext uri="{FF2B5EF4-FFF2-40B4-BE49-F238E27FC236}">
                <a16:creationId xmlns:a16="http://schemas.microsoft.com/office/drawing/2014/main" id="{574E4290-6765-8477-D049-C2D79C140302}"/>
              </a:ext>
            </a:extLst>
          </p:cNvPr>
          <p:cNvSpPr>
            <a:spLocks noGrp="1"/>
          </p:cNvSpPr>
          <p:nvPr>
            <p:ph type="ftr" sz="quarter" idx="11"/>
          </p:nvPr>
        </p:nvSpPr>
        <p:spPr>
          <a:xfrm>
            <a:off x="4976031" y="6355080"/>
            <a:ext cx="5259985" cy="365125"/>
          </a:xfrm>
        </p:spPr>
        <p:txBody>
          <a:bodyPr vert="horz" lIns="91440" tIns="45720" rIns="91440" bIns="45720" rtlCol="0" anchor="ctr">
            <a:normAutofit/>
          </a:bodyPr>
          <a:lstStyle/>
          <a:p>
            <a:pPr defTabSz="914400">
              <a:spcAft>
                <a:spcPts val="600"/>
              </a:spcAft>
            </a:pPr>
            <a:r>
              <a:rPr lang="en-US" sz="1050" b="0" i="0" kern="1200">
                <a:solidFill>
                  <a:schemeClr val="bg1">
                    <a:alpha val="80000"/>
                  </a:schemeClr>
                </a:solidFill>
                <a:latin typeface="+mn-lt"/>
                <a:ea typeface="+mn-ea"/>
                <a:cs typeface="+mn-cs"/>
              </a:rPr>
              <a:t>ED Triage </a:t>
            </a:r>
            <a:endParaRPr lang="en-US" sz="1050" kern="1200">
              <a:solidFill>
                <a:schemeClr val="bg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51365778-A161-3F66-B0A9-21D396F5BC5F}"/>
              </a:ext>
            </a:extLst>
          </p:cNvPr>
          <p:cNvSpPr>
            <a:spLocks noGrp="1"/>
          </p:cNvSpPr>
          <p:nvPr>
            <p:ph type="sldNum" sz="quarter" idx="12"/>
          </p:nvPr>
        </p:nvSpPr>
        <p:spPr>
          <a:xfrm>
            <a:off x="10571516" y="6355080"/>
            <a:ext cx="782283" cy="365125"/>
          </a:xfrm>
        </p:spPr>
        <p:txBody>
          <a:bodyPr vert="horz" lIns="91440" tIns="45720" rIns="91440" bIns="45720" rtlCol="0" anchor="ctr">
            <a:normAutofit/>
          </a:bodyPr>
          <a:lstStyle/>
          <a:p>
            <a:pPr algn="r" defTabSz="914400">
              <a:spcAft>
                <a:spcPts val="600"/>
              </a:spcAft>
            </a:pPr>
            <a:fld id="{F9409A12-05AC-024F-A1E2-9D51551D4400}" type="slidenum">
              <a:rPr lang="en-US" sz="1050">
                <a:solidFill>
                  <a:schemeClr val="bg1">
                    <a:alpha val="80000"/>
                  </a:schemeClr>
                </a:solidFill>
                <a:latin typeface="+mn-lt"/>
              </a:rPr>
              <a:pPr algn="r" defTabSz="914400">
                <a:spcAft>
                  <a:spcPts val="600"/>
                </a:spcAft>
              </a:pPr>
              <a:t>24</a:t>
            </a:fld>
            <a:endParaRPr lang="en-US" sz="1050">
              <a:solidFill>
                <a:schemeClr val="bg1">
                  <a:alpha val="80000"/>
                </a:schemeClr>
              </a:solidFill>
              <a:latin typeface="+mn-lt"/>
            </a:endParaRPr>
          </a:p>
        </p:txBody>
      </p:sp>
    </p:spTree>
    <p:extLst>
      <p:ext uri="{BB962C8B-B14F-4D97-AF65-F5344CB8AC3E}">
        <p14:creationId xmlns:p14="http://schemas.microsoft.com/office/powerpoint/2010/main" val="164875918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BEE2B7C-1F49-EF33-E13F-50F16FB224CC}"/>
              </a:ext>
            </a:extLst>
          </p:cNvPr>
          <p:cNvSpPr>
            <a:spLocks noGrp="1"/>
          </p:cNvSpPr>
          <p:nvPr>
            <p:ph type="title"/>
          </p:nvPr>
        </p:nvSpPr>
        <p:spPr>
          <a:xfrm>
            <a:off x="908454" y="1360482"/>
            <a:ext cx="4605340" cy="1147326"/>
          </a:xfrm>
        </p:spPr>
        <p:txBody>
          <a:bodyPr vert="horz" lIns="91440" tIns="45720" rIns="91440" bIns="45720" rtlCol="0" anchor="b">
            <a:normAutofit fontScale="90000"/>
          </a:bodyPr>
          <a:lstStyle/>
          <a:p>
            <a:r>
              <a:rPr lang="en-US" sz="5000" dirty="0">
                <a:solidFill>
                  <a:schemeClr val="bg1"/>
                </a:solidFill>
                <a:latin typeface="+mj-lt"/>
                <a:cs typeface="+mj-cs"/>
              </a:rPr>
              <a:t>Things to Remember </a:t>
            </a:r>
          </a:p>
        </p:txBody>
      </p:sp>
      <p:sp>
        <p:nvSpPr>
          <p:cNvPr id="5" name="Subtitle 4">
            <a:extLst>
              <a:ext uri="{FF2B5EF4-FFF2-40B4-BE49-F238E27FC236}">
                <a16:creationId xmlns:a16="http://schemas.microsoft.com/office/drawing/2014/main" id="{4A3DB435-4CDF-CF4E-14C3-FE4EDD758729}"/>
              </a:ext>
            </a:extLst>
          </p:cNvPr>
          <p:cNvSpPr>
            <a:spLocks noGrp="1"/>
          </p:cNvSpPr>
          <p:nvPr>
            <p:ph type="subTitle" idx="1"/>
          </p:nvPr>
        </p:nvSpPr>
        <p:spPr>
          <a:xfrm>
            <a:off x="908454" y="2417275"/>
            <a:ext cx="4605340" cy="3242955"/>
          </a:xfrm>
        </p:spPr>
        <p:txBody>
          <a:bodyPr vert="horz" lIns="91440" tIns="45720" rIns="91440" bIns="45720" rtlCol="0">
            <a:normAutofit/>
          </a:bodyPr>
          <a:lstStyle/>
          <a:p>
            <a:pPr>
              <a:lnSpc>
                <a:spcPct val="90000"/>
              </a:lnSpc>
            </a:pPr>
            <a:r>
              <a:rPr lang="en-US" sz="2000" b="1" dirty="0">
                <a:solidFill>
                  <a:schemeClr val="bg1"/>
                </a:solidFill>
                <a:effectLst/>
                <a:latin typeface="+mn-lt"/>
              </a:rPr>
              <a:t>Telling patients specific wait times may be interpreted by the patient as coercion to leave which is a violation of EMTALA. </a:t>
            </a:r>
          </a:p>
          <a:p>
            <a:pPr>
              <a:lnSpc>
                <a:spcPct val="90000"/>
              </a:lnSpc>
            </a:pPr>
            <a:r>
              <a:rPr lang="en-US" sz="2000" b="1" dirty="0">
                <a:solidFill>
                  <a:schemeClr val="bg1"/>
                </a:solidFill>
                <a:effectLst/>
                <a:latin typeface="+mn-lt"/>
              </a:rPr>
              <a:t>When discussing wait times, it is very important to </a:t>
            </a:r>
            <a:r>
              <a:rPr lang="en-US" sz="2000" b="1" dirty="0">
                <a:solidFill>
                  <a:schemeClr val="bg1"/>
                </a:solidFill>
                <a:latin typeface="+mn-lt"/>
              </a:rPr>
              <a:t>use appropriate </a:t>
            </a:r>
            <a:r>
              <a:rPr lang="en-US" sz="2000" b="1" dirty="0">
                <a:solidFill>
                  <a:schemeClr val="bg1"/>
                </a:solidFill>
                <a:effectLst/>
                <a:latin typeface="+mn-lt"/>
              </a:rPr>
              <a:t>words and tone. </a:t>
            </a:r>
          </a:p>
          <a:p>
            <a:pPr>
              <a:lnSpc>
                <a:spcPct val="90000"/>
              </a:lnSpc>
            </a:pPr>
            <a:r>
              <a:rPr lang="en-US" sz="2000" b="1" dirty="0">
                <a:solidFill>
                  <a:schemeClr val="bg1"/>
                </a:solidFill>
                <a:effectLst/>
                <a:latin typeface="+mn-lt"/>
              </a:rPr>
              <a:t>Reassure the patient </a:t>
            </a:r>
            <a:r>
              <a:rPr lang="en-US" sz="2000" b="1" dirty="0">
                <a:solidFill>
                  <a:schemeClr val="bg1"/>
                </a:solidFill>
                <a:latin typeface="+mn-lt"/>
              </a:rPr>
              <a:t>let them know</a:t>
            </a:r>
            <a:r>
              <a:rPr lang="en-US" sz="2000" b="1" dirty="0">
                <a:solidFill>
                  <a:schemeClr val="bg1"/>
                </a:solidFill>
                <a:effectLst/>
                <a:latin typeface="+mn-lt"/>
              </a:rPr>
              <a:t> you are there to care for them. </a:t>
            </a:r>
          </a:p>
          <a:p>
            <a:pPr>
              <a:lnSpc>
                <a:spcPct val="90000"/>
              </a:lnSpc>
            </a:pPr>
            <a:r>
              <a:rPr lang="en-US" sz="2000" b="1" dirty="0">
                <a:solidFill>
                  <a:schemeClr val="bg1"/>
                </a:solidFill>
                <a:effectLst/>
                <a:latin typeface="+mn-lt"/>
              </a:rPr>
              <a:t>Reinforce to notify you of a change in condition </a:t>
            </a:r>
            <a:r>
              <a:rPr lang="en-US" sz="2000" b="1" dirty="0" err="1">
                <a:solidFill>
                  <a:schemeClr val="bg1"/>
                </a:solidFill>
                <a:effectLst/>
                <a:latin typeface="+mn-lt"/>
              </a:rPr>
              <a:t>inmediately</a:t>
            </a:r>
            <a:r>
              <a:rPr lang="en-US" sz="2000" b="1" dirty="0">
                <a:solidFill>
                  <a:schemeClr val="bg1"/>
                </a:solidFill>
                <a:latin typeface="+mn-lt"/>
              </a:rPr>
              <a:t>.</a:t>
            </a:r>
            <a:endParaRPr lang="en-US" sz="1400" dirty="0">
              <a:solidFill>
                <a:schemeClr val="bg1"/>
              </a:solidFill>
              <a:latin typeface="+mn-lt"/>
            </a:endParaRPr>
          </a:p>
        </p:txBody>
      </p:sp>
      <p:pic>
        <p:nvPicPr>
          <p:cNvPr id="9" name="Picture Placeholder 8" descr="Two people playing video games&#10;&#10;Description automatically generated with low confidence">
            <a:extLst>
              <a:ext uri="{FF2B5EF4-FFF2-40B4-BE49-F238E27FC236}">
                <a16:creationId xmlns:a16="http://schemas.microsoft.com/office/drawing/2014/main" id="{981E7351-DC7C-FA21-AC47-9D678887E49A}"/>
              </a:ext>
            </a:extLst>
          </p:cNvPr>
          <p:cNvPicPr>
            <a:picLocks noGrp="1" noChangeAspect="1"/>
          </p:cNvPicPr>
          <p:nvPr>
            <p:ph type="pic" sz="quarter" idx="12"/>
          </p:nvPr>
        </p:nvPicPr>
        <p:blipFill rotWithShape="1">
          <a:blip r:embed="rId2">
            <a:alphaModFix/>
            <a:extLst>
              <a:ext uri="{837473B0-CC2E-450A-ABE3-18F120FF3D39}">
                <a1611:picAttrSrcUrl xmlns:a1611="http://schemas.microsoft.com/office/drawing/2016/11/main" r:id="rId3"/>
              </a:ext>
            </a:extLst>
          </a:blip>
          <a:srcRect l="8283" r="8448" b="2"/>
          <a:stretch/>
        </p:blipFill>
        <p:spPr>
          <a:xfrm>
            <a:off x="5800734" y="1057275"/>
            <a:ext cx="5917401" cy="4743450"/>
          </a:xfrm>
          <a:prstGeom prst="rect">
            <a:avLst/>
          </a:prstGeom>
        </p:spPr>
      </p:pic>
      <p:sp>
        <p:nvSpPr>
          <p:cNvPr id="16" name="Rectangle 15">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127988A-13CD-2316-15BF-C6D1F7468DF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914400">
              <a:spcAft>
                <a:spcPts val="600"/>
              </a:spcAft>
              <a:defRPr/>
            </a:pPr>
            <a:r>
              <a:rPr lang="en-US" kern="1200">
                <a:solidFill>
                  <a:schemeClr val="bg1">
                    <a:lumMod val="50000"/>
                  </a:schemeClr>
                </a:solidFill>
                <a:latin typeface="Calibri" panose="020F0502020204030204"/>
                <a:ea typeface="+mn-ea"/>
                <a:cs typeface="+mn-cs"/>
              </a:rPr>
              <a:t>ED Triage </a:t>
            </a:r>
          </a:p>
        </p:txBody>
      </p:sp>
      <p:sp>
        <p:nvSpPr>
          <p:cNvPr id="2" name="Slide Number Placeholder 1">
            <a:extLst>
              <a:ext uri="{FF2B5EF4-FFF2-40B4-BE49-F238E27FC236}">
                <a16:creationId xmlns:a16="http://schemas.microsoft.com/office/drawing/2014/main" id="{B07B87E1-C232-71EB-CA66-6DE08922117C}"/>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lgn="r" defTabSz="914400">
              <a:spcAft>
                <a:spcPts val="600"/>
              </a:spcAft>
              <a:defRPr/>
            </a:pPr>
            <a:fld id="{F9409A12-05AC-024F-A1E2-9D51551D4400}" type="slidenum">
              <a:rPr lang="en-US">
                <a:solidFill>
                  <a:schemeClr val="bg1">
                    <a:lumMod val="50000"/>
                  </a:schemeClr>
                </a:solidFill>
                <a:latin typeface="Calibri" panose="020F0502020204030204"/>
              </a:rPr>
              <a:pPr algn="r" defTabSz="914400">
                <a:spcAft>
                  <a:spcPts val="600"/>
                </a:spcAft>
                <a:defRPr/>
              </a:pPr>
              <a:t>25</a:t>
            </a:fld>
            <a:endParaRPr lang="en-US">
              <a:solidFill>
                <a:schemeClr val="bg1">
                  <a:lumMod val="50000"/>
                </a:schemeClr>
              </a:solidFill>
              <a:latin typeface="Calibri" panose="020F0502020204030204"/>
            </a:endParaRPr>
          </a:p>
        </p:txBody>
      </p:sp>
    </p:spTree>
    <p:extLst>
      <p:ext uri="{BB962C8B-B14F-4D97-AF65-F5344CB8AC3E}">
        <p14:creationId xmlns:p14="http://schemas.microsoft.com/office/powerpoint/2010/main" val="5833553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Title 9">
            <a:extLst>
              <a:ext uri="{FF2B5EF4-FFF2-40B4-BE49-F238E27FC236}">
                <a16:creationId xmlns:a16="http://schemas.microsoft.com/office/drawing/2014/main" id="{993B492D-3883-0515-9899-8ED070C32A51}"/>
              </a:ext>
            </a:extLst>
          </p:cNvPr>
          <p:cNvSpPr>
            <a:spLocks noGrp="1"/>
          </p:cNvSpPr>
          <p:nvPr>
            <p:ph type="title"/>
          </p:nvPr>
        </p:nvSpPr>
        <p:spPr>
          <a:xfrm>
            <a:off x="841248" y="1066285"/>
            <a:ext cx="4724530" cy="1541113"/>
          </a:xfrm>
        </p:spPr>
        <p:txBody>
          <a:bodyPr vert="horz" lIns="91440" tIns="45720" rIns="91440" bIns="45720" rtlCol="0" anchor="b">
            <a:normAutofit fontScale="90000"/>
          </a:bodyPr>
          <a:lstStyle/>
          <a:p>
            <a:pPr algn="ctr"/>
            <a:r>
              <a:rPr lang="en-US" sz="6000" kern="1200" dirty="0">
                <a:solidFill>
                  <a:schemeClr val="tx1"/>
                </a:solidFill>
                <a:latin typeface="+mj-lt"/>
                <a:ea typeface="+mj-ea"/>
                <a:cs typeface="+mj-cs"/>
              </a:rPr>
              <a:t>Informed Consent </a:t>
            </a:r>
          </a:p>
        </p:txBody>
      </p:sp>
      <p:cxnSp>
        <p:nvCxnSpPr>
          <p:cNvPr id="22" name="Straight Connector 21">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012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Placeholder 14" descr="A picture containing text, table, indoor&#10;&#10;Description automatically generated">
            <a:extLst>
              <a:ext uri="{FF2B5EF4-FFF2-40B4-BE49-F238E27FC236}">
                <a16:creationId xmlns:a16="http://schemas.microsoft.com/office/drawing/2014/main" id="{3562D758-EED4-D3A8-0748-C253DC60B754}"/>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l="4317" r="4317"/>
          <a:stretch>
            <a:fillRect/>
          </a:stretch>
        </p:blipFill>
        <p:spPr>
          <a:xfrm>
            <a:off x="6626224" y="1574147"/>
            <a:ext cx="5077769" cy="3709706"/>
          </a:xfrm>
          <a:prstGeom prst="rect">
            <a:avLst/>
          </a:prstGeom>
        </p:spPr>
      </p:pic>
      <p:sp>
        <p:nvSpPr>
          <p:cNvPr id="7" name="Footer Placeholder 6">
            <a:extLst>
              <a:ext uri="{FF2B5EF4-FFF2-40B4-BE49-F238E27FC236}">
                <a16:creationId xmlns:a16="http://schemas.microsoft.com/office/drawing/2014/main" id="{1A28B2C5-54FA-498B-4524-ACEC9AE342D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914400">
              <a:spcAft>
                <a:spcPts val="600"/>
              </a:spcAft>
            </a:pPr>
            <a:r>
              <a:rPr lang="en-US" kern="1200" dirty="0">
                <a:solidFill>
                  <a:schemeClr val="tx1">
                    <a:alpha val="70000"/>
                  </a:schemeClr>
                </a:solidFill>
                <a:latin typeface="+mn-lt"/>
                <a:ea typeface="+mn-ea"/>
                <a:cs typeface="+mn-cs"/>
              </a:rPr>
              <a:t>ED Triage </a:t>
            </a:r>
          </a:p>
        </p:txBody>
      </p:sp>
      <p:sp>
        <p:nvSpPr>
          <p:cNvPr id="8" name="Slide Number Placeholder 7">
            <a:extLst>
              <a:ext uri="{FF2B5EF4-FFF2-40B4-BE49-F238E27FC236}">
                <a16:creationId xmlns:a16="http://schemas.microsoft.com/office/drawing/2014/main" id="{F97EA945-ED73-8F66-0257-44C7BBAA064B}"/>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lgn="r" defTabSz="914400">
              <a:spcAft>
                <a:spcPts val="600"/>
              </a:spcAft>
            </a:pPr>
            <a:fld id="{F9409A12-05AC-024F-A1E2-9D51551D4400}" type="slidenum">
              <a:rPr lang="en-US">
                <a:solidFill>
                  <a:schemeClr val="tx1">
                    <a:alpha val="70000"/>
                  </a:schemeClr>
                </a:solidFill>
                <a:latin typeface="+mn-lt"/>
              </a:rPr>
              <a:pPr algn="r" defTabSz="914400">
                <a:spcAft>
                  <a:spcPts val="600"/>
                </a:spcAft>
              </a:pPr>
              <a:t>26</a:t>
            </a:fld>
            <a:endParaRPr lang="en-US">
              <a:solidFill>
                <a:schemeClr val="tx1">
                  <a:alpha val="70000"/>
                </a:schemeClr>
              </a:solidFill>
              <a:latin typeface="+mn-lt"/>
            </a:endParaRPr>
          </a:p>
        </p:txBody>
      </p:sp>
    </p:spTree>
    <p:extLst>
      <p:ext uri="{BB962C8B-B14F-4D97-AF65-F5344CB8AC3E}">
        <p14:creationId xmlns:p14="http://schemas.microsoft.com/office/powerpoint/2010/main" val="2598366854"/>
      </p:ext>
    </p:extLst>
  </p:cSld>
  <p:clrMapOvr>
    <a:overrideClrMapping bg1="dk1" tx1="lt1" bg2="dk2" tx2="lt2" accent1="accent1" accent2="accent2" accent3="accent3" accent4="accent4" accent5="accent5" accent6="accent6" hlink="hlink" folHlink="folHlink"/>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a:extLst>
              <a:ext uri="{FF2B5EF4-FFF2-40B4-BE49-F238E27FC236}">
                <a16:creationId xmlns:a16="http://schemas.microsoft.com/office/drawing/2014/main" id="{E2FF6F5A-8D90-4AB7-8723-EDE1346016D7}"/>
              </a:ext>
            </a:extLst>
          </p:cNvPr>
          <p:cNvSpPr>
            <a:spLocks noGrp="1"/>
          </p:cNvSpPr>
          <p:nvPr>
            <p:ph type="title"/>
          </p:nvPr>
        </p:nvSpPr>
        <p:spPr>
          <a:xfrm>
            <a:off x="841248" y="932688"/>
            <a:ext cx="4892040" cy="1773936"/>
          </a:xfrm>
        </p:spPr>
        <p:txBody>
          <a:bodyPr vert="horz" lIns="91440" tIns="45720" rIns="91440" bIns="45720" rtlCol="0" anchor="b">
            <a:normAutofit/>
          </a:bodyPr>
          <a:lstStyle/>
          <a:p>
            <a:pPr algn="ctr"/>
            <a:r>
              <a:rPr lang="en-US" sz="4000" kern="1200" dirty="0">
                <a:solidFill>
                  <a:schemeClr val="tx1"/>
                </a:solidFill>
                <a:latin typeface="+mj-lt"/>
                <a:ea typeface="+mj-ea"/>
                <a:cs typeface="+mj-cs"/>
              </a:rPr>
              <a:t>Required Elements for Informed </a:t>
            </a:r>
            <a:r>
              <a:rPr lang="en-US" sz="4000" dirty="0">
                <a:solidFill>
                  <a:schemeClr val="tx1"/>
                </a:solidFill>
                <a:latin typeface="+mj-lt"/>
                <a:cs typeface="+mj-cs"/>
              </a:rPr>
              <a:t>C</a:t>
            </a:r>
            <a:r>
              <a:rPr lang="en-US" sz="4000" kern="1200" dirty="0">
                <a:solidFill>
                  <a:schemeClr val="tx1"/>
                </a:solidFill>
                <a:latin typeface="+mj-lt"/>
                <a:ea typeface="+mj-ea"/>
                <a:cs typeface="+mj-cs"/>
              </a:rPr>
              <a:t>onsent </a:t>
            </a:r>
          </a:p>
        </p:txBody>
      </p:sp>
      <p:sp>
        <p:nvSpPr>
          <p:cNvPr id="5" name="Subtitle 4">
            <a:extLst>
              <a:ext uri="{FF2B5EF4-FFF2-40B4-BE49-F238E27FC236}">
                <a16:creationId xmlns:a16="http://schemas.microsoft.com/office/drawing/2014/main" id="{EB295C5F-CB4F-6758-C1C6-6BD015FC16BD}"/>
              </a:ext>
            </a:extLst>
          </p:cNvPr>
          <p:cNvSpPr>
            <a:spLocks noGrp="1"/>
          </p:cNvSpPr>
          <p:nvPr>
            <p:ph type="subTitle" idx="1"/>
          </p:nvPr>
        </p:nvSpPr>
        <p:spPr>
          <a:xfrm>
            <a:off x="898007" y="2898648"/>
            <a:ext cx="4892040" cy="3209544"/>
          </a:xfrm>
        </p:spPr>
        <p:txBody>
          <a:bodyPr vert="horz" lIns="91440" tIns="45720" rIns="91440" bIns="45720" rtlCol="0" anchor="t">
            <a:normAutofit fontScale="92500"/>
          </a:bodyPr>
          <a:lstStyle/>
          <a:p>
            <a:pPr marL="342900" marR="0" lvl="0" indent="-228600" fontAlgn="base">
              <a:lnSpc>
                <a:spcPct val="90000"/>
              </a:lnSpc>
              <a:spcBef>
                <a:spcPts val="0"/>
              </a:spcBef>
              <a:spcAft>
                <a:spcPts val="800"/>
              </a:spcAft>
              <a:buFont typeface="Arial" panose="020B0604020202020204" pitchFamily="34" charset="0"/>
              <a:buChar char="•"/>
              <a:tabLst>
                <a:tab pos="457200" algn="l"/>
              </a:tabLst>
            </a:pPr>
            <a:r>
              <a:rPr lang="en-US" sz="3600" dirty="0">
                <a:solidFill>
                  <a:schemeClr val="tx1"/>
                </a:solidFill>
                <a:effectLst/>
                <a:latin typeface="+mn-lt"/>
              </a:rPr>
              <a:t>Determination of decisional capacity for care giver.</a:t>
            </a:r>
          </a:p>
          <a:p>
            <a:pPr marL="342900" marR="0" lvl="0" indent="-228600" fontAlgn="base">
              <a:lnSpc>
                <a:spcPct val="90000"/>
              </a:lnSpc>
              <a:spcBef>
                <a:spcPts val="0"/>
              </a:spcBef>
              <a:spcAft>
                <a:spcPts val="800"/>
              </a:spcAft>
              <a:buFont typeface="Arial" panose="020B0604020202020204" pitchFamily="34" charset="0"/>
              <a:buChar char="•"/>
              <a:tabLst>
                <a:tab pos="457200" algn="l"/>
              </a:tabLst>
            </a:pPr>
            <a:r>
              <a:rPr lang="en-US" sz="3600" dirty="0">
                <a:solidFill>
                  <a:schemeClr val="tx1"/>
                </a:solidFill>
                <a:effectLst/>
                <a:latin typeface="+mn-lt"/>
              </a:rPr>
              <a:t>Delivery of information</a:t>
            </a:r>
          </a:p>
          <a:p>
            <a:pPr marL="342900" marR="0" lvl="0" indent="-228600" fontAlgn="base">
              <a:lnSpc>
                <a:spcPct val="90000"/>
              </a:lnSpc>
              <a:spcBef>
                <a:spcPts val="0"/>
              </a:spcBef>
              <a:spcAft>
                <a:spcPts val="800"/>
              </a:spcAft>
              <a:buFont typeface="Arial" panose="020B0604020202020204" pitchFamily="34" charset="0"/>
              <a:buChar char="•"/>
              <a:tabLst>
                <a:tab pos="457200" algn="l"/>
              </a:tabLst>
            </a:pPr>
            <a:r>
              <a:rPr lang="en-US" sz="3600" dirty="0">
                <a:solidFill>
                  <a:schemeClr val="tx1"/>
                </a:solidFill>
                <a:effectLst/>
                <a:latin typeface="+mn-lt"/>
              </a:rPr>
              <a:t>Voluntary consent from the patient or guardian.</a:t>
            </a:r>
          </a:p>
        </p:txBody>
      </p:sp>
      <p:cxnSp>
        <p:nvCxnSpPr>
          <p:cNvPr id="16" name="Straight Connector 15">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Placeholder 8" descr="Text&#10;&#10;Description automatically generated">
            <a:extLst>
              <a:ext uri="{FF2B5EF4-FFF2-40B4-BE49-F238E27FC236}">
                <a16:creationId xmlns:a16="http://schemas.microsoft.com/office/drawing/2014/main" id="{B6122552-9ECB-6802-8894-8B2730337BBB}"/>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l="1690" r="1690"/>
          <a:stretch>
            <a:fillRect/>
          </a:stretch>
        </p:blipFill>
        <p:spPr>
          <a:xfrm>
            <a:off x="6748272" y="1600103"/>
            <a:ext cx="5025525" cy="3666937"/>
          </a:xfrm>
          <a:prstGeom prst="rect">
            <a:avLst/>
          </a:prstGeom>
        </p:spPr>
      </p:pic>
      <p:sp>
        <p:nvSpPr>
          <p:cNvPr id="3" name="Footer Placeholder 2">
            <a:extLst>
              <a:ext uri="{FF2B5EF4-FFF2-40B4-BE49-F238E27FC236}">
                <a16:creationId xmlns:a16="http://schemas.microsoft.com/office/drawing/2014/main" id="{3E32C623-C596-77F3-F3C7-D07BBD17EF3C}"/>
              </a:ext>
            </a:extLst>
          </p:cNvPr>
          <p:cNvSpPr>
            <a:spLocks noGrp="1"/>
          </p:cNvSpPr>
          <p:nvPr>
            <p:ph type="ftr" sz="quarter" idx="11"/>
          </p:nvPr>
        </p:nvSpPr>
        <p:spPr>
          <a:xfrm>
            <a:off x="6684264" y="6355080"/>
            <a:ext cx="3621024" cy="365760"/>
          </a:xfrm>
        </p:spPr>
        <p:txBody>
          <a:bodyPr vert="horz" lIns="91440" tIns="45720" rIns="91440" bIns="45720" rtlCol="0" anchor="ctr">
            <a:normAutofit/>
          </a:bodyPr>
          <a:lstStyle/>
          <a:p>
            <a:pPr defTabSz="914400">
              <a:spcAft>
                <a:spcPts val="600"/>
              </a:spcAft>
            </a:pPr>
            <a:r>
              <a:rPr lang="en-US" kern="1200" dirty="0">
                <a:solidFill>
                  <a:schemeClr val="tx1">
                    <a:alpha val="80000"/>
                  </a:schemeClr>
                </a:solidFill>
                <a:latin typeface="+mn-lt"/>
                <a:ea typeface="+mn-ea"/>
                <a:cs typeface="+mn-cs"/>
              </a:rPr>
              <a:t>ED Triage </a:t>
            </a:r>
          </a:p>
        </p:txBody>
      </p:sp>
      <p:sp>
        <p:nvSpPr>
          <p:cNvPr id="2" name="Slide Number Placeholder 1">
            <a:extLst>
              <a:ext uri="{FF2B5EF4-FFF2-40B4-BE49-F238E27FC236}">
                <a16:creationId xmlns:a16="http://schemas.microsoft.com/office/drawing/2014/main" id="{108CFEBF-CBC7-381D-3D22-2216B64DB23F}"/>
              </a:ext>
            </a:extLst>
          </p:cNvPr>
          <p:cNvSpPr>
            <a:spLocks noGrp="1"/>
          </p:cNvSpPr>
          <p:nvPr>
            <p:ph type="sldNum" sz="quarter" idx="10"/>
          </p:nvPr>
        </p:nvSpPr>
        <p:spPr>
          <a:xfrm>
            <a:off x="10534650" y="6355080"/>
            <a:ext cx="819150" cy="365125"/>
          </a:xfrm>
        </p:spPr>
        <p:txBody>
          <a:bodyPr vert="horz" lIns="91440" tIns="45720" rIns="91440" bIns="45720" rtlCol="0" anchor="ctr">
            <a:normAutofit/>
          </a:bodyPr>
          <a:lstStyle/>
          <a:p>
            <a:pPr algn="r" defTabSz="914400">
              <a:spcAft>
                <a:spcPts val="600"/>
              </a:spcAft>
            </a:pPr>
            <a:fld id="{F9409A12-05AC-024F-A1E2-9D51551D4400}" type="slidenum">
              <a:rPr lang="en-US">
                <a:solidFill>
                  <a:schemeClr val="tx1">
                    <a:alpha val="80000"/>
                  </a:schemeClr>
                </a:solidFill>
                <a:latin typeface="+mn-lt"/>
              </a:rPr>
              <a:pPr algn="r" defTabSz="914400">
                <a:spcAft>
                  <a:spcPts val="600"/>
                </a:spcAft>
              </a:pPr>
              <a:t>27</a:t>
            </a:fld>
            <a:endParaRPr lang="en-US">
              <a:solidFill>
                <a:schemeClr val="tx1">
                  <a:alpha val="80000"/>
                </a:schemeClr>
              </a:solidFill>
              <a:latin typeface="+mn-lt"/>
            </a:endParaRPr>
          </a:p>
        </p:txBody>
      </p:sp>
    </p:spTree>
    <p:extLst>
      <p:ext uri="{BB962C8B-B14F-4D97-AF65-F5344CB8AC3E}">
        <p14:creationId xmlns:p14="http://schemas.microsoft.com/office/powerpoint/2010/main" val="2396863848"/>
      </p:ext>
    </p:extLst>
  </p:cSld>
  <p:clrMapOvr>
    <a:overrideClrMapping bg1="dk1" tx1="lt1" bg2="dk2" tx2="lt2" accent1="accent1" accent2="accent2" accent3="accent3" accent4="accent4" accent5="accent5" accent6="accent6" hlink="hlink" folHlink="folHlink"/>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a:extLst>
              <a:ext uri="{FF2B5EF4-FFF2-40B4-BE49-F238E27FC236}">
                <a16:creationId xmlns:a16="http://schemas.microsoft.com/office/drawing/2014/main" id="{803C5DDD-4087-E26D-EDD7-095AF2A5DEA7}"/>
              </a:ext>
            </a:extLst>
          </p:cNvPr>
          <p:cNvSpPr>
            <a:spLocks noGrp="1"/>
          </p:cNvSpPr>
          <p:nvPr>
            <p:ph type="title"/>
          </p:nvPr>
        </p:nvSpPr>
        <p:spPr>
          <a:xfrm>
            <a:off x="291548" y="397565"/>
            <a:ext cx="3872017" cy="1232452"/>
          </a:xfrm>
        </p:spPr>
        <p:txBody>
          <a:bodyPr vert="horz" lIns="91440" tIns="45720" rIns="91440" bIns="45720" rtlCol="0" anchor="b">
            <a:normAutofit fontScale="90000"/>
          </a:bodyPr>
          <a:lstStyle/>
          <a:p>
            <a:r>
              <a:rPr lang="en-US" kern="1200" dirty="0">
                <a:solidFill>
                  <a:schemeClr val="tx1"/>
                </a:solidFill>
                <a:latin typeface="+mj-lt"/>
                <a:ea typeface="+mj-ea"/>
                <a:cs typeface="+mj-cs"/>
              </a:rPr>
              <a:t>Pediatric Patients </a:t>
            </a:r>
          </a:p>
        </p:txBody>
      </p:sp>
      <p:sp>
        <p:nvSpPr>
          <p:cNvPr id="5" name="Subtitle 4">
            <a:extLst>
              <a:ext uri="{FF2B5EF4-FFF2-40B4-BE49-F238E27FC236}">
                <a16:creationId xmlns:a16="http://schemas.microsoft.com/office/drawing/2014/main" id="{E94433A4-3FEA-3A9A-B87A-9D9927B6FF14}"/>
              </a:ext>
            </a:extLst>
          </p:cNvPr>
          <p:cNvSpPr>
            <a:spLocks noGrp="1"/>
          </p:cNvSpPr>
          <p:nvPr>
            <p:ph type="subTitle" idx="1"/>
          </p:nvPr>
        </p:nvSpPr>
        <p:spPr>
          <a:xfrm>
            <a:off x="106017" y="1630017"/>
            <a:ext cx="4827887" cy="5091458"/>
          </a:xfrm>
        </p:spPr>
        <p:txBody>
          <a:bodyPr vert="horz" lIns="91440" tIns="45720" rIns="91440" bIns="45720" rtlCol="0" anchor="t">
            <a:normAutofit/>
          </a:bodyPr>
          <a:lstStyle/>
          <a:p>
            <a:pPr>
              <a:lnSpc>
                <a:spcPct val="150000"/>
              </a:lnSpc>
            </a:pPr>
            <a:r>
              <a:rPr lang="en-US" sz="2400" dirty="0">
                <a:solidFill>
                  <a:schemeClr val="tx1"/>
                </a:solidFill>
                <a:latin typeface="+mn-lt"/>
              </a:rPr>
              <a:t>A</a:t>
            </a:r>
            <a:r>
              <a:rPr lang="en-US" sz="2400" kern="1200" dirty="0">
                <a:solidFill>
                  <a:schemeClr val="tx1"/>
                </a:solidFill>
                <a:effectLst/>
                <a:latin typeface="+mn-lt"/>
                <a:ea typeface="+mn-ea"/>
                <a:cs typeface="+mn-cs"/>
              </a:rPr>
              <a:t>nyone under the age of legal consent as defined by state law. Parental consent is required, and the parent possesses medical decision-making capability. </a:t>
            </a:r>
            <a:r>
              <a:rPr lang="en-US" sz="2400" dirty="0">
                <a:solidFill>
                  <a:schemeClr val="tx1"/>
                </a:solidFill>
                <a:latin typeface="+mn-lt"/>
              </a:rPr>
              <a:t>T</a:t>
            </a:r>
            <a:r>
              <a:rPr lang="en-US" sz="2400" kern="1200" dirty="0">
                <a:solidFill>
                  <a:schemeClr val="tx1"/>
                </a:solidFill>
                <a:effectLst/>
                <a:latin typeface="+mn-lt"/>
                <a:ea typeface="+mn-ea"/>
                <a:cs typeface="+mn-cs"/>
              </a:rPr>
              <a:t>hey have the right to refuse medical care for the child </a:t>
            </a:r>
            <a:r>
              <a:rPr lang="en-US" sz="2400" dirty="0">
                <a:solidFill>
                  <a:schemeClr val="tx1"/>
                </a:solidFill>
                <a:latin typeface="+mn-lt"/>
              </a:rPr>
              <a:t>if they</a:t>
            </a:r>
            <a:r>
              <a:rPr lang="en-US" sz="2400" kern="1200" dirty="0">
                <a:solidFill>
                  <a:schemeClr val="tx1"/>
                </a:solidFill>
                <a:effectLst/>
                <a:latin typeface="+mn-lt"/>
                <a:ea typeface="+mn-ea"/>
                <a:cs typeface="+mn-cs"/>
              </a:rPr>
              <a:t>  act in the best interest of the child.</a:t>
            </a:r>
          </a:p>
          <a:p>
            <a:pPr>
              <a:lnSpc>
                <a:spcPct val="90000"/>
              </a:lnSpc>
            </a:pPr>
            <a:endParaRPr lang="en-US" sz="1100" kern="1200" dirty="0">
              <a:solidFill>
                <a:schemeClr val="tx1"/>
              </a:solidFill>
              <a:latin typeface="+mn-lt"/>
              <a:ea typeface="+mn-ea"/>
              <a:cs typeface="+mn-cs"/>
            </a:endParaRPr>
          </a:p>
        </p:txBody>
      </p:sp>
      <p:cxnSp>
        <p:nvCxnSpPr>
          <p:cNvPr id="16" name="Straight Connector 15">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Placeholder 8" descr="A baby crying with its mouth open&#10;&#10;Description automatically generated with medium confidence">
            <a:extLst>
              <a:ext uri="{FF2B5EF4-FFF2-40B4-BE49-F238E27FC236}">
                <a16:creationId xmlns:a16="http://schemas.microsoft.com/office/drawing/2014/main" id="{820A94C6-5DC4-E059-BAD8-E0BC7F351AF8}"/>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l="14196" r="14196"/>
          <a:stretch>
            <a:fillRect/>
          </a:stretch>
        </p:blipFill>
        <p:spPr>
          <a:xfrm>
            <a:off x="5344678" y="1080732"/>
            <a:ext cx="6436548" cy="4696536"/>
          </a:xfrm>
          <a:prstGeom prst="rect">
            <a:avLst/>
          </a:prstGeom>
        </p:spPr>
      </p:pic>
      <p:sp>
        <p:nvSpPr>
          <p:cNvPr id="3" name="Footer Placeholder 2">
            <a:extLst>
              <a:ext uri="{FF2B5EF4-FFF2-40B4-BE49-F238E27FC236}">
                <a16:creationId xmlns:a16="http://schemas.microsoft.com/office/drawing/2014/main" id="{E9FA1869-0DF0-B167-24B0-29A3D36A65E3}"/>
              </a:ext>
            </a:extLst>
          </p:cNvPr>
          <p:cNvSpPr>
            <a:spLocks noGrp="1"/>
          </p:cNvSpPr>
          <p:nvPr>
            <p:ph type="ftr" sz="quarter" idx="11"/>
          </p:nvPr>
        </p:nvSpPr>
        <p:spPr>
          <a:xfrm>
            <a:off x="5344678" y="6356350"/>
            <a:ext cx="4114800" cy="365125"/>
          </a:xfrm>
        </p:spPr>
        <p:txBody>
          <a:bodyPr vert="horz" lIns="91440" tIns="45720" rIns="91440" bIns="45720" rtlCol="0" anchor="ctr">
            <a:normAutofit/>
          </a:bodyPr>
          <a:lstStyle/>
          <a:p>
            <a:pPr defTabSz="914400">
              <a:spcAft>
                <a:spcPts val="600"/>
              </a:spcAft>
            </a:pPr>
            <a:r>
              <a:rPr lang="en-US" kern="1200" dirty="0">
                <a:solidFill>
                  <a:schemeClr val="tx1">
                    <a:alpha val="70000"/>
                  </a:schemeClr>
                </a:solidFill>
                <a:latin typeface="+mn-lt"/>
                <a:ea typeface="+mn-ea"/>
                <a:cs typeface="+mn-cs"/>
              </a:rPr>
              <a:t>ED Triage </a:t>
            </a:r>
          </a:p>
        </p:txBody>
      </p:sp>
      <p:sp>
        <p:nvSpPr>
          <p:cNvPr id="2" name="Slide Number Placeholder 1">
            <a:extLst>
              <a:ext uri="{FF2B5EF4-FFF2-40B4-BE49-F238E27FC236}">
                <a16:creationId xmlns:a16="http://schemas.microsoft.com/office/drawing/2014/main" id="{303E383E-A988-D035-EFE0-1005EAA572C1}"/>
              </a:ext>
            </a:extLst>
          </p:cNvPr>
          <p:cNvSpPr>
            <a:spLocks noGrp="1"/>
          </p:cNvSpPr>
          <p:nvPr>
            <p:ph type="sldNum" sz="quarter" idx="10"/>
          </p:nvPr>
        </p:nvSpPr>
        <p:spPr>
          <a:xfrm>
            <a:off x="9762308" y="6356350"/>
            <a:ext cx="1591491" cy="365125"/>
          </a:xfrm>
        </p:spPr>
        <p:txBody>
          <a:bodyPr vert="horz" lIns="91440" tIns="45720" rIns="91440" bIns="45720" rtlCol="0" anchor="ctr">
            <a:normAutofit/>
          </a:bodyPr>
          <a:lstStyle/>
          <a:p>
            <a:pPr algn="r" defTabSz="914400">
              <a:spcAft>
                <a:spcPts val="600"/>
              </a:spcAft>
            </a:pPr>
            <a:fld id="{F9409A12-05AC-024F-A1E2-9D51551D4400}" type="slidenum">
              <a:rPr lang="en-US">
                <a:solidFill>
                  <a:schemeClr val="tx1">
                    <a:alpha val="70000"/>
                  </a:schemeClr>
                </a:solidFill>
                <a:latin typeface="+mn-lt"/>
              </a:rPr>
              <a:pPr algn="r" defTabSz="914400">
                <a:spcAft>
                  <a:spcPts val="600"/>
                </a:spcAft>
              </a:pPr>
              <a:t>28</a:t>
            </a:fld>
            <a:endParaRPr lang="en-US">
              <a:solidFill>
                <a:schemeClr val="tx1">
                  <a:alpha val="70000"/>
                </a:schemeClr>
              </a:solidFill>
              <a:latin typeface="+mn-lt"/>
            </a:endParaRPr>
          </a:p>
        </p:txBody>
      </p:sp>
    </p:spTree>
    <p:extLst>
      <p:ext uri="{BB962C8B-B14F-4D97-AF65-F5344CB8AC3E}">
        <p14:creationId xmlns:p14="http://schemas.microsoft.com/office/powerpoint/2010/main" val="2778461208"/>
      </p:ext>
    </p:extLst>
  </p:cSld>
  <p:clrMapOvr>
    <a:overrideClrMapping bg1="dk1" tx1="lt1" bg2="dk2" tx2="lt2" accent1="accent1" accent2="accent2" accent3="accent3" accent4="accent4" accent5="accent5" accent6="accent6" hlink="hlink" folHlink="folHlink"/>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F4050BB-771C-D1F1-88AE-D7AFCAA54756}"/>
              </a:ext>
            </a:extLst>
          </p:cNvPr>
          <p:cNvSpPr>
            <a:spLocks noGrp="1"/>
          </p:cNvSpPr>
          <p:nvPr>
            <p:ph type="title"/>
          </p:nvPr>
        </p:nvSpPr>
        <p:spPr>
          <a:xfrm>
            <a:off x="841248" y="932962"/>
            <a:ext cx="4887685" cy="1448100"/>
          </a:xfrm>
        </p:spPr>
        <p:txBody>
          <a:bodyPr vert="horz" lIns="91440" tIns="45720" rIns="91440" bIns="45720" rtlCol="0" anchor="b">
            <a:normAutofit/>
          </a:bodyPr>
          <a:lstStyle/>
          <a:p>
            <a:pPr algn="ctr"/>
            <a:r>
              <a:rPr lang="en-US" sz="4000" dirty="0">
                <a:solidFill>
                  <a:schemeClr val="tx1"/>
                </a:solidFill>
                <a:latin typeface="+mj-lt"/>
                <a:cs typeface="+mj-cs"/>
              </a:rPr>
              <a:t>Emancipated Minors </a:t>
            </a:r>
          </a:p>
        </p:txBody>
      </p:sp>
      <p:sp>
        <p:nvSpPr>
          <p:cNvPr id="5" name="Subtitle 4">
            <a:extLst>
              <a:ext uri="{FF2B5EF4-FFF2-40B4-BE49-F238E27FC236}">
                <a16:creationId xmlns:a16="http://schemas.microsoft.com/office/drawing/2014/main" id="{B0194A39-D6F4-47B9-5492-C01CC20B4A51}"/>
              </a:ext>
            </a:extLst>
          </p:cNvPr>
          <p:cNvSpPr>
            <a:spLocks noGrp="1"/>
          </p:cNvSpPr>
          <p:nvPr>
            <p:ph type="subTitle" idx="1"/>
          </p:nvPr>
        </p:nvSpPr>
        <p:spPr>
          <a:xfrm>
            <a:off x="841248" y="2894530"/>
            <a:ext cx="4887685" cy="3209544"/>
          </a:xfrm>
        </p:spPr>
        <p:txBody>
          <a:bodyPr vert="horz" lIns="91440" tIns="45720" rIns="91440" bIns="45720" rtlCol="0" anchor="t">
            <a:normAutofit/>
          </a:bodyPr>
          <a:lstStyle/>
          <a:p>
            <a:pPr marL="0" marR="0" indent="-228600" fontAlgn="base">
              <a:lnSpc>
                <a:spcPct val="90000"/>
              </a:lnSpc>
              <a:spcBef>
                <a:spcPts val="0"/>
              </a:spcBef>
              <a:spcAft>
                <a:spcPts val="800"/>
              </a:spcAft>
              <a:buFont typeface="Arial" panose="020B0604020202020204" pitchFamily="34" charset="0"/>
              <a:buChar char="•"/>
            </a:pPr>
            <a:r>
              <a:rPr lang="en-US" sz="2000" dirty="0">
                <a:solidFill>
                  <a:schemeClr val="tx1"/>
                </a:solidFill>
                <a:latin typeface="+mn-lt"/>
              </a:rPr>
              <a:t>C</a:t>
            </a:r>
            <a:r>
              <a:rPr lang="en-US" sz="2000" dirty="0">
                <a:solidFill>
                  <a:schemeClr val="tx1"/>
                </a:solidFill>
                <a:effectLst/>
                <a:latin typeface="+mn-lt"/>
              </a:rPr>
              <a:t>onsidered adults for consent and may authorize treatment without parental </a:t>
            </a:r>
            <a:r>
              <a:rPr lang="en-US" sz="2000" dirty="0">
                <a:solidFill>
                  <a:schemeClr val="tx1"/>
                </a:solidFill>
                <a:latin typeface="+mn-lt"/>
              </a:rPr>
              <a:t>need.</a:t>
            </a:r>
            <a:endParaRPr lang="en-US" sz="2000" dirty="0">
              <a:solidFill>
                <a:schemeClr val="tx1"/>
              </a:solidFill>
              <a:effectLst/>
              <a:latin typeface="+mn-lt"/>
            </a:endParaRPr>
          </a:p>
          <a:p>
            <a:pPr marR="0" fontAlgn="base">
              <a:lnSpc>
                <a:spcPct val="90000"/>
              </a:lnSpc>
              <a:spcBef>
                <a:spcPts val="0"/>
              </a:spcBef>
              <a:spcAft>
                <a:spcPts val="800"/>
              </a:spcAft>
            </a:pPr>
            <a:r>
              <a:rPr lang="en-US" sz="2000" dirty="0">
                <a:solidFill>
                  <a:schemeClr val="tx1"/>
                </a:solidFill>
                <a:latin typeface="+mn-lt"/>
              </a:rPr>
              <a:t>C</a:t>
            </a:r>
            <a:r>
              <a:rPr lang="en-US" sz="2000" dirty="0">
                <a:solidFill>
                  <a:schemeClr val="tx1"/>
                </a:solidFill>
                <a:effectLst/>
                <a:latin typeface="+mn-lt"/>
              </a:rPr>
              <a:t>riteria for emancipation:</a:t>
            </a:r>
            <a:endParaRPr lang="en-US" sz="2000" dirty="0">
              <a:solidFill>
                <a:schemeClr val="tx1"/>
              </a:solidFill>
              <a:latin typeface="+mn-lt"/>
            </a:endParaRPr>
          </a:p>
          <a:p>
            <a:pPr marL="285750" marR="0" indent="-228600" fontAlgn="base">
              <a:lnSpc>
                <a:spcPct val="90000"/>
              </a:lnSpc>
              <a:spcBef>
                <a:spcPts val="0"/>
              </a:spcBef>
              <a:spcAft>
                <a:spcPts val="800"/>
              </a:spcAft>
              <a:buFont typeface="Arial" panose="020B0604020202020204" pitchFamily="34" charset="0"/>
              <a:buChar char="•"/>
            </a:pPr>
            <a:r>
              <a:rPr lang="en-US" sz="2000" dirty="0">
                <a:solidFill>
                  <a:schemeClr val="tx1"/>
                </a:solidFill>
                <a:effectLst/>
                <a:latin typeface="+mn-lt"/>
              </a:rPr>
              <a:t>Married</a:t>
            </a:r>
          </a:p>
          <a:p>
            <a:pPr marL="285750" marR="0" indent="-228600" fontAlgn="base">
              <a:lnSpc>
                <a:spcPct val="90000"/>
              </a:lnSpc>
              <a:spcBef>
                <a:spcPts val="0"/>
              </a:spcBef>
              <a:spcAft>
                <a:spcPts val="800"/>
              </a:spcAft>
              <a:buFont typeface="Arial" panose="020B0604020202020204" pitchFamily="34" charset="0"/>
              <a:buChar char="•"/>
            </a:pPr>
            <a:r>
              <a:rPr lang="en-US" sz="2000" dirty="0">
                <a:solidFill>
                  <a:schemeClr val="tx1"/>
                </a:solidFill>
                <a:effectLst/>
                <a:latin typeface="+mn-lt"/>
              </a:rPr>
              <a:t>Pregnant</a:t>
            </a:r>
            <a:endParaRPr lang="en-US" sz="2000" dirty="0">
              <a:solidFill>
                <a:schemeClr val="tx1"/>
              </a:solidFill>
              <a:latin typeface="+mn-lt"/>
            </a:endParaRPr>
          </a:p>
          <a:p>
            <a:pPr marL="285750" marR="0" indent="-228600" fontAlgn="base">
              <a:lnSpc>
                <a:spcPct val="90000"/>
              </a:lnSpc>
              <a:spcBef>
                <a:spcPts val="0"/>
              </a:spcBef>
              <a:spcAft>
                <a:spcPts val="800"/>
              </a:spcAft>
              <a:buFont typeface="Arial" panose="020B0604020202020204" pitchFamily="34" charset="0"/>
              <a:buChar char="•"/>
            </a:pPr>
            <a:r>
              <a:rPr lang="en-US" sz="2000" dirty="0">
                <a:solidFill>
                  <a:schemeClr val="tx1"/>
                </a:solidFill>
                <a:effectLst/>
                <a:latin typeface="+mn-lt"/>
              </a:rPr>
              <a:t>Living apart from parents and supporting themselves financially.</a:t>
            </a:r>
          </a:p>
          <a:p>
            <a:pPr marL="285750" marR="0" indent="-228600" fontAlgn="base">
              <a:lnSpc>
                <a:spcPct val="90000"/>
              </a:lnSpc>
              <a:spcBef>
                <a:spcPts val="0"/>
              </a:spcBef>
              <a:spcAft>
                <a:spcPts val="800"/>
              </a:spcAft>
              <a:buFont typeface="Arial" panose="020B0604020202020204" pitchFamily="34" charset="0"/>
              <a:buChar char="•"/>
            </a:pPr>
            <a:r>
              <a:rPr lang="en-US" sz="2000" dirty="0">
                <a:solidFill>
                  <a:schemeClr val="tx1"/>
                </a:solidFill>
                <a:effectLst/>
                <a:latin typeface="+mn-lt"/>
              </a:rPr>
              <a:t>Are active duty in the military. </a:t>
            </a:r>
          </a:p>
          <a:p>
            <a:pPr indent="-228600">
              <a:lnSpc>
                <a:spcPct val="90000"/>
              </a:lnSpc>
              <a:buFont typeface="Arial" panose="020B0604020202020204" pitchFamily="34" charset="0"/>
              <a:buChar char="•"/>
            </a:pPr>
            <a:endParaRPr lang="en-US" sz="2000" dirty="0">
              <a:solidFill>
                <a:schemeClr val="tx1"/>
              </a:solidFill>
              <a:latin typeface="+mn-lt"/>
            </a:endParaRPr>
          </a:p>
        </p:txBody>
      </p:sp>
      <p:cxnSp>
        <p:nvCxnSpPr>
          <p:cNvPr id="17" name="Straight Connector 16">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Placeholder 8" descr="A picture containing person&#10;&#10;Description automatically generated">
            <a:extLst>
              <a:ext uri="{FF2B5EF4-FFF2-40B4-BE49-F238E27FC236}">
                <a16:creationId xmlns:a16="http://schemas.microsoft.com/office/drawing/2014/main" id="{62717F56-6207-C00E-1245-A0DE91D11742}"/>
              </a:ext>
            </a:extLst>
          </p:cNvPr>
          <p:cNvPicPr>
            <a:picLocks noGrp="1" noChangeAspect="1"/>
          </p:cNvPicPr>
          <p:nvPr>
            <p:ph type="pic" sz="quarter" idx="12"/>
          </p:nvPr>
        </p:nvPicPr>
        <p:blipFill rotWithShape="1">
          <a:blip r:embed="rId2">
            <a:extLst>
              <a:ext uri="{837473B0-CC2E-450A-ABE3-18F120FF3D39}">
                <a1611:picAttrSrcUrl xmlns:a1611="http://schemas.microsoft.com/office/drawing/2016/11/main" r:id="rId3"/>
              </a:ext>
            </a:extLst>
          </a:blip>
          <a:srcRect l="23191" r="23190" b="-1"/>
          <a:stretch/>
        </p:blipFill>
        <p:spPr>
          <a:xfrm>
            <a:off x="6749145" y="573678"/>
            <a:ext cx="5103206" cy="5710645"/>
          </a:xfrm>
          <a:prstGeom prst="rect">
            <a:avLst/>
          </a:prstGeom>
        </p:spPr>
      </p:pic>
      <p:sp>
        <p:nvSpPr>
          <p:cNvPr id="3" name="Footer Placeholder 2">
            <a:extLst>
              <a:ext uri="{FF2B5EF4-FFF2-40B4-BE49-F238E27FC236}">
                <a16:creationId xmlns:a16="http://schemas.microsoft.com/office/drawing/2014/main" id="{2CA6FCEF-1F4C-0CFC-6ACA-34FDA7A86710}"/>
              </a:ext>
            </a:extLst>
          </p:cNvPr>
          <p:cNvSpPr>
            <a:spLocks noGrp="1"/>
          </p:cNvSpPr>
          <p:nvPr>
            <p:ph type="ftr" sz="quarter" idx="11"/>
          </p:nvPr>
        </p:nvSpPr>
        <p:spPr>
          <a:xfrm>
            <a:off x="6749145" y="6355080"/>
            <a:ext cx="3561804" cy="365125"/>
          </a:xfrm>
        </p:spPr>
        <p:txBody>
          <a:bodyPr vert="horz" lIns="91440" tIns="45720" rIns="91440" bIns="45720" rtlCol="0" anchor="ctr">
            <a:normAutofit/>
          </a:bodyPr>
          <a:lstStyle/>
          <a:p>
            <a:pPr defTabSz="914400">
              <a:spcAft>
                <a:spcPts val="600"/>
              </a:spcAft>
              <a:defRPr/>
            </a:pPr>
            <a:r>
              <a:rPr lang="en-US" kern="1200">
                <a:solidFill>
                  <a:schemeClr val="tx1">
                    <a:alpha val="70000"/>
                  </a:schemeClr>
                </a:solidFill>
                <a:latin typeface="Calibri" panose="020F0502020204030204"/>
                <a:ea typeface="+mn-ea"/>
                <a:cs typeface="+mn-cs"/>
              </a:rPr>
              <a:t>ED Triage </a:t>
            </a:r>
          </a:p>
        </p:txBody>
      </p:sp>
      <p:sp>
        <p:nvSpPr>
          <p:cNvPr id="2" name="Slide Number Placeholder 1">
            <a:extLst>
              <a:ext uri="{FF2B5EF4-FFF2-40B4-BE49-F238E27FC236}">
                <a16:creationId xmlns:a16="http://schemas.microsoft.com/office/drawing/2014/main" id="{6477BFB5-31B4-8DAD-6446-F992BDE5B6B5}"/>
              </a:ext>
            </a:extLst>
          </p:cNvPr>
          <p:cNvSpPr>
            <a:spLocks noGrp="1"/>
          </p:cNvSpPr>
          <p:nvPr>
            <p:ph type="sldNum" sz="quarter" idx="10"/>
          </p:nvPr>
        </p:nvSpPr>
        <p:spPr>
          <a:xfrm>
            <a:off x="10396538" y="6355080"/>
            <a:ext cx="1099647" cy="365125"/>
          </a:xfrm>
        </p:spPr>
        <p:txBody>
          <a:bodyPr vert="horz" lIns="91440" tIns="45720" rIns="91440" bIns="45720" rtlCol="0" anchor="ctr">
            <a:normAutofit/>
          </a:bodyPr>
          <a:lstStyle/>
          <a:p>
            <a:pPr algn="r" defTabSz="914400">
              <a:spcAft>
                <a:spcPts val="600"/>
              </a:spcAft>
              <a:defRPr/>
            </a:pPr>
            <a:fld id="{F9409A12-05AC-024F-A1E2-9D51551D4400}" type="slidenum">
              <a:rPr lang="en-US">
                <a:solidFill>
                  <a:schemeClr val="tx1">
                    <a:alpha val="70000"/>
                  </a:schemeClr>
                </a:solidFill>
                <a:latin typeface="Calibri" panose="020F0502020204030204"/>
              </a:rPr>
              <a:pPr algn="r" defTabSz="914400">
                <a:spcAft>
                  <a:spcPts val="600"/>
                </a:spcAft>
                <a:defRPr/>
              </a:pPr>
              <a:t>29</a:t>
            </a:fld>
            <a:endParaRPr lang="en-US">
              <a:solidFill>
                <a:schemeClr val="tx1">
                  <a:alpha val="70000"/>
                </a:schemeClr>
              </a:solidFill>
              <a:latin typeface="Calibri" panose="020F0502020204030204"/>
            </a:endParaRPr>
          </a:p>
        </p:txBody>
      </p:sp>
    </p:spTree>
    <p:extLst>
      <p:ext uri="{BB962C8B-B14F-4D97-AF65-F5344CB8AC3E}">
        <p14:creationId xmlns:p14="http://schemas.microsoft.com/office/powerpoint/2010/main" val="2292968811"/>
      </p:ext>
    </p:extLst>
  </p:cSld>
  <p:clrMapOvr>
    <a:overrideClrMapping bg1="dk1" tx1="lt1" bg2="dk2" tx2="lt2" accent1="accent1" accent2="accent2" accent3="accent3" accent4="accent4" accent5="accent5" accent6="accent6" hlink="hlink" folHlink="folHlink"/>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A085-4045-1A84-126F-2DED019488B3}"/>
              </a:ext>
            </a:extLst>
          </p:cNvPr>
          <p:cNvSpPr>
            <a:spLocks noGrp="1"/>
          </p:cNvSpPr>
          <p:nvPr>
            <p:ph type="ctrTitle"/>
          </p:nvPr>
        </p:nvSpPr>
        <p:spPr>
          <a:xfrm>
            <a:off x="1136428" y="627564"/>
            <a:ext cx="7474172" cy="1325563"/>
          </a:xfrm>
        </p:spPr>
        <p:txBody>
          <a:bodyPr vert="horz" lIns="91440" tIns="45720" rIns="91440" bIns="45720" rtlCol="0" anchor="ctr">
            <a:normAutofit/>
          </a:bodyPr>
          <a:lstStyle/>
          <a:p>
            <a:r>
              <a:rPr lang="en-US" kern="1200">
                <a:solidFill>
                  <a:schemeClr val="tx1"/>
                </a:solidFill>
                <a:latin typeface="+mj-lt"/>
                <a:ea typeface="+mj-ea"/>
                <a:cs typeface="+mj-cs"/>
              </a:rPr>
              <a:t>Triage </a:t>
            </a:r>
          </a:p>
        </p:txBody>
      </p:sp>
      <p:sp>
        <p:nvSpPr>
          <p:cNvPr id="3" name="Subtitle 2">
            <a:extLst>
              <a:ext uri="{FF2B5EF4-FFF2-40B4-BE49-F238E27FC236}">
                <a16:creationId xmlns:a16="http://schemas.microsoft.com/office/drawing/2014/main" id="{B8C40FD8-B25D-E6F3-F99D-E51E3A1CDF6A}"/>
              </a:ext>
            </a:extLst>
          </p:cNvPr>
          <p:cNvSpPr>
            <a:spLocks noGrp="1"/>
          </p:cNvSpPr>
          <p:nvPr>
            <p:ph type="subTitle" idx="1"/>
          </p:nvPr>
        </p:nvSpPr>
        <p:spPr>
          <a:xfrm>
            <a:off x="1136429" y="1656522"/>
            <a:ext cx="7474171" cy="4573913"/>
          </a:xfrm>
        </p:spPr>
        <p:txBody>
          <a:bodyPr vert="horz" lIns="91440" tIns="45720" rIns="91440" bIns="45720" rtlCol="0" anchor="ctr">
            <a:normAutofit/>
          </a:bodyPr>
          <a:lstStyle/>
          <a:p>
            <a:pPr marR="0" fontAlgn="base">
              <a:lnSpc>
                <a:spcPct val="90000"/>
              </a:lnSpc>
            </a:pPr>
            <a:r>
              <a:rPr lang="en-US" sz="2800" dirty="0">
                <a:solidFill>
                  <a:schemeClr val="tx1"/>
                </a:solidFill>
                <a:effectLst/>
                <a:latin typeface="+mn-lt"/>
              </a:rPr>
              <a:t>The triage nurse should have</a:t>
            </a:r>
            <a:r>
              <a:rPr lang="en-US" sz="2800" dirty="0">
                <a:solidFill>
                  <a:schemeClr val="tx1"/>
                </a:solidFill>
                <a:latin typeface="+mn-lt"/>
              </a:rPr>
              <a:t>: </a:t>
            </a:r>
          </a:p>
          <a:p>
            <a:pPr marR="0" fontAlgn="base">
              <a:lnSpc>
                <a:spcPct val="90000"/>
              </a:lnSpc>
            </a:pPr>
            <a:endParaRPr lang="en-US" sz="2800" dirty="0">
              <a:solidFill>
                <a:schemeClr val="tx1"/>
              </a:solidFill>
              <a:effectLst/>
              <a:latin typeface="+mn-lt"/>
            </a:endParaRPr>
          </a:p>
          <a:p>
            <a:pPr marL="342900" marR="0" indent="-228600" fontAlgn="base">
              <a:lnSpc>
                <a:spcPct val="90000"/>
              </a:lnSpc>
              <a:spcBef>
                <a:spcPts val="0"/>
              </a:spcBef>
              <a:spcAft>
                <a:spcPts val="0"/>
              </a:spcAft>
              <a:buFont typeface="Arial" panose="020B0604020202020204" pitchFamily="34" charset="0"/>
              <a:buChar char="•"/>
            </a:pPr>
            <a:r>
              <a:rPr lang="en-US" sz="2800" dirty="0">
                <a:solidFill>
                  <a:schemeClr val="tx1"/>
                </a:solidFill>
                <a:effectLst/>
                <a:latin typeface="+mn-lt"/>
              </a:rPr>
              <a:t>Knowledge of chronic diseases and acute illnesses</a:t>
            </a:r>
            <a:endParaRPr lang="en-US" sz="2800" dirty="0">
              <a:solidFill>
                <a:schemeClr val="tx1"/>
              </a:solidFill>
              <a:latin typeface="+mn-lt"/>
            </a:endParaRPr>
          </a:p>
          <a:p>
            <a:pPr marL="342900" marR="0" indent="-228600" fontAlgn="base">
              <a:lnSpc>
                <a:spcPct val="90000"/>
              </a:lnSpc>
              <a:spcBef>
                <a:spcPts val="0"/>
              </a:spcBef>
              <a:spcAft>
                <a:spcPts val="0"/>
              </a:spcAft>
              <a:buFont typeface="Arial" panose="020B0604020202020204" pitchFamily="34" charset="0"/>
              <a:buChar char="•"/>
            </a:pPr>
            <a:r>
              <a:rPr lang="en-US" sz="2800" dirty="0">
                <a:solidFill>
                  <a:schemeClr val="tx1"/>
                </a:solidFill>
                <a:effectLst/>
                <a:latin typeface="+mn-lt"/>
              </a:rPr>
              <a:t>Comprehension of risk factors</a:t>
            </a:r>
          </a:p>
          <a:p>
            <a:pPr marL="342900" marR="0" indent="-228600" fontAlgn="base">
              <a:lnSpc>
                <a:spcPct val="90000"/>
              </a:lnSpc>
              <a:spcBef>
                <a:spcPts val="0"/>
              </a:spcBef>
              <a:spcAft>
                <a:spcPts val="0"/>
              </a:spcAft>
              <a:buFont typeface="Arial" panose="020B0604020202020204" pitchFamily="34" charset="0"/>
              <a:buChar char="•"/>
            </a:pPr>
            <a:r>
              <a:rPr lang="en-US" sz="2800" dirty="0">
                <a:solidFill>
                  <a:schemeClr val="tx1"/>
                </a:solidFill>
                <a:effectLst/>
                <a:latin typeface="+mn-lt"/>
              </a:rPr>
              <a:t>Competence in recognition of patient presentations</a:t>
            </a:r>
          </a:p>
          <a:p>
            <a:pPr marL="342900" marR="0" indent="-228600" fontAlgn="base">
              <a:lnSpc>
                <a:spcPct val="90000"/>
              </a:lnSpc>
              <a:spcBef>
                <a:spcPts val="0"/>
              </a:spcBef>
              <a:spcAft>
                <a:spcPts val="0"/>
              </a:spcAft>
              <a:buFont typeface="Arial" panose="020B0604020202020204" pitchFamily="34" charset="0"/>
              <a:buChar char="•"/>
            </a:pPr>
            <a:r>
              <a:rPr lang="en-US" sz="2800" u="sng" dirty="0">
                <a:solidFill>
                  <a:schemeClr val="tx1"/>
                </a:solidFill>
                <a:effectLst/>
                <a:latin typeface="+mn-lt"/>
              </a:rPr>
              <a:t>Critical thinking skills</a:t>
            </a:r>
          </a:p>
          <a:p>
            <a:pPr indent="-228600">
              <a:lnSpc>
                <a:spcPct val="90000"/>
              </a:lnSpc>
              <a:buFont typeface="Arial" panose="020B0604020202020204" pitchFamily="34" charset="0"/>
              <a:buChar char="•"/>
            </a:pPr>
            <a:endParaRPr lang="en-US" sz="2000" dirty="0">
              <a:solidFill>
                <a:schemeClr val="tx1"/>
              </a:solidFill>
              <a:latin typeface="+mn-lt"/>
            </a:endParaRPr>
          </a:p>
        </p:txBody>
      </p:sp>
      <p:sp>
        <p:nvSpPr>
          <p:cNvPr id="4" name="Footer Placeholder 3">
            <a:extLst>
              <a:ext uri="{FF2B5EF4-FFF2-40B4-BE49-F238E27FC236}">
                <a16:creationId xmlns:a16="http://schemas.microsoft.com/office/drawing/2014/main" id="{694F275C-BE31-4727-196A-DB58F636CAB9}"/>
              </a:ext>
            </a:extLst>
          </p:cNvPr>
          <p:cNvSpPr>
            <a:spLocks noGrp="1"/>
          </p:cNvSpPr>
          <p:nvPr>
            <p:ph type="ftr" sz="quarter" idx="11"/>
          </p:nvPr>
        </p:nvSpPr>
        <p:spPr>
          <a:xfrm>
            <a:off x="1103859" y="6356350"/>
            <a:ext cx="4894169" cy="365125"/>
          </a:xfrm>
        </p:spPr>
        <p:txBody>
          <a:bodyPr vert="horz" lIns="91440" tIns="45720" rIns="91440" bIns="45720" rtlCol="0" anchor="ctr">
            <a:normAutofit/>
          </a:bodyPr>
          <a:lstStyle/>
          <a:p>
            <a:pPr defTabSz="914400">
              <a:spcAft>
                <a:spcPts val="600"/>
              </a:spcAft>
            </a:pPr>
            <a:r>
              <a:rPr lang="en-US" sz="1050" kern="1200">
                <a:solidFill>
                  <a:schemeClr val="tx1">
                    <a:lumMod val="75000"/>
                    <a:lumOff val="25000"/>
                  </a:schemeClr>
                </a:solidFill>
                <a:latin typeface="+mn-lt"/>
                <a:ea typeface="+mn-ea"/>
                <a:cs typeface="+mn-cs"/>
              </a:rPr>
              <a:t>ED T</a:t>
            </a:r>
            <a:r>
              <a:rPr lang="en-US" sz="1050" b="0" i="0" kern="1200">
                <a:solidFill>
                  <a:schemeClr val="tx1">
                    <a:lumMod val="75000"/>
                    <a:lumOff val="25000"/>
                  </a:schemeClr>
                </a:solidFill>
                <a:latin typeface="+mn-lt"/>
                <a:ea typeface="+mn-ea"/>
                <a:cs typeface="+mn-cs"/>
              </a:rPr>
              <a:t>riage</a:t>
            </a:r>
            <a:endParaRPr lang="en-US" sz="1050" kern="1200">
              <a:solidFill>
                <a:schemeClr val="tx1">
                  <a:lumMod val="75000"/>
                  <a:lumOff val="25000"/>
                </a:schemeClr>
              </a:solidFill>
              <a:latin typeface="+mn-lt"/>
              <a:ea typeface="+mn-ea"/>
              <a:cs typeface="+mn-cs"/>
            </a:endParaRPr>
          </a:p>
        </p:txBody>
      </p:sp>
      <p:sp>
        <p:nvSpPr>
          <p:cNvPr id="32" name="Rectangle 2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2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Medical">
            <a:extLst>
              <a:ext uri="{FF2B5EF4-FFF2-40B4-BE49-F238E27FC236}">
                <a16:creationId xmlns:a16="http://schemas.microsoft.com/office/drawing/2014/main" id="{1B207DE4-1FF8-BDD4-60F5-62F9EBF601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5" name="Slide Number Placeholder 4">
            <a:extLst>
              <a:ext uri="{FF2B5EF4-FFF2-40B4-BE49-F238E27FC236}">
                <a16:creationId xmlns:a16="http://schemas.microsoft.com/office/drawing/2014/main" id="{0B56624F-2FAB-026D-4183-ADCFAB63966B}"/>
              </a:ext>
            </a:extLst>
          </p:cNvPr>
          <p:cNvSpPr>
            <a:spLocks noGrp="1"/>
          </p:cNvSpPr>
          <p:nvPr>
            <p:ph type="sldNum" sz="quarter" idx="12"/>
          </p:nvPr>
        </p:nvSpPr>
        <p:spPr>
          <a:xfrm>
            <a:off x="10341428" y="6356350"/>
            <a:ext cx="1012371" cy="365125"/>
          </a:xfrm>
          <a:prstGeom prst="ellipse">
            <a:avLst/>
          </a:prstGeom>
        </p:spPr>
        <p:txBody>
          <a:bodyPr vert="horz" lIns="91440" tIns="45720" rIns="91440" bIns="45720" rtlCol="0" anchor="ctr">
            <a:normAutofit/>
          </a:bodyPr>
          <a:lstStyle/>
          <a:p>
            <a:pPr algn="r" defTabSz="914400">
              <a:lnSpc>
                <a:spcPct val="90000"/>
              </a:lnSpc>
              <a:spcAft>
                <a:spcPts val="600"/>
              </a:spcAft>
            </a:pPr>
            <a:fld id="{F9409A12-05AC-024F-A1E2-9D51551D4400}" type="slidenum">
              <a:rPr lang="en-US">
                <a:solidFill>
                  <a:srgbClr val="FFFFFF"/>
                </a:solidFill>
                <a:latin typeface="+mn-lt"/>
              </a:rPr>
              <a:pPr algn="r" defTabSz="914400">
                <a:lnSpc>
                  <a:spcPct val="90000"/>
                </a:lnSpc>
                <a:spcAft>
                  <a:spcPts val="600"/>
                </a:spcAft>
              </a:pPr>
              <a:t>3</a:t>
            </a:fld>
            <a:endParaRPr lang="en-US">
              <a:solidFill>
                <a:srgbClr val="FFFFFF"/>
              </a:solidFill>
              <a:latin typeface="+mn-lt"/>
            </a:endParaRPr>
          </a:p>
        </p:txBody>
      </p:sp>
    </p:spTree>
    <p:extLst>
      <p:ext uri="{BB962C8B-B14F-4D97-AF65-F5344CB8AC3E}">
        <p14:creationId xmlns:p14="http://schemas.microsoft.com/office/powerpoint/2010/main" val="189754183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a:extLst>
              <a:ext uri="{FF2B5EF4-FFF2-40B4-BE49-F238E27FC236}">
                <a16:creationId xmlns:a16="http://schemas.microsoft.com/office/drawing/2014/main" id="{287BCE09-97AC-9D58-EE8D-66FB786BF3AE}"/>
              </a:ext>
            </a:extLst>
          </p:cNvPr>
          <p:cNvPicPr>
            <a:picLocks noGrp="1" noChangeAspect="1"/>
          </p:cNvPicPr>
          <p:nvPr>
            <p:ph type="pic" sz="quarter" idx="12"/>
          </p:nvPr>
        </p:nvPicPr>
        <p:blipFill rotWithShape="1">
          <a:blip r:embed="rId2">
            <a:alphaModFix/>
            <a:extLst>
              <a:ext uri="{837473B0-CC2E-450A-ABE3-18F120FF3D39}">
                <a1611:picAttrSrcUrl xmlns:a1611="http://schemas.microsoft.com/office/drawing/2016/11/main" r:id="rId3"/>
              </a:ext>
            </a:extLst>
          </a:blip>
          <a:srcRect l="17687" r="21774"/>
          <a:stretch/>
        </p:blipFill>
        <p:spPr>
          <a:xfrm>
            <a:off x="4283902" y="10"/>
            <a:ext cx="7908098" cy="6857992"/>
          </a:xfrm>
          <a:prstGeom prst="rect">
            <a:avLst/>
          </a:prstGeom>
        </p:spPr>
      </p:pic>
      <p:sp>
        <p:nvSpPr>
          <p:cNvPr id="4" name="Title 3">
            <a:extLst>
              <a:ext uri="{FF2B5EF4-FFF2-40B4-BE49-F238E27FC236}">
                <a16:creationId xmlns:a16="http://schemas.microsoft.com/office/drawing/2014/main" id="{7189A7C6-3BEF-AEE9-129C-A88709D883D4}"/>
              </a:ext>
            </a:extLst>
          </p:cNvPr>
          <p:cNvSpPr>
            <a:spLocks noGrp="1"/>
          </p:cNvSpPr>
          <p:nvPr>
            <p:ph type="title"/>
          </p:nvPr>
        </p:nvSpPr>
        <p:spPr>
          <a:xfrm>
            <a:off x="728663" y="1115219"/>
            <a:ext cx="5505449" cy="2387600"/>
          </a:xfrm>
        </p:spPr>
        <p:txBody>
          <a:bodyPr vert="horz" lIns="91440" tIns="45720" rIns="91440" bIns="45720" rtlCol="0" anchor="b">
            <a:normAutofit/>
          </a:bodyPr>
          <a:lstStyle/>
          <a:p>
            <a:r>
              <a:rPr lang="en-US" sz="5000" dirty="0">
                <a:solidFill>
                  <a:schemeClr val="bg1"/>
                </a:solidFill>
                <a:latin typeface="+mj-lt"/>
                <a:cs typeface="+mj-cs"/>
              </a:rPr>
              <a:t>Patient Refusal </a:t>
            </a:r>
          </a:p>
        </p:txBody>
      </p:sp>
      <p:sp>
        <p:nvSpPr>
          <p:cNvPr id="5" name="Subtitle 4">
            <a:extLst>
              <a:ext uri="{FF2B5EF4-FFF2-40B4-BE49-F238E27FC236}">
                <a16:creationId xmlns:a16="http://schemas.microsoft.com/office/drawing/2014/main" id="{D3DB5249-9CEB-F149-1E34-C45628E9CEF0}"/>
              </a:ext>
            </a:extLst>
          </p:cNvPr>
          <p:cNvSpPr>
            <a:spLocks noGrp="1"/>
          </p:cNvSpPr>
          <p:nvPr>
            <p:ph type="subTitle" idx="1"/>
          </p:nvPr>
        </p:nvSpPr>
        <p:spPr>
          <a:xfrm>
            <a:off x="590546" y="3681406"/>
            <a:ext cx="5505449" cy="2782768"/>
          </a:xfrm>
        </p:spPr>
        <p:txBody>
          <a:bodyPr vert="horz" lIns="91440" tIns="45720" rIns="91440" bIns="45720" rtlCol="0">
            <a:normAutofit/>
          </a:bodyPr>
          <a:lstStyle/>
          <a:p>
            <a:pPr>
              <a:lnSpc>
                <a:spcPct val="90000"/>
              </a:lnSpc>
            </a:pPr>
            <a:endParaRPr lang="en-US" sz="1400" dirty="0">
              <a:solidFill>
                <a:schemeClr val="bg1"/>
              </a:solidFill>
              <a:latin typeface="+mn-lt"/>
            </a:endParaRPr>
          </a:p>
        </p:txBody>
      </p:sp>
      <p:cxnSp>
        <p:nvCxnSpPr>
          <p:cNvPr id="18" name="Straight Connector 1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D679CE4-DB08-DD3E-199D-A13DE5CBCC60}"/>
              </a:ext>
            </a:extLst>
          </p:cNvPr>
          <p:cNvSpPr>
            <a:spLocks noGrp="1"/>
          </p:cNvSpPr>
          <p:nvPr>
            <p:ph type="ftr" sz="quarter" idx="11"/>
          </p:nvPr>
        </p:nvSpPr>
        <p:spPr>
          <a:xfrm>
            <a:off x="3657600" y="6356350"/>
            <a:ext cx="4114800" cy="365125"/>
          </a:xfrm>
        </p:spPr>
        <p:txBody>
          <a:bodyPr vert="horz" lIns="91440" tIns="45720" rIns="91440" bIns="45720" rtlCol="0" anchor="ctr">
            <a:normAutofit/>
          </a:bodyPr>
          <a:lstStyle/>
          <a:p>
            <a:pPr algn="ctr" defTabSz="914400">
              <a:spcAft>
                <a:spcPts val="600"/>
              </a:spcAft>
              <a:defRPr/>
            </a:pPr>
            <a:r>
              <a:rPr lang="en-US" kern="1200" dirty="0">
                <a:solidFill>
                  <a:schemeClr val="bg1">
                    <a:lumMod val="50000"/>
                  </a:schemeClr>
                </a:solidFill>
                <a:latin typeface="Calibri" panose="020F0502020204030204"/>
                <a:ea typeface="+mn-ea"/>
                <a:cs typeface="+mn-cs"/>
              </a:rPr>
              <a:t>ED Triage </a:t>
            </a:r>
          </a:p>
        </p:txBody>
      </p:sp>
      <p:sp>
        <p:nvSpPr>
          <p:cNvPr id="2" name="Slide Number Placeholder 1">
            <a:extLst>
              <a:ext uri="{FF2B5EF4-FFF2-40B4-BE49-F238E27FC236}">
                <a16:creationId xmlns:a16="http://schemas.microsoft.com/office/drawing/2014/main" id="{EA74F97F-4066-0890-0059-BCCE36CB209D}"/>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lgn="r" defTabSz="914400">
              <a:spcAft>
                <a:spcPts val="600"/>
              </a:spcAft>
              <a:defRPr/>
            </a:pPr>
            <a:fld id="{F9409A12-05AC-024F-A1E2-9D51551D4400}" type="slidenum">
              <a:rPr lang="en-US">
                <a:solidFill>
                  <a:srgbClr val="FFFFFF"/>
                </a:solidFill>
                <a:latin typeface="Calibri" panose="020F0502020204030204"/>
              </a:rPr>
              <a:pPr algn="r" defTabSz="914400">
                <a:spcAft>
                  <a:spcPts val="600"/>
                </a:spcAft>
                <a:defRPr/>
              </a:pPr>
              <a:t>30</a:t>
            </a:fld>
            <a:endParaRPr lang="en-US">
              <a:solidFill>
                <a:srgbClr val="FFFFFF"/>
              </a:solidFill>
              <a:latin typeface="Calibri" panose="020F0502020204030204"/>
            </a:endParaRPr>
          </a:p>
        </p:txBody>
      </p:sp>
    </p:spTree>
    <p:extLst>
      <p:ext uri="{BB962C8B-B14F-4D97-AF65-F5344CB8AC3E}">
        <p14:creationId xmlns:p14="http://schemas.microsoft.com/office/powerpoint/2010/main" val="319161148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descr="A picture containing person&#10;&#10;Description automatically generated">
            <a:extLst>
              <a:ext uri="{FF2B5EF4-FFF2-40B4-BE49-F238E27FC236}">
                <a16:creationId xmlns:a16="http://schemas.microsoft.com/office/drawing/2014/main" id="{6D45BBAF-94D7-CCD3-5D61-FEB6F18D909B}"/>
              </a:ext>
            </a:extLst>
          </p:cNvPr>
          <p:cNvPicPr>
            <a:picLocks noGrp="1" noChangeAspect="1"/>
          </p:cNvPicPr>
          <p:nvPr>
            <p:ph type="pic" sz="quarter" idx="12"/>
          </p:nvPr>
        </p:nvPicPr>
        <p:blipFill rotWithShape="1">
          <a:blip r:embed="rId2">
            <a:extLst>
              <a:ext uri="{837473B0-CC2E-450A-ABE3-18F120FF3D39}">
                <a1611:picAttrSrcUrl xmlns:a1611="http://schemas.microsoft.com/office/drawing/2016/11/main" r:id="rId3"/>
              </a:ext>
            </a:extLst>
          </a:blip>
          <a:srcRect t="9091" r="24041" b="1"/>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743F8D-9E49-7FF1-0A49-20E45F9D3E8D}"/>
              </a:ext>
            </a:extLst>
          </p:cNvPr>
          <p:cNvSpPr>
            <a:spLocks noGrp="1"/>
          </p:cNvSpPr>
          <p:nvPr>
            <p:ph type="title"/>
          </p:nvPr>
        </p:nvSpPr>
        <p:spPr>
          <a:xfrm>
            <a:off x="594804" y="640263"/>
            <a:ext cx="6619811" cy="1344975"/>
          </a:xfrm>
        </p:spPr>
        <p:txBody>
          <a:bodyPr vert="horz" lIns="91440" tIns="45720" rIns="91440" bIns="45720" rtlCol="0" anchor="ctr">
            <a:normAutofit/>
          </a:bodyPr>
          <a:lstStyle/>
          <a:p>
            <a:pPr algn="ctr"/>
            <a:r>
              <a:rPr lang="en-US" sz="4000" dirty="0">
                <a:solidFill>
                  <a:schemeClr val="tx1"/>
                </a:solidFill>
                <a:latin typeface="+mj-lt"/>
                <a:cs typeface="+mj-cs"/>
              </a:rPr>
              <a:t>Communication and Patient Experience </a:t>
            </a:r>
          </a:p>
        </p:txBody>
      </p:sp>
      <p:sp>
        <p:nvSpPr>
          <p:cNvPr id="5" name="Subtitle 4">
            <a:extLst>
              <a:ext uri="{FF2B5EF4-FFF2-40B4-BE49-F238E27FC236}">
                <a16:creationId xmlns:a16="http://schemas.microsoft.com/office/drawing/2014/main" id="{5AA62842-97A0-D560-5005-4E688A043C9B}"/>
              </a:ext>
            </a:extLst>
          </p:cNvPr>
          <p:cNvSpPr>
            <a:spLocks noGrp="1"/>
          </p:cNvSpPr>
          <p:nvPr>
            <p:ph type="subTitle" idx="1"/>
          </p:nvPr>
        </p:nvSpPr>
        <p:spPr>
          <a:xfrm>
            <a:off x="594109" y="2121763"/>
            <a:ext cx="6829733" cy="3773010"/>
          </a:xfrm>
        </p:spPr>
        <p:txBody>
          <a:bodyPr vert="horz" lIns="91440" tIns="45720" rIns="91440" bIns="45720" rtlCol="0">
            <a:normAutofit/>
          </a:bodyPr>
          <a:lstStyle/>
          <a:p>
            <a:pPr indent="-228600">
              <a:lnSpc>
                <a:spcPct val="90000"/>
              </a:lnSpc>
              <a:buFont typeface="Arial" panose="020B0604020202020204" pitchFamily="34" charset="0"/>
              <a:buChar char="•"/>
            </a:pPr>
            <a:r>
              <a:rPr lang="en-US" sz="2000" dirty="0">
                <a:solidFill>
                  <a:schemeClr val="tx1"/>
                </a:solidFill>
                <a:effectLst/>
                <a:latin typeface="+mn-lt"/>
              </a:rPr>
              <a:t>Effective communication </a:t>
            </a:r>
            <a:r>
              <a:rPr lang="en-US" sz="2000" dirty="0">
                <a:solidFill>
                  <a:schemeClr val="tx1"/>
                </a:solidFill>
                <a:latin typeface="+mn-lt"/>
              </a:rPr>
              <a:t>is </a:t>
            </a:r>
            <a:r>
              <a:rPr lang="en-US" sz="2000" dirty="0">
                <a:solidFill>
                  <a:schemeClr val="tx1"/>
                </a:solidFill>
                <a:effectLst/>
                <a:latin typeface="+mn-lt"/>
              </a:rPr>
              <a:t>fundamental to empower patients to feel involved in decisions about their care. evidence points to an obvious need to improve communication within the </a:t>
            </a:r>
            <a:r>
              <a:rPr lang="en-US" sz="2000" dirty="0">
                <a:solidFill>
                  <a:schemeClr val="tx1"/>
                </a:solidFill>
                <a:latin typeface="+mn-lt"/>
              </a:rPr>
              <a:t>ED. </a:t>
            </a:r>
            <a:endParaRPr lang="en-US" sz="2000" dirty="0">
              <a:solidFill>
                <a:schemeClr val="tx1"/>
              </a:solidFill>
              <a:effectLst/>
              <a:latin typeface="+mn-lt"/>
            </a:endParaRPr>
          </a:p>
          <a:p>
            <a:pPr marR="0" fontAlgn="base">
              <a:lnSpc>
                <a:spcPct val="90000"/>
              </a:lnSpc>
              <a:spcBef>
                <a:spcPts val="0"/>
              </a:spcBef>
              <a:spcAft>
                <a:spcPts val="0"/>
              </a:spcAft>
            </a:pPr>
            <a:endParaRPr lang="en-US" sz="2000" dirty="0">
              <a:solidFill>
                <a:schemeClr val="tx1"/>
              </a:solidFill>
              <a:latin typeface="+mn-lt"/>
            </a:endParaRPr>
          </a:p>
          <a:p>
            <a:pPr marR="0" fontAlgn="base">
              <a:lnSpc>
                <a:spcPct val="90000"/>
              </a:lnSpc>
              <a:spcBef>
                <a:spcPts val="0"/>
              </a:spcBef>
              <a:spcAft>
                <a:spcPts val="0"/>
              </a:spcAft>
            </a:pPr>
            <a:r>
              <a:rPr lang="en-US" sz="2000" dirty="0">
                <a:solidFill>
                  <a:schemeClr val="tx1"/>
                </a:solidFill>
                <a:latin typeface="+mn-lt"/>
              </a:rPr>
              <a:t>K</a:t>
            </a:r>
            <a:r>
              <a:rPr lang="en-US" sz="2000" dirty="0">
                <a:solidFill>
                  <a:schemeClr val="tx1"/>
                </a:solidFill>
                <a:effectLst/>
                <a:latin typeface="+mn-lt"/>
              </a:rPr>
              <a:t>eep in mind the following:</a:t>
            </a:r>
          </a:p>
          <a:p>
            <a:pPr marR="0" fontAlgn="base">
              <a:lnSpc>
                <a:spcPct val="90000"/>
              </a:lnSpc>
              <a:spcBef>
                <a:spcPts val="0"/>
              </a:spcBef>
              <a:spcAft>
                <a:spcPts val="0"/>
              </a:spcAft>
            </a:pPr>
            <a:endParaRPr lang="en-US" sz="2000" dirty="0">
              <a:solidFill>
                <a:schemeClr val="tx1"/>
              </a:solidFill>
              <a:effectLst/>
              <a:latin typeface="+mn-lt"/>
            </a:endParaRPr>
          </a:p>
          <a:p>
            <a:pPr marL="0" marR="0" indent="-228600" fontAlgn="base">
              <a:lnSpc>
                <a:spcPct val="90000"/>
              </a:lnSpc>
              <a:spcBef>
                <a:spcPts val="0"/>
              </a:spcBef>
              <a:spcAft>
                <a:spcPts val="0"/>
              </a:spcAft>
              <a:buFont typeface="Arial" panose="020B0604020202020204" pitchFamily="34" charset="0"/>
              <a:buChar char="•"/>
            </a:pPr>
            <a:r>
              <a:rPr lang="en-US" sz="2000" dirty="0">
                <a:solidFill>
                  <a:schemeClr val="tx1"/>
                </a:solidFill>
                <a:effectLst/>
                <a:latin typeface="+mn-lt"/>
              </a:rPr>
              <a:t>The </a:t>
            </a:r>
            <a:r>
              <a:rPr lang="en-US" sz="2000" dirty="0">
                <a:solidFill>
                  <a:schemeClr val="tx1"/>
                </a:solidFill>
                <a:latin typeface="+mn-lt"/>
              </a:rPr>
              <a:t>pivot</a:t>
            </a:r>
            <a:r>
              <a:rPr lang="en-US" sz="2000" dirty="0">
                <a:solidFill>
                  <a:schemeClr val="tx1"/>
                </a:solidFill>
                <a:effectLst/>
                <a:latin typeface="+mn-lt"/>
              </a:rPr>
              <a:t> is the first nurse and patient interaction.</a:t>
            </a:r>
          </a:p>
          <a:p>
            <a:pPr marL="0" marR="0" indent="-228600" fontAlgn="base">
              <a:lnSpc>
                <a:spcPct val="90000"/>
              </a:lnSpc>
              <a:spcBef>
                <a:spcPts val="0"/>
              </a:spcBef>
              <a:spcAft>
                <a:spcPts val="0"/>
              </a:spcAft>
              <a:buFont typeface="Arial" panose="020B0604020202020204" pitchFamily="34" charset="0"/>
              <a:buChar char="•"/>
            </a:pPr>
            <a:r>
              <a:rPr lang="en-US" sz="2000" dirty="0">
                <a:solidFill>
                  <a:schemeClr val="tx1"/>
                </a:solidFill>
                <a:effectLst/>
                <a:highlight>
                  <a:srgbClr val="FFFF00"/>
                </a:highlight>
                <a:latin typeface="+mn-lt"/>
              </a:rPr>
              <a:t>Patients do not understand the workflow of the ED.</a:t>
            </a:r>
          </a:p>
          <a:p>
            <a:pPr marL="0" marR="0" indent="-228600" fontAlgn="base">
              <a:lnSpc>
                <a:spcPct val="90000"/>
              </a:lnSpc>
              <a:spcBef>
                <a:spcPts val="0"/>
              </a:spcBef>
              <a:spcAft>
                <a:spcPts val="0"/>
              </a:spcAft>
              <a:buFont typeface="Arial" panose="020B0604020202020204" pitchFamily="34" charset="0"/>
              <a:buChar char="•"/>
            </a:pPr>
            <a:r>
              <a:rPr lang="en-US" sz="2000" dirty="0">
                <a:solidFill>
                  <a:schemeClr val="tx1"/>
                </a:solidFill>
                <a:effectLst/>
                <a:latin typeface="+mn-lt"/>
              </a:rPr>
              <a:t>Traumatic experiences affect patient’s views of healthcare</a:t>
            </a:r>
          </a:p>
          <a:p>
            <a:pPr marL="0" marR="0" indent="-228600" fontAlgn="base">
              <a:lnSpc>
                <a:spcPct val="90000"/>
              </a:lnSpc>
              <a:spcBef>
                <a:spcPts val="0"/>
              </a:spcBef>
              <a:spcAft>
                <a:spcPts val="0"/>
              </a:spcAft>
              <a:buFont typeface="Arial" panose="020B0604020202020204" pitchFamily="34" charset="0"/>
              <a:buChar char="•"/>
            </a:pPr>
            <a:r>
              <a:rPr lang="en-US" sz="2000" dirty="0">
                <a:solidFill>
                  <a:schemeClr val="tx1"/>
                </a:solidFill>
                <a:latin typeface="+mn-lt"/>
              </a:rPr>
              <a:t>Major complaint of families is communication. </a:t>
            </a:r>
            <a:endParaRPr lang="en-US" sz="2000" dirty="0">
              <a:solidFill>
                <a:schemeClr val="tx1"/>
              </a:solidFill>
              <a:effectLst/>
              <a:latin typeface="+mn-lt"/>
            </a:endParaRPr>
          </a:p>
          <a:p>
            <a:pPr indent="-228600">
              <a:lnSpc>
                <a:spcPct val="90000"/>
              </a:lnSpc>
              <a:buFont typeface="Arial" panose="020B0604020202020204" pitchFamily="34" charset="0"/>
              <a:buChar char="•"/>
            </a:pPr>
            <a:endParaRPr lang="en-US" sz="2000" dirty="0">
              <a:solidFill>
                <a:schemeClr val="tx1"/>
              </a:solidFill>
              <a:latin typeface="+mn-lt"/>
            </a:endParaRPr>
          </a:p>
        </p:txBody>
      </p:sp>
      <p:sp>
        <p:nvSpPr>
          <p:cNvPr id="3" name="Footer Placeholder 2">
            <a:extLst>
              <a:ext uri="{FF2B5EF4-FFF2-40B4-BE49-F238E27FC236}">
                <a16:creationId xmlns:a16="http://schemas.microsoft.com/office/drawing/2014/main" id="{7F6F5181-24FC-2B30-F364-D4B31097961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914400">
              <a:spcAft>
                <a:spcPts val="600"/>
              </a:spcAft>
              <a:defRPr/>
            </a:pPr>
            <a:r>
              <a:rPr lang="en-US" kern="1200">
                <a:solidFill>
                  <a:srgbClr val="FFFFFF"/>
                </a:solidFill>
                <a:latin typeface="Calibri" panose="020F0502020204030204"/>
                <a:ea typeface="+mn-ea"/>
                <a:cs typeface="+mn-cs"/>
              </a:rPr>
              <a:t>ED Triage </a:t>
            </a:r>
          </a:p>
        </p:txBody>
      </p:sp>
      <p:sp>
        <p:nvSpPr>
          <p:cNvPr id="2" name="Slide Number Placeholder 1">
            <a:extLst>
              <a:ext uri="{FF2B5EF4-FFF2-40B4-BE49-F238E27FC236}">
                <a16:creationId xmlns:a16="http://schemas.microsoft.com/office/drawing/2014/main" id="{0FE73DE7-9C55-6A9A-32F1-046D3709E9B0}"/>
              </a:ext>
            </a:extLst>
          </p:cNvPr>
          <p:cNvSpPr>
            <a:spLocks noGrp="1"/>
          </p:cNvSpPr>
          <p:nvPr>
            <p:ph type="sldNum" sz="quarter" idx="10"/>
          </p:nvPr>
        </p:nvSpPr>
        <p:spPr>
          <a:xfrm>
            <a:off x="8610600" y="6356350"/>
            <a:ext cx="2743200" cy="365125"/>
          </a:xfrm>
          <a:prstGeom prst="ellipse">
            <a:avLst/>
          </a:prstGeom>
        </p:spPr>
        <p:txBody>
          <a:bodyPr vert="horz" lIns="91440" tIns="45720" rIns="91440" bIns="45720" rtlCol="0" anchor="ctr">
            <a:normAutofit/>
          </a:bodyPr>
          <a:lstStyle/>
          <a:p>
            <a:pPr algn="r" defTabSz="914400">
              <a:lnSpc>
                <a:spcPct val="90000"/>
              </a:lnSpc>
              <a:spcAft>
                <a:spcPts val="600"/>
              </a:spcAft>
              <a:defRPr/>
            </a:pPr>
            <a:r>
              <a:rPr lang="en-US">
                <a:solidFill>
                  <a:srgbClr val="FFFFFF"/>
                </a:solidFill>
                <a:latin typeface="Calibri" panose="020F0502020204030204"/>
              </a:rPr>
              <a:t>34</a:t>
            </a:r>
          </a:p>
        </p:txBody>
      </p:sp>
      <p:sp>
        <p:nvSpPr>
          <p:cNvPr id="10" name="TextBox 9">
            <a:extLst>
              <a:ext uri="{FF2B5EF4-FFF2-40B4-BE49-F238E27FC236}">
                <a16:creationId xmlns:a16="http://schemas.microsoft.com/office/drawing/2014/main" id="{FC7E0F48-1B3B-B61C-94FD-8C9D331D62A0}"/>
              </a:ext>
            </a:extLst>
          </p:cNvPr>
          <p:cNvSpPr txBox="1"/>
          <p:nvPr/>
        </p:nvSpPr>
        <p:spPr>
          <a:xfrm>
            <a:off x="9679774" y="6657945"/>
            <a:ext cx="251222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actuaries.digital/2016/05/05/the-how-of-person-to-person-communica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44298245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itle 3">
            <a:extLst>
              <a:ext uri="{FF2B5EF4-FFF2-40B4-BE49-F238E27FC236}">
                <a16:creationId xmlns:a16="http://schemas.microsoft.com/office/drawing/2014/main" id="{3CD53186-4389-5C7D-93EA-8F7488602BA9}"/>
              </a:ext>
            </a:extLst>
          </p:cNvPr>
          <p:cNvSpPr>
            <a:spLocks noGrp="1"/>
          </p:cNvSpPr>
          <p:nvPr>
            <p:ph type="title"/>
          </p:nvPr>
        </p:nvSpPr>
        <p:spPr>
          <a:xfrm>
            <a:off x="838200" y="448721"/>
            <a:ext cx="4707671" cy="1225650"/>
          </a:xfrm>
        </p:spPr>
        <p:txBody>
          <a:bodyPr vert="horz" lIns="91440" tIns="45720" rIns="91440" bIns="45720" rtlCol="0" anchor="b">
            <a:normAutofit/>
          </a:bodyPr>
          <a:lstStyle/>
          <a:p>
            <a:pPr algn="ctr"/>
            <a:r>
              <a:rPr lang="en-US" sz="3800" dirty="0">
                <a:solidFill>
                  <a:schemeClr val="bg1"/>
                </a:solidFill>
                <a:latin typeface="+mj-lt"/>
                <a:cs typeface="+mj-cs"/>
              </a:rPr>
              <a:t>Greeting the Person </a:t>
            </a:r>
          </a:p>
        </p:txBody>
      </p:sp>
      <p:cxnSp>
        <p:nvCxnSpPr>
          <p:cNvPr id="16" name="Straight Connector 15">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ubtitle 4">
            <a:extLst>
              <a:ext uri="{FF2B5EF4-FFF2-40B4-BE49-F238E27FC236}">
                <a16:creationId xmlns:a16="http://schemas.microsoft.com/office/drawing/2014/main" id="{B6E9D775-C63A-FD62-494B-2F77CFE64ADD}"/>
              </a:ext>
            </a:extLst>
          </p:cNvPr>
          <p:cNvSpPr>
            <a:spLocks noGrp="1"/>
          </p:cNvSpPr>
          <p:nvPr>
            <p:ph type="subTitle" idx="1"/>
          </p:nvPr>
        </p:nvSpPr>
        <p:spPr>
          <a:xfrm>
            <a:off x="897769" y="1909192"/>
            <a:ext cx="4586513" cy="3647710"/>
          </a:xfrm>
        </p:spPr>
        <p:txBody>
          <a:bodyPr vert="horz" lIns="91440" tIns="45720" rIns="91440" bIns="45720" rtlCol="0">
            <a:normAutofit/>
          </a:bodyPr>
          <a:lstStyle/>
          <a:p>
            <a:pPr marL="0" marR="0" indent="-228600" fontAlgn="base">
              <a:lnSpc>
                <a:spcPct val="90000"/>
              </a:lnSpc>
              <a:spcBef>
                <a:spcPts val="0"/>
              </a:spcBef>
              <a:spcAft>
                <a:spcPts val="0"/>
              </a:spcAft>
              <a:buFont typeface="Arial" panose="020B0604020202020204" pitchFamily="34" charset="0"/>
              <a:buChar char="•"/>
            </a:pPr>
            <a:r>
              <a:rPr lang="en-US" sz="2000" dirty="0">
                <a:solidFill>
                  <a:schemeClr val="bg1"/>
                </a:solidFill>
                <a:effectLst/>
                <a:latin typeface="+mn-lt"/>
              </a:rPr>
              <a:t>The initial impression will influence the rest of the stay in the ED. </a:t>
            </a:r>
          </a:p>
          <a:p>
            <a:pPr marL="0" marR="0" indent="-228600" fontAlgn="base">
              <a:lnSpc>
                <a:spcPct val="90000"/>
              </a:lnSpc>
              <a:spcBef>
                <a:spcPts val="0"/>
              </a:spcBef>
              <a:spcAft>
                <a:spcPts val="0"/>
              </a:spcAft>
              <a:buFont typeface="Arial" panose="020B0604020202020204" pitchFamily="34" charset="0"/>
              <a:buChar char="•"/>
            </a:pPr>
            <a:r>
              <a:rPr lang="en-US" sz="2000" dirty="0">
                <a:solidFill>
                  <a:schemeClr val="bg1"/>
                </a:solidFill>
                <a:effectLst/>
                <a:latin typeface="+mn-lt"/>
              </a:rPr>
              <a:t>Remember to acknowledge and greet the family with respect:</a:t>
            </a:r>
          </a:p>
          <a:p>
            <a:pPr marL="0" marR="0" indent="-228600" fontAlgn="base">
              <a:lnSpc>
                <a:spcPct val="90000"/>
              </a:lnSpc>
              <a:spcBef>
                <a:spcPts val="0"/>
              </a:spcBef>
              <a:spcAft>
                <a:spcPts val="0"/>
              </a:spcAft>
              <a:buFont typeface="Arial" panose="020B0604020202020204" pitchFamily="34" charset="0"/>
              <a:buChar char="•"/>
            </a:pPr>
            <a:endParaRPr lang="en-US" sz="2000" dirty="0">
              <a:solidFill>
                <a:schemeClr val="bg1"/>
              </a:solidFill>
              <a:effectLst/>
              <a:latin typeface="+mn-lt"/>
            </a:endParaRPr>
          </a:p>
          <a:p>
            <a:pPr marL="342900" marR="0" lvl="0" indent="-228600" fontAlgn="base">
              <a:lnSpc>
                <a:spcPct val="90000"/>
              </a:lnSpc>
              <a:spcBef>
                <a:spcPts val="0"/>
              </a:spcBef>
              <a:spcAft>
                <a:spcPts val="0"/>
              </a:spcAft>
              <a:buFont typeface="Arial" panose="020B0604020202020204" pitchFamily="34" charset="0"/>
              <a:buChar char="•"/>
            </a:pPr>
            <a:r>
              <a:rPr lang="en-US" sz="2800" dirty="0">
                <a:solidFill>
                  <a:schemeClr val="bg1"/>
                </a:solidFill>
                <a:effectLst/>
                <a:latin typeface="+mn-lt"/>
              </a:rPr>
              <a:t>Introduce yourself name  and role.</a:t>
            </a:r>
          </a:p>
          <a:p>
            <a:pPr marL="342900" marR="0" lvl="0" indent="-228600" fontAlgn="base">
              <a:lnSpc>
                <a:spcPct val="90000"/>
              </a:lnSpc>
              <a:spcBef>
                <a:spcPts val="0"/>
              </a:spcBef>
              <a:spcAft>
                <a:spcPts val="0"/>
              </a:spcAft>
              <a:buFont typeface="Arial" panose="020B0604020202020204" pitchFamily="34" charset="0"/>
              <a:buChar char="•"/>
            </a:pPr>
            <a:r>
              <a:rPr lang="en-US" sz="2800" dirty="0">
                <a:solidFill>
                  <a:schemeClr val="bg1"/>
                </a:solidFill>
                <a:effectLst/>
                <a:latin typeface="+mn-lt"/>
              </a:rPr>
              <a:t>Explain the triage process</a:t>
            </a:r>
          </a:p>
          <a:p>
            <a:pPr marL="342900" marR="0" lvl="0" indent="-228600" fontAlgn="base">
              <a:lnSpc>
                <a:spcPct val="90000"/>
              </a:lnSpc>
              <a:spcBef>
                <a:spcPts val="0"/>
              </a:spcBef>
              <a:spcAft>
                <a:spcPts val="0"/>
              </a:spcAft>
              <a:buFont typeface="Arial" panose="020B0604020202020204" pitchFamily="34" charset="0"/>
              <a:buChar char="•"/>
            </a:pPr>
            <a:r>
              <a:rPr lang="en-US" sz="2800" dirty="0">
                <a:solidFill>
                  <a:schemeClr val="bg1"/>
                </a:solidFill>
                <a:effectLst/>
                <a:latin typeface="+mn-lt"/>
              </a:rPr>
              <a:t>Set up expectations for the ED visit.</a:t>
            </a:r>
          </a:p>
          <a:p>
            <a:pPr indent="-228600">
              <a:lnSpc>
                <a:spcPct val="90000"/>
              </a:lnSpc>
              <a:buFont typeface="Arial" panose="020B0604020202020204" pitchFamily="34" charset="0"/>
              <a:buChar char="•"/>
            </a:pPr>
            <a:endParaRPr lang="en-US" sz="2000" dirty="0">
              <a:solidFill>
                <a:schemeClr val="bg1"/>
              </a:solidFill>
              <a:latin typeface="+mn-lt"/>
            </a:endParaRPr>
          </a:p>
        </p:txBody>
      </p:sp>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CC8BC3DF-4BA4-E63C-6043-68BBAF55AEAB}"/>
              </a:ext>
            </a:extLst>
          </p:cNvPr>
          <p:cNvSpPr>
            <a:spLocks noGrp="1"/>
          </p:cNvSpPr>
          <p:nvPr>
            <p:ph type="ftr" sz="quarter" idx="11"/>
          </p:nvPr>
        </p:nvSpPr>
        <p:spPr>
          <a:xfrm>
            <a:off x="2374670" y="6356350"/>
            <a:ext cx="3945835" cy="365125"/>
          </a:xfrm>
        </p:spPr>
        <p:txBody>
          <a:bodyPr vert="horz" lIns="91440" tIns="45720" rIns="91440" bIns="45720" rtlCol="0" anchor="ctr">
            <a:normAutofit/>
          </a:bodyPr>
          <a:lstStyle/>
          <a:p>
            <a:pPr algn="ctr" defTabSz="914400">
              <a:spcAft>
                <a:spcPts val="600"/>
              </a:spcAft>
              <a:defRPr/>
            </a:pPr>
            <a:r>
              <a:rPr lang="en-US" kern="1200" dirty="0">
                <a:solidFill>
                  <a:schemeClr val="bg1">
                    <a:lumMod val="50000"/>
                  </a:schemeClr>
                </a:solidFill>
                <a:latin typeface="Calibri" panose="020F0502020204030204"/>
                <a:ea typeface="+mn-ea"/>
                <a:cs typeface="+mn-cs"/>
              </a:rPr>
              <a:t>ED Triage </a:t>
            </a:r>
          </a:p>
        </p:txBody>
      </p:sp>
      <p:pic>
        <p:nvPicPr>
          <p:cNvPr id="9" name="Picture Placeholder 8" descr="A group of people shaking hands&#10;&#10;Description automatically generated">
            <a:extLst>
              <a:ext uri="{FF2B5EF4-FFF2-40B4-BE49-F238E27FC236}">
                <a16:creationId xmlns:a16="http://schemas.microsoft.com/office/drawing/2014/main" id="{E3835EF2-0AA0-D46B-8D92-CEEF92ECE1E6}"/>
              </a:ext>
            </a:extLst>
          </p:cNvPr>
          <p:cNvPicPr>
            <a:picLocks noGrp="1" noChangeAspect="1"/>
          </p:cNvPicPr>
          <p:nvPr>
            <p:ph type="pic" sz="quarter" idx="12"/>
          </p:nvPr>
        </p:nvPicPr>
        <p:blipFill rotWithShape="1">
          <a:blip r:embed="rId2">
            <a:extLst>
              <a:ext uri="{837473B0-CC2E-450A-ABE3-18F120FF3D39}">
                <a1611:picAttrSrcUrl xmlns:a1611="http://schemas.microsoft.com/office/drawing/2016/11/main" r:id="rId3"/>
              </a:ext>
            </a:extLst>
          </a:blip>
          <a:srcRect l="17314" r="28359"/>
          <a:stretch/>
        </p:blipFill>
        <p:spPr>
          <a:xfrm>
            <a:off x="6525453" y="10"/>
            <a:ext cx="5666547" cy="6857990"/>
          </a:xfrm>
          <a:prstGeom prst="rect">
            <a:avLst/>
          </a:prstGeom>
        </p:spPr>
      </p:pic>
      <p:sp>
        <p:nvSpPr>
          <p:cNvPr id="2" name="Slide Number Placeholder 1">
            <a:extLst>
              <a:ext uri="{FF2B5EF4-FFF2-40B4-BE49-F238E27FC236}">
                <a16:creationId xmlns:a16="http://schemas.microsoft.com/office/drawing/2014/main" id="{972F63A6-6890-D045-9878-0C057002E5CD}"/>
              </a:ext>
            </a:extLst>
          </p:cNvPr>
          <p:cNvSpPr>
            <a:spLocks noGrp="1"/>
          </p:cNvSpPr>
          <p:nvPr>
            <p:ph type="sldNum" sz="quarter" idx="10"/>
          </p:nvPr>
        </p:nvSpPr>
        <p:spPr>
          <a:xfrm>
            <a:off x="9303026" y="6356350"/>
            <a:ext cx="2050774" cy="365125"/>
          </a:xfrm>
        </p:spPr>
        <p:txBody>
          <a:bodyPr vert="horz" lIns="91440" tIns="45720" rIns="91440" bIns="45720" rtlCol="0" anchor="ctr">
            <a:normAutofit/>
          </a:bodyPr>
          <a:lstStyle/>
          <a:p>
            <a:pPr algn="r" defTabSz="914400">
              <a:spcAft>
                <a:spcPts val="600"/>
              </a:spcAft>
              <a:defRPr/>
            </a:pPr>
            <a:fld id="{F9409A12-05AC-024F-A1E2-9D51551D4400}" type="slidenum">
              <a:rPr lang="en-US">
                <a:solidFill>
                  <a:srgbClr val="FFFFFF"/>
                </a:solidFill>
                <a:latin typeface="Calibri" panose="020F0502020204030204"/>
              </a:rPr>
              <a:pPr algn="r" defTabSz="914400">
                <a:spcAft>
                  <a:spcPts val="600"/>
                </a:spcAft>
                <a:defRPr/>
              </a:pPr>
              <a:t>32</a:t>
            </a:fld>
            <a:endParaRPr lang="en-US">
              <a:solidFill>
                <a:srgbClr val="FFFFFF"/>
              </a:solidFill>
              <a:latin typeface="Calibri" panose="020F0502020204030204"/>
            </a:endParaRPr>
          </a:p>
        </p:txBody>
      </p:sp>
    </p:spTree>
    <p:extLst>
      <p:ext uri="{BB962C8B-B14F-4D97-AF65-F5344CB8AC3E}">
        <p14:creationId xmlns:p14="http://schemas.microsoft.com/office/powerpoint/2010/main" val="142121364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descr="A picture containing person&#10;&#10;Description automatically generated">
            <a:extLst>
              <a:ext uri="{FF2B5EF4-FFF2-40B4-BE49-F238E27FC236}">
                <a16:creationId xmlns:a16="http://schemas.microsoft.com/office/drawing/2014/main" id="{C6901144-8AC5-A81D-4CCF-8FE22DBB00A4}"/>
              </a:ext>
            </a:extLst>
          </p:cNvPr>
          <p:cNvPicPr>
            <a:picLocks noGrp="1" noChangeAspect="1"/>
          </p:cNvPicPr>
          <p:nvPr>
            <p:ph type="pic" sz="quarter" idx="12"/>
          </p:nvPr>
        </p:nvPicPr>
        <p:blipFill rotWithShape="1">
          <a:blip r:embed="rId2">
            <a:extLst>
              <a:ext uri="{837473B0-CC2E-450A-ABE3-18F120FF3D39}">
                <a1611:picAttrSrcUrl xmlns:a1611="http://schemas.microsoft.com/office/drawing/2016/11/main" r:id="rId3"/>
              </a:ext>
            </a:extLst>
          </a:blip>
          <a:srcRect l="16887" r="16885"/>
          <a:stretch/>
        </p:blipFill>
        <p:spPr>
          <a:xfrm>
            <a:off x="4117521" y="10"/>
            <a:ext cx="8074479" cy="6857990"/>
          </a:xfrm>
          <a:prstGeom prst="rect">
            <a:avLst/>
          </a:prstGeom>
        </p:spPr>
      </p:pic>
      <p:sp>
        <p:nvSpPr>
          <p:cNvPr id="23" name="Freeform: Shape 22">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C92B859F-B2E7-066A-F63F-B18CA889A97B}"/>
              </a:ext>
            </a:extLst>
          </p:cNvPr>
          <p:cNvSpPr>
            <a:spLocks noGrp="1"/>
          </p:cNvSpPr>
          <p:nvPr>
            <p:ph type="title"/>
          </p:nvPr>
        </p:nvSpPr>
        <p:spPr>
          <a:xfrm>
            <a:off x="804672" y="365125"/>
            <a:ext cx="5266155" cy="1325563"/>
          </a:xfrm>
        </p:spPr>
        <p:txBody>
          <a:bodyPr vert="horz" lIns="91440" tIns="45720" rIns="91440" bIns="45720" rtlCol="0" anchor="ctr">
            <a:normAutofit/>
          </a:bodyPr>
          <a:lstStyle/>
          <a:p>
            <a:r>
              <a:rPr lang="en-US" dirty="0">
                <a:solidFill>
                  <a:schemeClr val="tx1"/>
                </a:solidFill>
                <a:latin typeface="+mj-lt"/>
                <a:cs typeface="+mj-cs"/>
              </a:rPr>
              <a:t>During the Triage Interview </a:t>
            </a:r>
          </a:p>
        </p:txBody>
      </p:sp>
      <p:sp>
        <p:nvSpPr>
          <p:cNvPr id="5" name="Subtitle 4">
            <a:extLst>
              <a:ext uri="{FF2B5EF4-FFF2-40B4-BE49-F238E27FC236}">
                <a16:creationId xmlns:a16="http://schemas.microsoft.com/office/drawing/2014/main" id="{4ED46D44-55B7-5A51-BC69-A200C781C0A3}"/>
              </a:ext>
            </a:extLst>
          </p:cNvPr>
          <p:cNvSpPr>
            <a:spLocks noGrp="1"/>
          </p:cNvSpPr>
          <p:nvPr>
            <p:ph type="subTitle" idx="1"/>
          </p:nvPr>
        </p:nvSpPr>
        <p:spPr>
          <a:xfrm>
            <a:off x="262550" y="1690689"/>
            <a:ext cx="5133315" cy="4802186"/>
          </a:xfrm>
        </p:spPr>
        <p:txBody>
          <a:bodyPr vert="horz" lIns="91440" tIns="45720" rIns="91440" bIns="45720" rtlCol="0">
            <a:normAutofit fontScale="62500" lnSpcReduction="20000"/>
          </a:bodyPr>
          <a:lstStyle/>
          <a:p>
            <a:pPr marL="342900" marR="0" lvl="0" indent="-228600" fontAlgn="base">
              <a:lnSpc>
                <a:spcPct val="90000"/>
              </a:lnSpc>
              <a:spcBef>
                <a:spcPts val="0"/>
              </a:spcBef>
              <a:spcAft>
                <a:spcPts val="0"/>
              </a:spcAft>
              <a:buFont typeface="Arial" panose="020B0604020202020204" pitchFamily="34" charset="0"/>
              <a:buChar char="•"/>
            </a:pPr>
            <a:endParaRPr lang="en-US" sz="1400" dirty="0">
              <a:solidFill>
                <a:schemeClr val="tx1"/>
              </a:solidFill>
              <a:effectLst/>
              <a:latin typeface="+mn-lt"/>
            </a:endParaRPr>
          </a:p>
          <a:p>
            <a:pPr marL="342900" marR="0" lvl="0" indent="-228600" fontAlgn="base">
              <a:lnSpc>
                <a:spcPct val="120000"/>
              </a:lnSpc>
              <a:spcBef>
                <a:spcPts val="0"/>
              </a:spcBef>
              <a:spcAft>
                <a:spcPts val="0"/>
              </a:spcAft>
              <a:buFont typeface="Arial" panose="020B0604020202020204" pitchFamily="34" charset="0"/>
              <a:buChar char="•"/>
            </a:pPr>
            <a:r>
              <a:rPr lang="en-US" sz="2400" dirty="0">
                <a:solidFill>
                  <a:schemeClr val="tx1"/>
                </a:solidFill>
                <a:effectLst/>
                <a:latin typeface="+mn-lt"/>
              </a:rPr>
              <a:t>Gather information.</a:t>
            </a:r>
          </a:p>
          <a:p>
            <a:pPr marL="114300" marR="0" lvl="0" indent="-228600" fontAlgn="base">
              <a:lnSpc>
                <a:spcPct val="120000"/>
              </a:lnSpc>
              <a:spcBef>
                <a:spcPts val="0"/>
              </a:spcBef>
              <a:spcAft>
                <a:spcPts val="0"/>
              </a:spcAft>
              <a:buFont typeface="Arial" panose="020B0604020202020204" pitchFamily="34" charset="0"/>
              <a:buChar char="•"/>
            </a:pPr>
            <a:endParaRPr lang="en-US" sz="2400" dirty="0">
              <a:solidFill>
                <a:schemeClr val="tx1"/>
              </a:solidFill>
              <a:effectLst/>
              <a:latin typeface="+mn-lt"/>
            </a:endParaRPr>
          </a:p>
          <a:p>
            <a:pPr marL="342900" lvl="0" indent="-228600" fontAlgn="base">
              <a:lnSpc>
                <a:spcPct val="120000"/>
              </a:lnSpc>
              <a:spcBef>
                <a:spcPts val="0"/>
              </a:spcBef>
              <a:buFont typeface="Arial" panose="020B0604020202020204" pitchFamily="34" charset="0"/>
              <a:buChar char="•"/>
            </a:pPr>
            <a:r>
              <a:rPr lang="en-US" sz="2400" dirty="0">
                <a:solidFill>
                  <a:schemeClr val="tx1"/>
                </a:solidFill>
                <a:effectLst/>
                <a:latin typeface="+mn-lt"/>
              </a:rPr>
              <a:t>Perform an assessment.</a:t>
            </a:r>
          </a:p>
          <a:p>
            <a:pPr marL="342900" lvl="0" indent="-228600" fontAlgn="base">
              <a:lnSpc>
                <a:spcPct val="120000"/>
              </a:lnSpc>
              <a:spcBef>
                <a:spcPts val="0"/>
              </a:spcBef>
              <a:buFont typeface="Arial" panose="020B0604020202020204" pitchFamily="34" charset="0"/>
              <a:buChar char="•"/>
            </a:pPr>
            <a:endParaRPr lang="en-US" sz="2400" dirty="0">
              <a:solidFill>
                <a:schemeClr val="tx1"/>
              </a:solidFill>
              <a:effectLst/>
              <a:latin typeface="+mn-lt"/>
            </a:endParaRPr>
          </a:p>
          <a:p>
            <a:pPr marL="342900" marR="0" lvl="0" indent="-228600" fontAlgn="base">
              <a:lnSpc>
                <a:spcPct val="120000"/>
              </a:lnSpc>
              <a:spcBef>
                <a:spcPts val="0"/>
              </a:spcBef>
              <a:spcAft>
                <a:spcPts val="0"/>
              </a:spcAft>
              <a:buFont typeface="Arial" panose="020B0604020202020204" pitchFamily="34" charset="0"/>
              <a:buChar char="•"/>
            </a:pPr>
            <a:r>
              <a:rPr lang="en-US" sz="2400" dirty="0">
                <a:solidFill>
                  <a:schemeClr val="tx1"/>
                </a:solidFill>
                <a:effectLst/>
                <a:latin typeface="+mn-lt"/>
              </a:rPr>
              <a:t>Identify urgent patient needs.</a:t>
            </a:r>
          </a:p>
          <a:p>
            <a:pPr marL="114300" marR="0" lvl="0" fontAlgn="base">
              <a:lnSpc>
                <a:spcPct val="120000"/>
              </a:lnSpc>
              <a:spcBef>
                <a:spcPts val="0"/>
              </a:spcBef>
              <a:spcAft>
                <a:spcPts val="0"/>
              </a:spcAft>
            </a:pPr>
            <a:endParaRPr lang="en-US" sz="2400" dirty="0">
              <a:solidFill>
                <a:schemeClr val="tx1"/>
              </a:solidFill>
              <a:latin typeface="+mn-lt"/>
            </a:endParaRPr>
          </a:p>
          <a:p>
            <a:pPr marL="342900" marR="0" lvl="0" indent="-228600" fontAlgn="base">
              <a:lnSpc>
                <a:spcPct val="120000"/>
              </a:lnSpc>
              <a:spcBef>
                <a:spcPts val="0"/>
              </a:spcBef>
              <a:spcAft>
                <a:spcPts val="0"/>
              </a:spcAft>
              <a:buFont typeface="Arial" panose="020B0604020202020204" pitchFamily="34" charset="0"/>
              <a:buChar char="•"/>
            </a:pPr>
            <a:r>
              <a:rPr lang="en-US" sz="2400" dirty="0">
                <a:solidFill>
                  <a:schemeClr val="tx1"/>
                </a:solidFill>
                <a:effectLst/>
                <a:latin typeface="+mn-lt"/>
              </a:rPr>
              <a:t>Perform immediate interventions.</a:t>
            </a:r>
          </a:p>
          <a:p>
            <a:pPr marL="114300" marR="0" lvl="0" fontAlgn="base">
              <a:lnSpc>
                <a:spcPct val="120000"/>
              </a:lnSpc>
              <a:spcBef>
                <a:spcPts val="0"/>
              </a:spcBef>
              <a:spcAft>
                <a:spcPts val="0"/>
              </a:spcAft>
            </a:pPr>
            <a:r>
              <a:rPr lang="en-US" sz="2400" dirty="0">
                <a:solidFill>
                  <a:schemeClr val="tx1"/>
                </a:solidFill>
                <a:effectLst/>
                <a:latin typeface="+mn-lt"/>
              </a:rPr>
              <a:t> </a:t>
            </a:r>
          </a:p>
          <a:p>
            <a:pPr marL="342900" marR="0" lvl="0" indent="-228600" fontAlgn="base">
              <a:lnSpc>
                <a:spcPct val="120000"/>
              </a:lnSpc>
              <a:spcBef>
                <a:spcPts val="0"/>
              </a:spcBef>
              <a:spcAft>
                <a:spcPts val="0"/>
              </a:spcAft>
              <a:buFont typeface="Arial" panose="020B0604020202020204" pitchFamily="34" charset="0"/>
              <a:buChar char="•"/>
            </a:pPr>
            <a:r>
              <a:rPr lang="en-US" sz="2400" dirty="0">
                <a:solidFill>
                  <a:schemeClr val="tx1"/>
                </a:solidFill>
                <a:effectLst/>
                <a:latin typeface="+mn-lt"/>
              </a:rPr>
              <a:t>Take a mindful approach. </a:t>
            </a:r>
          </a:p>
          <a:p>
            <a:pPr marL="342900" marR="0" lvl="0" indent="-228600" fontAlgn="base">
              <a:lnSpc>
                <a:spcPct val="120000"/>
              </a:lnSpc>
              <a:spcBef>
                <a:spcPts val="0"/>
              </a:spcBef>
              <a:spcAft>
                <a:spcPts val="0"/>
              </a:spcAft>
              <a:buFont typeface="Arial" panose="020B0604020202020204" pitchFamily="34" charset="0"/>
              <a:buChar char="•"/>
            </a:pPr>
            <a:endParaRPr lang="en-US" sz="2400" dirty="0">
              <a:solidFill>
                <a:schemeClr val="tx1"/>
              </a:solidFill>
              <a:effectLst/>
              <a:latin typeface="+mn-lt"/>
            </a:endParaRPr>
          </a:p>
          <a:p>
            <a:pPr marL="342900" marR="0" lvl="0" indent="-228600" fontAlgn="base">
              <a:lnSpc>
                <a:spcPct val="120000"/>
              </a:lnSpc>
              <a:spcBef>
                <a:spcPts val="0"/>
              </a:spcBef>
              <a:spcAft>
                <a:spcPts val="0"/>
              </a:spcAft>
              <a:buFont typeface="Arial" panose="020B0604020202020204" pitchFamily="34" charset="0"/>
              <a:buChar char="•"/>
            </a:pPr>
            <a:r>
              <a:rPr lang="en-US" sz="2400" dirty="0">
                <a:solidFill>
                  <a:schemeClr val="tx1"/>
                </a:solidFill>
                <a:effectLst/>
                <a:latin typeface="+mn-lt"/>
              </a:rPr>
              <a:t>Explain the goal of triage.</a:t>
            </a:r>
          </a:p>
          <a:p>
            <a:pPr marL="114300" marR="0" lvl="0" fontAlgn="base">
              <a:lnSpc>
                <a:spcPct val="120000"/>
              </a:lnSpc>
              <a:spcBef>
                <a:spcPts val="0"/>
              </a:spcBef>
              <a:spcAft>
                <a:spcPts val="0"/>
              </a:spcAft>
            </a:pPr>
            <a:endParaRPr lang="en-US" sz="2400" dirty="0">
              <a:solidFill>
                <a:schemeClr val="tx1"/>
              </a:solidFill>
              <a:effectLst/>
              <a:latin typeface="+mn-lt"/>
            </a:endParaRPr>
          </a:p>
          <a:p>
            <a:pPr marL="342900" marR="0" lvl="0" indent="-228600" fontAlgn="base">
              <a:lnSpc>
                <a:spcPct val="120000"/>
              </a:lnSpc>
              <a:spcBef>
                <a:spcPts val="0"/>
              </a:spcBef>
              <a:spcAft>
                <a:spcPts val="0"/>
              </a:spcAft>
              <a:buFont typeface="Arial" panose="020B0604020202020204" pitchFamily="34" charset="0"/>
              <a:buChar char="•"/>
            </a:pPr>
            <a:r>
              <a:rPr lang="en-US" sz="2400" dirty="0">
                <a:solidFill>
                  <a:schemeClr val="tx1"/>
                </a:solidFill>
                <a:latin typeface="+mn-lt"/>
              </a:rPr>
              <a:t>M</a:t>
            </a:r>
            <a:r>
              <a:rPr lang="en-US" sz="2400" dirty="0">
                <a:solidFill>
                  <a:schemeClr val="tx1"/>
                </a:solidFill>
                <a:effectLst/>
                <a:latin typeface="+mn-lt"/>
              </a:rPr>
              <a:t>ake good eye contact.</a:t>
            </a:r>
          </a:p>
          <a:p>
            <a:pPr marL="114300" marR="0" lvl="0" fontAlgn="base">
              <a:lnSpc>
                <a:spcPct val="120000"/>
              </a:lnSpc>
              <a:spcBef>
                <a:spcPts val="0"/>
              </a:spcBef>
              <a:spcAft>
                <a:spcPts val="0"/>
              </a:spcAft>
            </a:pPr>
            <a:endParaRPr lang="en-US" sz="2400" dirty="0">
              <a:solidFill>
                <a:schemeClr val="tx1"/>
              </a:solidFill>
              <a:effectLst/>
              <a:latin typeface="+mn-lt"/>
            </a:endParaRPr>
          </a:p>
          <a:p>
            <a:pPr marL="342900" marR="0" lvl="0" indent="-228600" fontAlgn="base">
              <a:lnSpc>
                <a:spcPct val="120000"/>
              </a:lnSpc>
              <a:spcBef>
                <a:spcPts val="0"/>
              </a:spcBef>
              <a:spcAft>
                <a:spcPts val="0"/>
              </a:spcAft>
              <a:buFont typeface="Arial" panose="020B0604020202020204" pitchFamily="34" charset="0"/>
              <a:buChar char="•"/>
            </a:pPr>
            <a:r>
              <a:rPr lang="en-US" sz="2400" dirty="0">
                <a:solidFill>
                  <a:schemeClr val="tx1"/>
                </a:solidFill>
                <a:effectLst/>
                <a:latin typeface="+mn-lt"/>
              </a:rPr>
              <a:t>Summarize </a:t>
            </a:r>
            <a:r>
              <a:rPr lang="en-US" sz="2400" dirty="0">
                <a:solidFill>
                  <a:schemeClr val="tx1"/>
                </a:solidFill>
                <a:latin typeface="+mn-lt"/>
              </a:rPr>
              <a:t>the story.</a:t>
            </a:r>
            <a:endParaRPr lang="en-US" sz="2400" dirty="0">
              <a:solidFill>
                <a:schemeClr val="tx1"/>
              </a:solidFill>
              <a:effectLst/>
              <a:latin typeface="+mn-lt"/>
            </a:endParaRPr>
          </a:p>
          <a:p>
            <a:pPr marL="114300" marR="0" lvl="0" fontAlgn="base">
              <a:lnSpc>
                <a:spcPct val="120000"/>
              </a:lnSpc>
              <a:spcBef>
                <a:spcPts val="0"/>
              </a:spcBef>
              <a:spcAft>
                <a:spcPts val="0"/>
              </a:spcAft>
            </a:pPr>
            <a:endParaRPr lang="en-US" sz="2400" dirty="0">
              <a:solidFill>
                <a:schemeClr val="tx1"/>
              </a:solidFill>
              <a:effectLst/>
              <a:latin typeface="+mn-lt"/>
            </a:endParaRPr>
          </a:p>
          <a:p>
            <a:pPr marL="342900" marR="0" lvl="0" indent="-228600" fontAlgn="base">
              <a:lnSpc>
                <a:spcPct val="120000"/>
              </a:lnSpc>
              <a:spcBef>
                <a:spcPts val="0"/>
              </a:spcBef>
              <a:spcAft>
                <a:spcPts val="0"/>
              </a:spcAft>
              <a:buFont typeface="Arial" panose="020B0604020202020204" pitchFamily="34" charset="0"/>
              <a:buChar char="•"/>
            </a:pPr>
            <a:r>
              <a:rPr lang="en-US" sz="2400" dirty="0">
                <a:solidFill>
                  <a:schemeClr val="tx1"/>
                </a:solidFill>
                <a:effectLst/>
                <a:latin typeface="+mn-lt"/>
              </a:rPr>
              <a:t>Make a connection with the patient. </a:t>
            </a:r>
          </a:p>
          <a:p>
            <a:pPr marL="114300" marR="0" lvl="0" fontAlgn="base">
              <a:lnSpc>
                <a:spcPct val="120000"/>
              </a:lnSpc>
              <a:spcBef>
                <a:spcPts val="0"/>
              </a:spcBef>
              <a:spcAft>
                <a:spcPts val="0"/>
              </a:spcAft>
            </a:pPr>
            <a:endParaRPr lang="en-US" sz="2400" dirty="0">
              <a:solidFill>
                <a:schemeClr val="tx1"/>
              </a:solidFill>
              <a:effectLst/>
              <a:latin typeface="+mn-lt"/>
            </a:endParaRPr>
          </a:p>
          <a:p>
            <a:pPr marL="342900" marR="0" lvl="0" indent="-228600" fontAlgn="base">
              <a:lnSpc>
                <a:spcPct val="120000"/>
              </a:lnSpc>
              <a:spcBef>
                <a:spcPts val="0"/>
              </a:spcBef>
              <a:spcAft>
                <a:spcPts val="0"/>
              </a:spcAft>
              <a:buFont typeface="Arial" panose="020B0604020202020204" pitchFamily="34" charset="0"/>
              <a:buChar char="•"/>
            </a:pPr>
            <a:r>
              <a:rPr lang="en-US" sz="2400" dirty="0">
                <a:solidFill>
                  <a:schemeClr val="tx1"/>
                </a:solidFill>
                <a:effectLst/>
                <a:latin typeface="+mn-lt"/>
              </a:rPr>
              <a:t>Apologize for any interruption.</a:t>
            </a:r>
          </a:p>
          <a:p>
            <a:pPr indent="-228600">
              <a:lnSpc>
                <a:spcPct val="90000"/>
              </a:lnSpc>
              <a:buFont typeface="Arial" panose="020B0604020202020204" pitchFamily="34" charset="0"/>
              <a:buChar char="•"/>
            </a:pPr>
            <a:endParaRPr lang="en-US" sz="1400" dirty="0">
              <a:solidFill>
                <a:schemeClr val="tx1"/>
              </a:solidFill>
              <a:latin typeface="+mn-lt"/>
            </a:endParaRPr>
          </a:p>
        </p:txBody>
      </p:sp>
      <p:sp>
        <p:nvSpPr>
          <p:cNvPr id="3" name="Footer Placeholder 2">
            <a:extLst>
              <a:ext uri="{FF2B5EF4-FFF2-40B4-BE49-F238E27FC236}">
                <a16:creationId xmlns:a16="http://schemas.microsoft.com/office/drawing/2014/main" id="{FA92EC5F-D4FE-0F5E-4434-006D68EB17A3}"/>
              </a:ext>
            </a:extLst>
          </p:cNvPr>
          <p:cNvSpPr>
            <a:spLocks noGrp="1"/>
          </p:cNvSpPr>
          <p:nvPr>
            <p:ph type="ftr" sz="quarter" idx="11"/>
          </p:nvPr>
        </p:nvSpPr>
        <p:spPr>
          <a:xfrm>
            <a:off x="841248" y="6356350"/>
            <a:ext cx="3276273" cy="365125"/>
          </a:xfrm>
        </p:spPr>
        <p:txBody>
          <a:bodyPr vert="horz" lIns="91440" tIns="45720" rIns="91440" bIns="45720" rtlCol="0" anchor="ctr">
            <a:normAutofit/>
          </a:bodyPr>
          <a:lstStyle/>
          <a:p>
            <a:pPr defTabSz="914400">
              <a:spcAft>
                <a:spcPts val="600"/>
              </a:spcAft>
              <a:defRPr/>
            </a:pPr>
            <a:r>
              <a:rPr lang="en-US" kern="1200">
                <a:solidFill>
                  <a:schemeClr val="tx1">
                    <a:alpha val="80000"/>
                  </a:schemeClr>
                </a:solidFill>
                <a:latin typeface="Calibri" panose="020F0502020204030204"/>
                <a:ea typeface="+mn-ea"/>
                <a:cs typeface="+mn-cs"/>
              </a:rPr>
              <a:t>ED Triage </a:t>
            </a:r>
          </a:p>
        </p:txBody>
      </p:sp>
      <p:sp>
        <p:nvSpPr>
          <p:cNvPr id="2" name="Slide Number Placeholder 1">
            <a:extLst>
              <a:ext uri="{FF2B5EF4-FFF2-40B4-BE49-F238E27FC236}">
                <a16:creationId xmlns:a16="http://schemas.microsoft.com/office/drawing/2014/main" id="{B6C03085-3A4A-0CB4-577E-20B74265C0DB}"/>
              </a:ext>
            </a:extLst>
          </p:cNvPr>
          <p:cNvSpPr>
            <a:spLocks noGrp="1"/>
          </p:cNvSpPr>
          <p:nvPr>
            <p:ph type="sldNum" sz="quarter" idx="10"/>
          </p:nvPr>
        </p:nvSpPr>
        <p:spPr>
          <a:xfrm>
            <a:off x="8952140" y="6356350"/>
            <a:ext cx="758952" cy="365125"/>
          </a:xfrm>
        </p:spPr>
        <p:txBody>
          <a:bodyPr vert="horz" lIns="91440" tIns="45720" rIns="91440" bIns="45720" rtlCol="0" anchor="ctr">
            <a:normAutofit/>
          </a:bodyPr>
          <a:lstStyle/>
          <a:p>
            <a:pPr algn="r" defTabSz="914400">
              <a:spcAft>
                <a:spcPts val="600"/>
              </a:spcAft>
              <a:defRPr/>
            </a:pPr>
            <a:fld id="{F9409A12-05AC-024F-A1E2-9D51551D4400}" type="slidenum">
              <a:rPr lang="en-US">
                <a:solidFill>
                  <a:srgbClr val="FFFFFF">
                    <a:alpha val="80000"/>
                  </a:srgbClr>
                </a:solidFill>
                <a:latin typeface="Calibri" panose="020F0502020204030204"/>
              </a:rPr>
              <a:pPr algn="r" defTabSz="914400">
                <a:spcAft>
                  <a:spcPts val="600"/>
                </a:spcAft>
                <a:defRPr/>
              </a:pPr>
              <a:t>33</a:t>
            </a:fld>
            <a:endParaRPr lang="en-US">
              <a:solidFill>
                <a:srgbClr val="FFFFFF">
                  <a:alpha val="80000"/>
                </a:srgbClr>
              </a:solidFill>
              <a:latin typeface="Calibri" panose="020F0502020204030204"/>
            </a:endParaRPr>
          </a:p>
        </p:txBody>
      </p:sp>
    </p:spTree>
    <p:extLst>
      <p:ext uri="{BB962C8B-B14F-4D97-AF65-F5344CB8AC3E}">
        <p14:creationId xmlns:p14="http://schemas.microsoft.com/office/powerpoint/2010/main" val="2770723443"/>
      </p:ext>
    </p:extLst>
  </p:cSld>
  <p:clrMapOvr>
    <a:overrideClrMapping bg1="dk1" tx1="lt1" bg2="dk2" tx2="lt2" accent1="accent1" accent2="accent2" accent3="accent3" accent4="accent4" accent5="accent5" accent6="accent6" hlink="hlink" folHlink="folHlink"/>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F4D994-8591-B760-16E6-5AD65AC7DFF2}"/>
              </a:ext>
            </a:extLst>
          </p:cNvPr>
          <p:cNvSpPr>
            <a:spLocks noGrp="1"/>
          </p:cNvSpPr>
          <p:nvPr>
            <p:ph type="title"/>
          </p:nvPr>
        </p:nvSpPr>
        <p:spPr>
          <a:xfrm>
            <a:off x="762001" y="803325"/>
            <a:ext cx="5314536" cy="1325563"/>
          </a:xfrm>
        </p:spPr>
        <p:txBody>
          <a:bodyPr vert="horz" lIns="91440" tIns="45720" rIns="91440" bIns="45720" rtlCol="0" anchor="ctr">
            <a:normAutofit/>
          </a:bodyPr>
          <a:lstStyle/>
          <a:p>
            <a:pPr algn="ctr"/>
            <a:r>
              <a:rPr lang="en-US" sz="4100" dirty="0">
                <a:solidFill>
                  <a:schemeClr val="tx1"/>
                </a:solidFill>
                <a:latin typeface="+mj-lt"/>
                <a:cs typeface="+mj-cs"/>
              </a:rPr>
              <a:t>Keeping Patient and Family Informed</a:t>
            </a:r>
          </a:p>
        </p:txBody>
      </p:sp>
      <p:sp>
        <p:nvSpPr>
          <p:cNvPr id="5" name="Subtitle 4">
            <a:extLst>
              <a:ext uri="{FF2B5EF4-FFF2-40B4-BE49-F238E27FC236}">
                <a16:creationId xmlns:a16="http://schemas.microsoft.com/office/drawing/2014/main" id="{A005CE35-D5CE-9654-0469-B56902D13D1D}"/>
              </a:ext>
            </a:extLst>
          </p:cNvPr>
          <p:cNvSpPr>
            <a:spLocks noGrp="1"/>
          </p:cNvSpPr>
          <p:nvPr>
            <p:ph type="subTitle" idx="1"/>
          </p:nvPr>
        </p:nvSpPr>
        <p:spPr>
          <a:xfrm>
            <a:off x="185530" y="2128888"/>
            <a:ext cx="6564611" cy="4436503"/>
          </a:xfrm>
        </p:spPr>
        <p:txBody>
          <a:bodyPr vert="horz" lIns="91440" tIns="45720" rIns="91440" bIns="45720" rtlCol="0" anchor="t">
            <a:normAutofit/>
          </a:bodyPr>
          <a:lstStyle/>
          <a:p>
            <a:pPr marL="0" marR="0" indent="-228600" fontAlgn="base">
              <a:lnSpc>
                <a:spcPct val="90000"/>
              </a:lnSpc>
              <a:spcBef>
                <a:spcPts val="0"/>
              </a:spcBef>
              <a:spcAft>
                <a:spcPts val="0"/>
              </a:spcAft>
              <a:buFont typeface="Arial" panose="020B0604020202020204" pitchFamily="34" charset="0"/>
              <a:buChar char="•"/>
            </a:pPr>
            <a:endParaRPr lang="en-US" dirty="0">
              <a:solidFill>
                <a:schemeClr val="tx1"/>
              </a:solidFill>
              <a:effectLst/>
              <a:latin typeface="+mn-lt"/>
            </a:endParaRPr>
          </a:p>
          <a:p>
            <a:pPr marL="285750" marR="0" indent="-285750" fontAlgn="base">
              <a:lnSpc>
                <a:spcPct val="90000"/>
              </a:lnSpc>
              <a:spcBef>
                <a:spcPts val="0"/>
              </a:spcBef>
              <a:spcAft>
                <a:spcPts val="0"/>
              </a:spcAft>
              <a:buFont typeface="Arial" panose="020B0604020202020204" pitchFamily="34" charset="0"/>
              <a:buChar char="•"/>
            </a:pPr>
            <a:r>
              <a:rPr lang="en-US" sz="2400" dirty="0">
                <a:solidFill>
                  <a:schemeClr val="tx1"/>
                </a:solidFill>
                <a:effectLst/>
                <a:latin typeface="+mn-lt"/>
              </a:rPr>
              <a:t>Explain how the ED visit might go.</a:t>
            </a:r>
          </a:p>
          <a:p>
            <a:pPr marL="285750" marR="0" indent="-285750" fontAlgn="base">
              <a:lnSpc>
                <a:spcPct val="90000"/>
              </a:lnSpc>
              <a:spcBef>
                <a:spcPts val="0"/>
              </a:spcBef>
              <a:spcAft>
                <a:spcPts val="0"/>
              </a:spcAft>
              <a:buFont typeface="Arial" panose="020B0604020202020204" pitchFamily="34" charset="0"/>
              <a:buChar char="•"/>
            </a:pPr>
            <a:endParaRPr lang="en-US" sz="2400" dirty="0">
              <a:solidFill>
                <a:schemeClr val="tx1"/>
              </a:solidFill>
              <a:latin typeface="+mn-lt"/>
            </a:endParaRPr>
          </a:p>
          <a:p>
            <a:pPr marL="285750" marR="0" indent="-285750" fontAlgn="base">
              <a:lnSpc>
                <a:spcPct val="90000"/>
              </a:lnSpc>
              <a:spcBef>
                <a:spcPts val="0"/>
              </a:spcBef>
              <a:spcAft>
                <a:spcPts val="0"/>
              </a:spcAft>
              <a:buFont typeface="Arial" panose="020B0604020202020204" pitchFamily="34" charset="0"/>
              <a:buChar char="•"/>
            </a:pPr>
            <a:r>
              <a:rPr lang="en-US" sz="2400" dirty="0">
                <a:solidFill>
                  <a:schemeClr val="tx1"/>
                </a:solidFill>
                <a:effectLst/>
                <a:latin typeface="+mn-lt"/>
              </a:rPr>
              <a:t>Let the patient and family know if there is going to be a wait. </a:t>
            </a:r>
            <a:endParaRPr lang="en-US" sz="2400" dirty="0">
              <a:solidFill>
                <a:schemeClr val="tx1"/>
              </a:solidFill>
              <a:latin typeface="+mn-lt"/>
            </a:endParaRPr>
          </a:p>
          <a:p>
            <a:pPr marL="285750" marR="0" indent="-285750" fontAlgn="base">
              <a:lnSpc>
                <a:spcPct val="90000"/>
              </a:lnSpc>
              <a:spcBef>
                <a:spcPts val="0"/>
              </a:spcBef>
              <a:spcAft>
                <a:spcPts val="0"/>
              </a:spcAft>
              <a:buFont typeface="Arial" panose="020B0604020202020204" pitchFamily="34" charset="0"/>
              <a:buChar char="•"/>
            </a:pPr>
            <a:endParaRPr lang="en-US" sz="2400" dirty="0">
              <a:solidFill>
                <a:schemeClr val="tx1"/>
              </a:solidFill>
              <a:effectLst/>
              <a:latin typeface="+mn-lt"/>
            </a:endParaRPr>
          </a:p>
          <a:p>
            <a:pPr marL="285750" marR="0" indent="-285750" fontAlgn="base">
              <a:lnSpc>
                <a:spcPct val="90000"/>
              </a:lnSpc>
              <a:spcBef>
                <a:spcPts val="0"/>
              </a:spcBef>
              <a:spcAft>
                <a:spcPts val="0"/>
              </a:spcAft>
              <a:buFont typeface="Arial" panose="020B0604020202020204" pitchFamily="34" charset="0"/>
              <a:buChar char="•"/>
            </a:pPr>
            <a:r>
              <a:rPr lang="en-US" sz="2400" dirty="0">
                <a:solidFill>
                  <a:schemeClr val="tx1"/>
                </a:solidFill>
                <a:latin typeface="+mn-lt"/>
              </a:rPr>
              <a:t>Provide </a:t>
            </a:r>
            <a:r>
              <a:rPr lang="en-US" sz="2400" dirty="0">
                <a:solidFill>
                  <a:schemeClr val="tx1"/>
                </a:solidFill>
                <a:effectLst/>
                <a:latin typeface="+mn-lt"/>
              </a:rPr>
              <a:t>Information </a:t>
            </a:r>
            <a:r>
              <a:rPr lang="en-US" sz="2400" dirty="0">
                <a:solidFill>
                  <a:schemeClr val="tx1"/>
                </a:solidFill>
                <a:latin typeface="+mn-lt"/>
              </a:rPr>
              <a:t>of </a:t>
            </a:r>
            <a:r>
              <a:rPr lang="en-US" sz="2400" dirty="0">
                <a:solidFill>
                  <a:schemeClr val="tx1"/>
                </a:solidFill>
                <a:effectLst/>
                <a:latin typeface="+mn-lt"/>
              </a:rPr>
              <a:t>test ordered.</a:t>
            </a:r>
          </a:p>
          <a:p>
            <a:pPr marL="285750" marR="0" indent="-285750" fontAlgn="base">
              <a:lnSpc>
                <a:spcPct val="90000"/>
              </a:lnSpc>
              <a:spcBef>
                <a:spcPts val="0"/>
              </a:spcBef>
              <a:spcAft>
                <a:spcPts val="0"/>
              </a:spcAft>
              <a:buFont typeface="Arial" panose="020B0604020202020204" pitchFamily="34" charset="0"/>
              <a:buChar char="•"/>
            </a:pPr>
            <a:endParaRPr lang="en-US" sz="2400" dirty="0">
              <a:solidFill>
                <a:schemeClr val="tx1"/>
              </a:solidFill>
              <a:latin typeface="+mn-lt"/>
            </a:endParaRPr>
          </a:p>
          <a:p>
            <a:pPr marL="285750" marR="0" indent="-285750" fontAlgn="base">
              <a:lnSpc>
                <a:spcPct val="90000"/>
              </a:lnSpc>
              <a:spcBef>
                <a:spcPts val="0"/>
              </a:spcBef>
              <a:spcAft>
                <a:spcPts val="0"/>
              </a:spcAft>
              <a:buFont typeface="Arial" panose="020B0604020202020204" pitchFamily="34" charset="0"/>
              <a:buChar char="•"/>
            </a:pPr>
            <a:r>
              <a:rPr lang="en-US" sz="2400" dirty="0">
                <a:solidFill>
                  <a:schemeClr val="tx1"/>
                </a:solidFill>
                <a:effectLst/>
                <a:latin typeface="+mn-lt"/>
              </a:rPr>
              <a:t>Approximate times </a:t>
            </a:r>
            <a:r>
              <a:rPr lang="en-US" sz="2400" dirty="0">
                <a:solidFill>
                  <a:schemeClr val="tx1"/>
                </a:solidFill>
                <a:latin typeface="+mn-lt"/>
              </a:rPr>
              <a:t>for </a:t>
            </a:r>
            <a:r>
              <a:rPr lang="en-US" sz="2400" dirty="0">
                <a:solidFill>
                  <a:schemeClr val="tx1"/>
                </a:solidFill>
                <a:effectLst/>
                <a:latin typeface="+mn-lt"/>
              </a:rPr>
              <a:t>lab work and radiology.</a:t>
            </a:r>
          </a:p>
          <a:p>
            <a:pPr marL="285750" marR="0" indent="-285750" fontAlgn="base">
              <a:lnSpc>
                <a:spcPct val="90000"/>
              </a:lnSpc>
              <a:spcBef>
                <a:spcPts val="0"/>
              </a:spcBef>
              <a:spcAft>
                <a:spcPts val="0"/>
              </a:spcAft>
              <a:buFont typeface="Arial" panose="020B0604020202020204" pitchFamily="34" charset="0"/>
              <a:buChar char="•"/>
            </a:pPr>
            <a:endParaRPr lang="en-US" sz="2400" dirty="0">
              <a:solidFill>
                <a:schemeClr val="tx1"/>
              </a:solidFill>
              <a:latin typeface="+mn-lt"/>
            </a:endParaRPr>
          </a:p>
          <a:p>
            <a:pPr marL="285750" marR="0" indent="-285750" fontAlgn="base">
              <a:lnSpc>
                <a:spcPct val="90000"/>
              </a:lnSpc>
              <a:spcBef>
                <a:spcPts val="0"/>
              </a:spcBef>
              <a:spcAft>
                <a:spcPts val="0"/>
              </a:spcAft>
              <a:buFont typeface="Arial" panose="020B0604020202020204" pitchFamily="34" charset="0"/>
              <a:buChar char="•"/>
            </a:pPr>
            <a:r>
              <a:rPr lang="en-US" sz="2400" dirty="0">
                <a:solidFill>
                  <a:schemeClr val="tx1"/>
                </a:solidFill>
                <a:effectLst/>
                <a:latin typeface="+mn-lt"/>
              </a:rPr>
              <a:t>Symptoms of concern to report to pivot nur</a:t>
            </a:r>
            <a:r>
              <a:rPr lang="en-US" sz="2400" dirty="0">
                <a:solidFill>
                  <a:schemeClr val="tx1"/>
                </a:solidFill>
                <a:latin typeface="+mn-lt"/>
              </a:rPr>
              <a:t>se.</a:t>
            </a:r>
            <a:endParaRPr lang="en-US" sz="2400" dirty="0">
              <a:solidFill>
                <a:schemeClr val="tx1"/>
              </a:solidFill>
              <a:effectLst/>
              <a:latin typeface="+mn-lt"/>
            </a:endParaRPr>
          </a:p>
          <a:p>
            <a:pPr marL="285750" marR="0" indent="-285750" fontAlgn="base">
              <a:lnSpc>
                <a:spcPct val="90000"/>
              </a:lnSpc>
              <a:spcBef>
                <a:spcPts val="0"/>
              </a:spcBef>
              <a:spcAft>
                <a:spcPts val="0"/>
              </a:spcAft>
              <a:buFont typeface="Arial" panose="020B0604020202020204" pitchFamily="34" charset="0"/>
              <a:buChar char="•"/>
            </a:pPr>
            <a:endParaRPr lang="en-US" sz="2400" dirty="0">
              <a:solidFill>
                <a:schemeClr val="tx1"/>
              </a:solidFill>
              <a:latin typeface="+mn-lt"/>
            </a:endParaRPr>
          </a:p>
          <a:p>
            <a:pPr marR="0" fontAlgn="base">
              <a:lnSpc>
                <a:spcPct val="90000"/>
              </a:lnSpc>
              <a:spcBef>
                <a:spcPts val="0"/>
              </a:spcBef>
              <a:spcAft>
                <a:spcPts val="0"/>
              </a:spcAft>
            </a:pPr>
            <a:endParaRPr lang="en-US" sz="2400" dirty="0">
              <a:solidFill>
                <a:schemeClr val="tx1"/>
              </a:solidFill>
              <a:effectLst/>
              <a:latin typeface="+mn-lt"/>
            </a:endParaRPr>
          </a:p>
          <a:p>
            <a:pPr indent="-228600">
              <a:lnSpc>
                <a:spcPct val="90000"/>
              </a:lnSpc>
              <a:buFont typeface="Arial" panose="020B0604020202020204" pitchFamily="34" charset="0"/>
              <a:buChar char="•"/>
            </a:pPr>
            <a:endParaRPr lang="en-US" dirty="0">
              <a:solidFill>
                <a:schemeClr val="tx1"/>
              </a:solidFill>
              <a:latin typeface="+mn-lt"/>
            </a:endParaRPr>
          </a:p>
        </p:txBody>
      </p:sp>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Placeholder 10">
            <a:extLst>
              <a:ext uri="{FF2B5EF4-FFF2-40B4-BE49-F238E27FC236}">
                <a16:creationId xmlns:a16="http://schemas.microsoft.com/office/drawing/2014/main" id="{72902990-C4E4-1F11-11AC-FFA5E1AC5F98}"/>
              </a:ext>
            </a:extLst>
          </p:cNvPr>
          <p:cNvPicPr>
            <a:picLocks noGrp="1" noChangeAspect="1"/>
          </p:cNvPicPr>
          <p:nvPr>
            <p:ph type="pic" sz="quarter" idx="12"/>
          </p:nvPr>
        </p:nvPicPr>
        <p:blipFill rotWithShape="1">
          <a:blip r:embed="rId2">
            <a:extLst>
              <a:ext uri="{837473B0-CC2E-450A-ABE3-18F120FF3D39}">
                <a1611:picAttrSrcUrl xmlns:a1611="http://schemas.microsoft.com/office/drawing/2016/11/main" r:id="rId3"/>
              </a:ext>
            </a:extLst>
          </a:blip>
          <a:srcRect l="17132" r="18634"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3" name="Footer Placeholder 2">
            <a:extLst>
              <a:ext uri="{FF2B5EF4-FFF2-40B4-BE49-F238E27FC236}">
                <a16:creationId xmlns:a16="http://schemas.microsoft.com/office/drawing/2014/main" id="{53592676-C001-3822-D06F-DC8B7AD0F109}"/>
              </a:ext>
            </a:extLst>
          </p:cNvPr>
          <p:cNvSpPr>
            <a:spLocks noGrp="1"/>
          </p:cNvSpPr>
          <p:nvPr>
            <p:ph type="ftr" sz="quarter" idx="11"/>
          </p:nvPr>
        </p:nvSpPr>
        <p:spPr>
          <a:xfrm>
            <a:off x="6053666" y="6199632"/>
            <a:ext cx="4802755" cy="365760"/>
          </a:xfrm>
        </p:spPr>
        <p:txBody>
          <a:bodyPr vert="horz" lIns="91440" tIns="45720" rIns="91440" bIns="45720" rtlCol="0" anchor="ctr">
            <a:normAutofit/>
          </a:bodyPr>
          <a:lstStyle/>
          <a:p>
            <a:pPr algn="r" defTabSz="914400">
              <a:spcAft>
                <a:spcPts val="600"/>
              </a:spcAft>
              <a:defRPr/>
            </a:pPr>
            <a:r>
              <a:rPr lang="en-US" sz="1100" kern="1200">
                <a:solidFill>
                  <a:schemeClr val="tx1">
                    <a:alpha val="80000"/>
                  </a:schemeClr>
                </a:solidFill>
                <a:latin typeface="Calibri" panose="020F0502020204030204"/>
                <a:ea typeface="+mn-ea"/>
                <a:cs typeface="+mn-cs"/>
              </a:rPr>
              <a:t>ED Triage </a:t>
            </a:r>
          </a:p>
        </p:txBody>
      </p:sp>
      <p:sp>
        <p:nvSpPr>
          <p:cNvPr id="2" name="Slide Number Placeholder 1">
            <a:extLst>
              <a:ext uri="{FF2B5EF4-FFF2-40B4-BE49-F238E27FC236}">
                <a16:creationId xmlns:a16="http://schemas.microsoft.com/office/drawing/2014/main" id="{0FD6B4F4-D297-5480-B098-EB0F77DC0C0A}"/>
              </a:ext>
            </a:extLst>
          </p:cNvPr>
          <p:cNvSpPr>
            <a:spLocks noGrp="1"/>
          </p:cNvSpPr>
          <p:nvPr>
            <p:ph type="sldNum" sz="quarter" idx="10"/>
          </p:nvPr>
        </p:nvSpPr>
        <p:spPr>
          <a:xfrm>
            <a:off x="11000232" y="6108192"/>
            <a:ext cx="548640" cy="548640"/>
          </a:xfrm>
          <a:prstGeom prst="ellipse">
            <a:avLst/>
          </a:prstGeom>
          <a:solidFill>
            <a:srgbClr val="43656D"/>
          </a:solidFill>
        </p:spPr>
        <p:txBody>
          <a:bodyPr vert="horz" lIns="91440" tIns="45720" rIns="91440" bIns="45720" rtlCol="0" anchor="ctr">
            <a:normAutofit/>
          </a:bodyPr>
          <a:lstStyle/>
          <a:p>
            <a:pPr algn="ctr" defTabSz="914400">
              <a:spcAft>
                <a:spcPts val="600"/>
              </a:spcAft>
              <a:defRPr/>
            </a:pPr>
            <a:fld id="{F9409A12-05AC-024F-A1E2-9D51551D4400}" type="slidenum">
              <a:rPr lang="en-US" sz="1500">
                <a:solidFill>
                  <a:srgbClr val="FFFFFF"/>
                </a:solidFill>
                <a:latin typeface="Calibri" panose="020F0502020204030204"/>
              </a:rPr>
              <a:pPr algn="ctr" defTabSz="914400">
                <a:spcAft>
                  <a:spcPts val="600"/>
                </a:spcAft>
                <a:defRPr/>
              </a:pPr>
              <a:t>34</a:t>
            </a:fld>
            <a:endParaRPr lang="en-US" sz="1500">
              <a:solidFill>
                <a:srgbClr val="FFFFFF"/>
              </a:solidFill>
              <a:latin typeface="Calibri" panose="020F0502020204030204"/>
            </a:endParaRPr>
          </a:p>
        </p:txBody>
      </p:sp>
      <p:sp>
        <p:nvSpPr>
          <p:cNvPr id="12" name="TextBox 11">
            <a:extLst>
              <a:ext uri="{FF2B5EF4-FFF2-40B4-BE49-F238E27FC236}">
                <a16:creationId xmlns:a16="http://schemas.microsoft.com/office/drawing/2014/main" id="{76F9A6E4-CF89-B0E3-6EB5-FDCD20892642}"/>
              </a:ext>
            </a:extLst>
          </p:cNvPr>
          <p:cNvSpPr txBox="1"/>
          <p:nvPr/>
        </p:nvSpPr>
        <p:spPr>
          <a:xfrm>
            <a:off x="9812823" y="6657945"/>
            <a:ext cx="237917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calhealthreport.org/2019/11/20/opinion-all-doctors-should-practice-trauma-informed-car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2157119835"/>
      </p:ext>
    </p:extLst>
  </p:cSld>
  <p:clrMapOvr>
    <a:overrideClrMapping bg1="dk1" tx1="lt1" bg2="dk2" tx2="lt2" accent1="accent1" accent2="accent2" accent3="accent3" accent4="accent4" accent5="accent5" accent6="accent6" hlink="hlink" folHlink="folHlink"/>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a:extLst>
              <a:ext uri="{FF2B5EF4-FFF2-40B4-BE49-F238E27FC236}">
                <a16:creationId xmlns:a16="http://schemas.microsoft.com/office/drawing/2014/main" id="{29B9C314-D5AB-DDE9-AC1A-4FF7176DEFCD}"/>
              </a:ext>
            </a:extLst>
          </p:cNvPr>
          <p:cNvSpPr>
            <a:spLocks noGrp="1"/>
          </p:cNvSpPr>
          <p:nvPr>
            <p:ph type="title"/>
          </p:nvPr>
        </p:nvSpPr>
        <p:spPr>
          <a:xfrm>
            <a:off x="873071" y="932688"/>
            <a:ext cx="4892040" cy="1303518"/>
          </a:xfrm>
        </p:spPr>
        <p:txBody>
          <a:bodyPr vert="horz" lIns="91440" tIns="45720" rIns="91440" bIns="45720" rtlCol="0" anchor="b">
            <a:normAutofit/>
          </a:bodyPr>
          <a:lstStyle/>
          <a:p>
            <a:pPr algn="ctr"/>
            <a:r>
              <a:rPr lang="en-US" sz="4000" kern="1200" dirty="0">
                <a:solidFill>
                  <a:schemeClr val="tx1"/>
                </a:solidFill>
                <a:latin typeface="+mj-lt"/>
                <a:ea typeface="+mj-ea"/>
                <a:cs typeface="+mj-cs"/>
              </a:rPr>
              <a:t>Consider Health </a:t>
            </a:r>
            <a:r>
              <a:rPr lang="en-US" sz="4000" dirty="0">
                <a:solidFill>
                  <a:schemeClr val="tx1"/>
                </a:solidFill>
                <a:latin typeface="+mj-lt"/>
                <a:cs typeface="+mj-cs"/>
              </a:rPr>
              <a:t>L</a:t>
            </a:r>
            <a:r>
              <a:rPr lang="en-US" sz="4000" kern="1200" dirty="0">
                <a:solidFill>
                  <a:schemeClr val="tx1"/>
                </a:solidFill>
                <a:latin typeface="+mj-lt"/>
                <a:ea typeface="+mj-ea"/>
                <a:cs typeface="+mj-cs"/>
              </a:rPr>
              <a:t>iteracy </a:t>
            </a:r>
          </a:p>
        </p:txBody>
      </p:sp>
      <p:sp>
        <p:nvSpPr>
          <p:cNvPr id="5" name="Subtitle 4">
            <a:extLst>
              <a:ext uri="{FF2B5EF4-FFF2-40B4-BE49-F238E27FC236}">
                <a16:creationId xmlns:a16="http://schemas.microsoft.com/office/drawing/2014/main" id="{714B7328-0DA8-0829-0F2C-886529ADDCC4}"/>
              </a:ext>
            </a:extLst>
          </p:cNvPr>
          <p:cNvSpPr>
            <a:spLocks noGrp="1"/>
          </p:cNvSpPr>
          <p:nvPr>
            <p:ph type="subTitle" idx="1"/>
          </p:nvPr>
        </p:nvSpPr>
        <p:spPr>
          <a:xfrm>
            <a:off x="262555" y="2372008"/>
            <a:ext cx="5690846" cy="3736184"/>
          </a:xfrm>
        </p:spPr>
        <p:txBody>
          <a:bodyPr vert="horz" lIns="91440" tIns="45720" rIns="91440" bIns="45720" rtlCol="0" anchor="t">
            <a:normAutofit fontScale="92500"/>
          </a:bodyPr>
          <a:lstStyle/>
          <a:p>
            <a:pPr marL="0" marR="0" indent="-228600" fontAlgn="base">
              <a:lnSpc>
                <a:spcPct val="90000"/>
              </a:lnSpc>
              <a:spcBef>
                <a:spcPts val="0"/>
              </a:spcBef>
              <a:spcAft>
                <a:spcPts val="0"/>
              </a:spcAft>
              <a:buFont typeface="Arial" panose="020B0604020202020204" pitchFamily="34" charset="0"/>
              <a:buChar char="•"/>
            </a:pPr>
            <a:r>
              <a:rPr lang="en-US" sz="2400" dirty="0">
                <a:solidFill>
                  <a:schemeClr val="tx1"/>
                </a:solidFill>
                <a:effectLst/>
                <a:latin typeface="+mn-lt"/>
              </a:rPr>
              <a:t>The triage nurse needs to sense the level of understanding during the triage interview.</a:t>
            </a:r>
          </a:p>
          <a:p>
            <a:pPr marR="0" indent="-228600" fontAlgn="base">
              <a:lnSpc>
                <a:spcPct val="90000"/>
              </a:lnSpc>
              <a:spcBef>
                <a:spcPts val="0"/>
              </a:spcBef>
              <a:spcAft>
                <a:spcPts val="0"/>
              </a:spcAft>
              <a:buFont typeface="Arial" panose="020B0604020202020204" pitchFamily="34" charset="0"/>
              <a:buChar char="•"/>
            </a:pPr>
            <a:endParaRPr lang="en-US" sz="2400" dirty="0">
              <a:solidFill>
                <a:schemeClr val="tx1"/>
              </a:solidFill>
              <a:effectLst/>
              <a:latin typeface="+mn-lt"/>
            </a:endParaRPr>
          </a:p>
          <a:p>
            <a:pPr marL="342900" marR="0" indent="-342900" fontAlgn="base">
              <a:lnSpc>
                <a:spcPct val="90000"/>
              </a:lnSpc>
              <a:spcBef>
                <a:spcPts val="0"/>
              </a:spcBef>
              <a:spcAft>
                <a:spcPts val="0"/>
              </a:spcAft>
              <a:buFont typeface="+mj-lt"/>
              <a:buAutoNum type="arabicPeriod"/>
            </a:pPr>
            <a:r>
              <a:rPr lang="en-US" sz="2400" dirty="0">
                <a:solidFill>
                  <a:schemeClr val="tx1"/>
                </a:solidFill>
                <a:effectLst/>
                <a:latin typeface="+mn-lt"/>
              </a:rPr>
              <a:t>Modify language </a:t>
            </a:r>
          </a:p>
          <a:p>
            <a:pPr marL="342900" marR="0" indent="-342900" fontAlgn="base">
              <a:lnSpc>
                <a:spcPct val="90000"/>
              </a:lnSpc>
              <a:spcBef>
                <a:spcPts val="0"/>
              </a:spcBef>
              <a:spcAft>
                <a:spcPts val="0"/>
              </a:spcAft>
              <a:buFont typeface="+mj-lt"/>
              <a:buAutoNum type="arabicPeriod"/>
            </a:pPr>
            <a:endParaRPr lang="en-US" sz="2400" dirty="0">
              <a:solidFill>
                <a:schemeClr val="tx1"/>
              </a:solidFill>
              <a:latin typeface="+mn-lt"/>
            </a:endParaRPr>
          </a:p>
          <a:p>
            <a:pPr marL="342900" marR="0" indent="-342900" fontAlgn="base">
              <a:lnSpc>
                <a:spcPct val="90000"/>
              </a:lnSpc>
              <a:spcBef>
                <a:spcPts val="0"/>
              </a:spcBef>
              <a:spcAft>
                <a:spcPts val="0"/>
              </a:spcAft>
              <a:buFont typeface="+mj-lt"/>
              <a:buAutoNum type="arabicPeriod"/>
            </a:pPr>
            <a:r>
              <a:rPr lang="en-US" sz="2400" dirty="0">
                <a:solidFill>
                  <a:schemeClr val="tx1"/>
                </a:solidFill>
                <a:effectLst/>
                <a:latin typeface="+mn-lt"/>
              </a:rPr>
              <a:t>Explain the ED process, tests, treatments, and medications with rationale.</a:t>
            </a:r>
          </a:p>
          <a:p>
            <a:pPr marL="342900" marR="0" indent="-342900" fontAlgn="base">
              <a:lnSpc>
                <a:spcPct val="90000"/>
              </a:lnSpc>
              <a:spcBef>
                <a:spcPts val="0"/>
              </a:spcBef>
              <a:spcAft>
                <a:spcPts val="0"/>
              </a:spcAft>
              <a:buFont typeface="+mj-lt"/>
              <a:buAutoNum type="arabicPeriod"/>
            </a:pPr>
            <a:endParaRPr lang="en-US" sz="2400" dirty="0">
              <a:solidFill>
                <a:schemeClr val="tx1"/>
              </a:solidFill>
              <a:latin typeface="+mn-lt"/>
            </a:endParaRPr>
          </a:p>
          <a:p>
            <a:pPr marL="342900" marR="0" indent="-342900" fontAlgn="base">
              <a:lnSpc>
                <a:spcPct val="90000"/>
              </a:lnSpc>
              <a:spcBef>
                <a:spcPts val="0"/>
              </a:spcBef>
              <a:spcAft>
                <a:spcPts val="0"/>
              </a:spcAft>
              <a:buFont typeface="+mj-lt"/>
              <a:buAutoNum type="arabicPeriod"/>
            </a:pPr>
            <a:r>
              <a:rPr lang="en-US" sz="2400" dirty="0">
                <a:solidFill>
                  <a:schemeClr val="tx1"/>
                </a:solidFill>
                <a:effectLst/>
                <a:latin typeface="+mn-lt"/>
              </a:rPr>
              <a:t>Provide interpreter services</a:t>
            </a:r>
          </a:p>
          <a:p>
            <a:pPr marL="342900" marR="0" indent="-342900" fontAlgn="base">
              <a:lnSpc>
                <a:spcPct val="90000"/>
              </a:lnSpc>
              <a:spcBef>
                <a:spcPts val="0"/>
              </a:spcBef>
              <a:spcAft>
                <a:spcPts val="0"/>
              </a:spcAft>
              <a:buFont typeface="+mj-lt"/>
              <a:buAutoNum type="arabicPeriod"/>
            </a:pPr>
            <a:endParaRPr lang="en-US" sz="2400" dirty="0">
              <a:solidFill>
                <a:schemeClr val="tx1"/>
              </a:solidFill>
              <a:latin typeface="+mn-lt"/>
            </a:endParaRPr>
          </a:p>
          <a:p>
            <a:pPr marL="342900" marR="0" indent="-342900" fontAlgn="base">
              <a:lnSpc>
                <a:spcPct val="90000"/>
              </a:lnSpc>
              <a:spcBef>
                <a:spcPts val="0"/>
              </a:spcBef>
              <a:spcAft>
                <a:spcPts val="0"/>
              </a:spcAft>
              <a:buFont typeface="+mj-lt"/>
              <a:buAutoNum type="arabicPeriod"/>
            </a:pPr>
            <a:r>
              <a:rPr lang="en-US" sz="2400" dirty="0">
                <a:solidFill>
                  <a:schemeClr val="tx1"/>
                </a:solidFill>
                <a:effectLst/>
                <a:latin typeface="+mn-lt"/>
              </a:rPr>
              <a:t>Support cultural considerations</a:t>
            </a:r>
          </a:p>
          <a:p>
            <a:pPr indent="-228600">
              <a:lnSpc>
                <a:spcPct val="90000"/>
              </a:lnSpc>
              <a:buFont typeface="Arial" panose="020B0604020202020204" pitchFamily="34" charset="0"/>
              <a:buChar char="•"/>
            </a:pPr>
            <a:endParaRPr lang="en-US" sz="1700" dirty="0">
              <a:solidFill>
                <a:schemeClr val="tx1"/>
              </a:solidFill>
              <a:latin typeface="+mn-lt"/>
            </a:endParaRPr>
          </a:p>
        </p:txBody>
      </p:sp>
      <p:cxnSp>
        <p:nvCxnSpPr>
          <p:cNvPr id="24" name="Straight Connector 23">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Placeholder 8" descr="A cartoon of a person riding a skateboard&#10;&#10;Description automatically generated with low confidence">
            <a:extLst>
              <a:ext uri="{FF2B5EF4-FFF2-40B4-BE49-F238E27FC236}">
                <a16:creationId xmlns:a16="http://schemas.microsoft.com/office/drawing/2014/main" id="{91988A8B-BE7B-C151-4572-ED2D09F8E1C3}"/>
              </a:ext>
            </a:extLst>
          </p:cNvPr>
          <p:cNvPicPr>
            <a:picLocks noGrp="1" noChangeAspect="1"/>
          </p:cNvPicPr>
          <p:nvPr>
            <p:ph type="pic" sz="quarter" idx="12"/>
          </p:nvPr>
        </p:nvPicPr>
        <p:blipFill rotWithShape="1">
          <a:blip r:embed="rId2">
            <a:extLst>
              <a:ext uri="{837473B0-CC2E-450A-ABE3-18F120FF3D39}">
                <a1611:picAttrSrcUrl xmlns:a1611="http://schemas.microsoft.com/office/drawing/2016/11/main" r:id="rId3"/>
              </a:ext>
            </a:extLst>
          </a:blip>
          <a:srcRect l="17257" r="22839" b="2"/>
          <a:stretch/>
        </p:blipFill>
        <p:spPr>
          <a:xfrm>
            <a:off x="6748272" y="822456"/>
            <a:ext cx="5025525" cy="5222232"/>
          </a:xfrm>
          <a:prstGeom prst="rect">
            <a:avLst/>
          </a:prstGeom>
        </p:spPr>
      </p:pic>
      <p:sp>
        <p:nvSpPr>
          <p:cNvPr id="3" name="Footer Placeholder 2">
            <a:extLst>
              <a:ext uri="{FF2B5EF4-FFF2-40B4-BE49-F238E27FC236}">
                <a16:creationId xmlns:a16="http://schemas.microsoft.com/office/drawing/2014/main" id="{C8DB5B78-35C5-0E9B-8933-FA6A66B456FB}"/>
              </a:ext>
            </a:extLst>
          </p:cNvPr>
          <p:cNvSpPr>
            <a:spLocks noGrp="1"/>
          </p:cNvSpPr>
          <p:nvPr>
            <p:ph type="ftr" sz="quarter" idx="11"/>
          </p:nvPr>
        </p:nvSpPr>
        <p:spPr>
          <a:xfrm>
            <a:off x="6684264" y="6355080"/>
            <a:ext cx="3621024" cy="365760"/>
          </a:xfrm>
        </p:spPr>
        <p:txBody>
          <a:bodyPr vert="horz" lIns="91440" tIns="45720" rIns="91440" bIns="45720" rtlCol="0" anchor="ctr">
            <a:normAutofit/>
          </a:bodyPr>
          <a:lstStyle/>
          <a:p>
            <a:pPr defTabSz="914400">
              <a:spcAft>
                <a:spcPts val="600"/>
              </a:spcAft>
              <a:defRPr/>
            </a:pPr>
            <a:r>
              <a:rPr lang="en-US" kern="1200">
                <a:solidFill>
                  <a:schemeClr val="tx1">
                    <a:alpha val="80000"/>
                  </a:schemeClr>
                </a:solidFill>
                <a:latin typeface="+mn-lt"/>
                <a:ea typeface="+mn-ea"/>
                <a:cs typeface="+mn-cs"/>
              </a:rPr>
              <a:t>ED Triage </a:t>
            </a:r>
          </a:p>
        </p:txBody>
      </p:sp>
      <p:sp>
        <p:nvSpPr>
          <p:cNvPr id="2" name="Slide Number Placeholder 1">
            <a:extLst>
              <a:ext uri="{FF2B5EF4-FFF2-40B4-BE49-F238E27FC236}">
                <a16:creationId xmlns:a16="http://schemas.microsoft.com/office/drawing/2014/main" id="{D87C5486-D646-3B14-2CE7-FBD468F54B26}"/>
              </a:ext>
            </a:extLst>
          </p:cNvPr>
          <p:cNvSpPr>
            <a:spLocks noGrp="1"/>
          </p:cNvSpPr>
          <p:nvPr>
            <p:ph type="sldNum" sz="quarter" idx="10"/>
          </p:nvPr>
        </p:nvSpPr>
        <p:spPr>
          <a:xfrm>
            <a:off x="10534650" y="6355080"/>
            <a:ext cx="819150" cy="365125"/>
          </a:xfrm>
          <a:prstGeom prst="ellipse">
            <a:avLst/>
          </a:prstGeom>
        </p:spPr>
        <p:txBody>
          <a:bodyPr vert="horz" lIns="91440" tIns="45720" rIns="91440" bIns="45720" rtlCol="0" anchor="ctr">
            <a:normAutofit/>
          </a:bodyPr>
          <a:lstStyle/>
          <a:p>
            <a:pPr algn="r" defTabSz="914400">
              <a:lnSpc>
                <a:spcPct val="90000"/>
              </a:lnSpc>
              <a:spcAft>
                <a:spcPts val="600"/>
              </a:spcAft>
              <a:defRPr/>
            </a:pPr>
            <a:fld id="{F9409A12-05AC-024F-A1E2-9D51551D4400}" type="slidenum">
              <a:rPr lang="en-US">
                <a:solidFill>
                  <a:schemeClr val="tx1">
                    <a:alpha val="80000"/>
                  </a:schemeClr>
                </a:solidFill>
                <a:latin typeface="+mn-lt"/>
              </a:rPr>
              <a:pPr algn="r" defTabSz="914400">
                <a:lnSpc>
                  <a:spcPct val="90000"/>
                </a:lnSpc>
                <a:spcAft>
                  <a:spcPts val="600"/>
                </a:spcAft>
                <a:defRPr/>
              </a:pPr>
              <a:t>35</a:t>
            </a:fld>
            <a:endParaRPr lang="en-US">
              <a:solidFill>
                <a:schemeClr val="tx1">
                  <a:alpha val="80000"/>
                </a:schemeClr>
              </a:solidFill>
              <a:latin typeface="+mn-lt"/>
            </a:endParaRPr>
          </a:p>
        </p:txBody>
      </p:sp>
    </p:spTree>
    <p:extLst>
      <p:ext uri="{BB962C8B-B14F-4D97-AF65-F5344CB8AC3E}">
        <p14:creationId xmlns:p14="http://schemas.microsoft.com/office/powerpoint/2010/main" val="1947779794"/>
      </p:ext>
    </p:extLst>
  </p:cSld>
  <p:clrMapOvr>
    <a:overrideClrMapping bg1="dk1" tx1="lt1" bg2="dk2" tx2="lt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288619A-9F0B-2F5D-6DED-DBFC122701C0}"/>
              </a:ext>
            </a:extLst>
          </p:cNvPr>
          <p:cNvSpPr>
            <a:spLocks noGrp="1"/>
          </p:cNvSpPr>
          <p:nvPr>
            <p:ph type="title"/>
          </p:nvPr>
        </p:nvSpPr>
        <p:spPr>
          <a:xfrm>
            <a:off x="5232400" y="768626"/>
            <a:ext cx="6140449" cy="1298713"/>
          </a:xfrm>
        </p:spPr>
        <p:txBody>
          <a:bodyPr vert="horz" lIns="91440" tIns="45720" rIns="91440" bIns="45720" rtlCol="0" anchor="t">
            <a:normAutofit/>
          </a:bodyPr>
          <a:lstStyle/>
          <a:p>
            <a:pPr algn="ctr"/>
            <a:r>
              <a:rPr lang="en-US" sz="4000" dirty="0">
                <a:solidFill>
                  <a:schemeClr val="bg1"/>
                </a:solidFill>
                <a:latin typeface="+mj-lt"/>
                <a:cs typeface="+mj-cs"/>
              </a:rPr>
              <a:t>Keeping Communication Open</a:t>
            </a:r>
          </a:p>
        </p:txBody>
      </p:sp>
      <p:pic>
        <p:nvPicPr>
          <p:cNvPr id="9" name="Picture Placeholder 8" descr="A picture containing text, person, sitting, person&#10;&#10;Description automatically generated">
            <a:extLst>
              <a:ext uri="{FF2B5EF4-FFF2-40B4-BE49-F238E27FC236}">
                <a16:creationId xmlns:a16="http://schemas.microsoft.com/office/drawing/2014/main" id="{6A841B44-6AA6-A461-73DE-755A658DF202}"/>
              </a:ext>
            </a:extLst>
          </p:cNvPr>
          <p:cNvPicPr>
            <a:picLocks noGrp="1" noChangeAspect="1"/>
          </p:cNvPicPr>
          <p:nvPr>
            <p:ph type="pic" sz="quarter" idx="12"/>
          </p:nvPr>
        </p:nvPicPr>
        <p:blipFill rotWithShape="1">
          <a:blip r:embed="rId2">
            <a:extLst>
              <a:ext uri="{837473B0-CC2E-450A-ABE3-18F120FF3D39}">
                <a1611:picAttrSrcUrl xmlns:a1611="http://schemas.microsoft.com/office/drawing/2016/11/main" r:id="rId3"/>
              </a:ext>
            </a:extLst>
          </a:blip>
          <a:srcRect l="832" r="55082"/>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25" name="Group 24">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26" name="Freeform: Shape 25">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Slide Number Placeholder 1">
            <a:extLst>
              <a:ext uri="{FF2B5EF4-FFF2-40B4-BE49-F238E27FC236}">
                <a16:creationId xmlns:a16="http://schemas.microsoft.com/office/drawing/2014/main" id="{B253F128-02B2-DBEE-95AD-A276646659C1}"/>
              </a:ext>
            </a:extLst>
          </p:cNvPr>
          <p:cNvSpPr>
            <a:spLocks noGrp="1"/>
          </p:cNvSpPr>
          <p:nvPr>
            <p:ph type="sldNum" sz="quarter" idx="10"/>
          </p:nvPr>
        </p:nvSpPr>
        <p:spPr>
          <a:xfrm>
            <a:off x="8737600" y="466933"/>
            <a:ext cx="2635250" cy="707886"/>
          </a:xfrm>
        </p:spPr>
        <p:txBody>
          <a:bodyPr vert="horz" lIns="91440" tIns="45720" rIns="91440" bIns="45720" rtlCol="0" anchor="ctr">
            <a:normAutofit/>
          </a:bodyPr>
          <a:lstStyle/>
          <a:p>
            <a:pPr algn="r" defTabSz="914400">
              <a:lnSpc>
                <a:spcPct val="90000"/>
              </a:lnSpc>
              <a:spcAft>
                <a:spcPts val="600"/>
              </a:spcAft>
              <a:defRPr/>
            </a:pPr>
            <a:fld id="{F9409A12-05AC-024F-A1E2-9D51551D4400}" type="slidenum">
              <a:rPr lang="en-US" sz="4400">
                <a:solidFill>
                  <a:schemeClr val="bg1"/>
                </a:solidFill>
                <a:latin typeface="Calibri" panose="020F0502020204030204"/>
              </a:rPr>
              <a:pPr algn="r" defTabSz="914400">
                <a:lnSpc>
                  <a:spcPct val="90000"/>
                </a:lnSpc>
                <a:spcAft>
                  <a:spcPts val="600"/>
                </a:spcAft>
                <a:defRPr/>
              </a:pPr>
              <a:t>36</a:t>
            </a:fld>
            <a:endParaRPr lang="en-US" sz="4400">
              <a:solidFill>
                <a:schemeClr val="bg1"/>
              </a:solidFill>
              <a:latin typeface="Calibri" panose="020F0502020204030204"/>
            </a:endParaRPr>
          </a:p>
        </p:txBody>
      </p:sp>
      <p:sp>
        <p:nvSpPr>
          <p:cNvPr id="5" name="Subtitle 4">
            <a:extLst>
              <a:ext uri="{FF2B5EF4-FFF2-40B4-BE49-F238E27FC236}">
                <a16:creationId xmlns:a16="http://schemas.microsoft.com/office/drawing/2014/main" id="{D4634209-ECF5-4C13-2620-BCBC11E6BD99}"/>
              </a:ext>
            </a:extLst>
          </p:cNvPr>
          <p:cNvSpPr>
            <a:spLocks noGrp="1"/>
          </p:cNvSpPr>
          <p:nvPr>
            <p:ph type="subTitle" idx="1"/>
          </p:nvPr>
        </p:nvSpPr>
        <p:spPr>
          <a:xfrm>
            <a:off x="4591051" y="2067339"/>
            <a:ext cx="7402166" cy="4545496"/>
          </a:xfrm>
        </p:spPr>
        <p:txBody>
          <a:bodyPr vert="horz" lIns="91440" tIns="45720" rIns="91440" bIns="45720" rtlCol="0">
            <a:normAutofit/>
          </a:bodyPr>
          <a:lstStyle/>
          <a:p>
            <a:pPr marR="0" fontAlgn="base">
              <a:lnSpc>
                <a:spcPct val="90000"/>
              </a:lnSpc>
              <a:spcBef>
                <a:spcPts val="0"/>
              </a:spcBef>
              <a:spcAft>
                <a:spcPts val="800"/>
              </a:spcAft>
            </a:pPr>
            <a:r>
              <a:rPr lang="en-US" sz="2400" dirty="0">
                <a:solidFill>
                  <a:schemeClr val="bg1">
                    <a:alpha val="80000"/>
                  </a:schemeClr>
                </a:solidFill>
                <a:effectLst/>
                <a:latin typeface="+mn-lt"/>
              </a:rPr>
              <a:t>Patients can feel forgotten in the waiting room. </a:t>
            </a:r>
            <a:r>
              <a:rPr lang="en-US" sz="2400" dirty="0">
                <a:solidFill>
                  <a:schemeClr val="bg1">
                    <a:alpha val="80000"/>
                  </a:schemeClr>
                </a:solidFill>
                <a:latin typeface="+mn-lt"/>
              </a:rPr>
              <a:t>A </a:t>
            </a:r>
            <a:r>
              <a:rPr lang="en-US" sz="2400" dirty="0">
                <a:solidFill>
                  <a:schemeClr val="bg1">
                    <a:alpha val="80000"/>
                  </a:schemeClr>
                </a:solidFill>
                <a:effectLst/>
                <a:latin typeface="+mn-lt"/>
              </a:rPr>
              <a:t>half an hour wait may seem like </a:t>
            </a:r>
            <a:r>
              <a:rPr lang="en-US" sz="2400" dirty="0">
                <a:solidFill>
                  <a:schemeClr val="bg1">
                    <a:alpha val="80000"/>
                  </a:schemeClr>
                </a:solidFill>
                <a:latin typeface="+mn-lt"/>
              </a:rPr>
              <a:t>three hours </a:t>
            </a:r>
            <a:r>
              <a:rPr lang="en-US" sz="2400" dirty="0">
                <a:solidFill>
                  <a:schemeClr val="bg1">
                    <a:alpha val="80000"/>
                  </a:schemeClr>
                </a:solidFill>
                <a:effectLst/>
                <a:latin typeface="+mn-lt"/>
              </a:rPr>
              <a:t>to them. </a:t>
            </a:r>
          </a:p>
          <a:p>
            <a:pPr marR="0" fontAlgn="base">
              <a:lnSpc>
                <a:spcPct val="90000"/>
              </a:lnSpc>
              <a:spcBef>
                <a:spcPts val="0"/>
              </a:spcBef>
              <a:spcAft>
                <a:spcPts val="800"/>
              </a:spcAft>
            </a:pPr>
            <a:r>
              <a:rPr lang="en-US" sz="2400" dirty="0">
                <a:solidFill>
                  <a:schemeClr val="bg1">
                    <a:alpha val="80000"/>
                  </a:schemeClr>
                </a:solidFill>
                <a:effectLst/>
                <a:latin typeface="+mn-lt"/>
              </a:rPr>
              <a:t>When </a:t>
            </a:r>
            <a:r>
              <a:rPr lang="en-US" sz="2400" dirty="0">
                <a:solidFill>
                  <a:schemeClr val="bg1">
                    <a:alpha val="80000"/>
                  </a:schemeClr>
                </a:solidFill>
                <a:latin typeface="+mn-lt"/>
              </a:rPr>
              <a:t>someone </a:t>
            </a:r>
            <a:r>
              <a:rPr lang="en-US" sz="2400" dirty="0">
                <a:solidFill>
                  <a:schemeClr val="bg1">
                    <a:alpha val="80000"/>
                  </a:schemeClr>
                </a:solidFill>
                <a:effectLst/>
                <a:latin typeface="+mn-lt"/>
              </a:rPr>
              <a:t>approaches you with questions:</a:t>
            </a:r>
          </a:p>
          <a:p>
            <a:pPr marL="114300" marR="0" lvl="0" fontAlgn="base">
              <a:lnSpc>
                <a:spcPct val="90000"/>
              </a:lnSpc>
              <a:spcBef>
                <a:spcPts val="0"/>
              </a:spcBef>
              <a:spcAft>
                <a:spcPts val="800"/>
              </a:spcAft>
              <a:buSzPts val="1000"/>
              <a:tabLst>
                <a:tab pos="457200" algn="l"/>
              </a:tabLst>
            </a:pPr>
            <a:endParaRPr lang="en-US" sz="2400" dirty="0">
              <a:solidFill>
                <a:schemeClr val="bg1">
                  <a:alpha val="80000"/>
                </a:schemeClr>
              </a:solidFill>
              <a:effectLst/>
              <a:latin typeface="+mn-lt"/>
            </a:endParaRPr>
          </a:p>
          <a:p>
            <a:pPr marL="457200" marR="0" lvl="0" indent="-342900" fontAlgn="base">
              <a:lnSpc>
                <a:spcPct val="90000"/>
              </a:lnSpc>
              <a:spcBef>
                <a:spcPts val="0"/>
              </a:spcBef>
              <a:spcAft>
                <a:spcPts val="800"/>
              </a:spcAft>
              <a:buSzPts val="1000"/>
              <a:buFont typeface="Arial" panose="020B0604020202020204" pitchFamily="34" charset="0"/>
              <a:buChar char="•"/>
              <a:tabLst>
                <a:tab pos="457200" algn="l"/>
              </a:tabLst>
            </a:pPr>
            <a:r>
              <a:rPr lang="en-US" sz="2400" dirty="0">
                <a:solidFill>
                  <a:schemeClr val="bg1">
                    <a:alpha val="80000"/>
                  </a:schemeClr>
                </a:solidFill>
                <a:effectLst/>
                <a:latin typeface="+mn-lt"/>
              </a:rPr>
              <a:t>Acknowledge them</a:t>
            </a:r>
          </a:p>
          <a:p>
            <a:pPr marL="457200" marR="0" lvl="0" indent="-342900" fontAlgn="base">
              <a:lnSpc>
                <a:spcPct val="90000"/>
              </a:lnSpc>
              <a:spcBef>
                <a:spcPts val="0"/>
              </a:spcBef>
              <a:spcAft>
                <a:spcPts val="800"/>
              </a:spcAft>
              <a:buSzPts val="1000"/>
              <a:buFont typeface="Arial" panose="020B0604020202020204" pitchFamily="34" charset="0"/>
              <a:buChar char="•"/>
              <a:tabLst>
                <a:tab pos="457200" algn="l"/>
              </a:tabLst>
            </a:pPr>
            <a:r>
              <a:rPr lang="en-US" sz="2400" dirty="0">
                <a:solidFill>
                  <a:schemeClr val="bg1">
                    <a:alpha val="80000"/>
                  </a:schemeClr>
                </a:solidFill>
                <a:effectLst/>
                <a:latin typeface="+mn-lt"/>
              </a:rPr>
              <a:t>Stay "We have started on your care and are working hard to get you to a treatment area."</a:t>
            </a:r>
          </a:p>
          <a:p>
            <a:pPr marL="457200" marR="0" lvl="0" indent="-342900" fontAlgn="base">
              <a:lnSpc>
                <a:spcPct val="90000"/>
              </a:lnSpc>
              <a:spcBef>
                <a:spcPts val="0"/>
              </a:spcBef>
              <a:spcAft>
                <a:spcPts val="800"/>
              </a:spcAft>
              <a:buSzPts val="1000"/>
              <a:buFont typeface="Arial" panose="020B0604020202020204" pitchFamily="34" charset="0"/>
              <a:buChar char="•"/>
              <a:tabLst>
                <a:tab pos="457200" algn="l"/>
              </a:tabLst>
            </a:pPr>
            <a:r>
              <a:rPr lang="en-US" sz="2400" dirty="0">
                <a:solidFill>
                  <a:schemeClr val="bg1">
                    <a:alpha val="80000"/>
                  </a:schemeClr>
                </a:solidFill>
                <a:effectLst/>
                <a:latin typeface="+mn-lt"/>
              </a:rPr>
              <a:t>Be mindful of nonverbal communication. </a:t>
            </a:r>
          </a:p>
          <a:p>
            <a:pPr indent="-228600">
              <a:lnSpc>
                <a:spcPct val="90000"/>
              </a:lnSpc>
              <a:buFont typeface="Arial" panose="020B0604020202020204" pitchFamily="34" charset="0"/>
              <a:buChar char="•"/>
            </a:pPr>
            <a:endParaRPr lang="en-US" sz="1500" dirty="0">
              <a:solidFill>
                <a:schemeClr val="bg1">
                  <a:alpha val="80000"/>
                </a:schemeClr>
              </a:solidFill>
              <a:latin typeface="+mn-lt"/>
            </a:endParaRPr>
          </a:p>
        </p:txBody>
      </p:sp>
      <p:sp>
        <p:nvSpPr>
          <p:cNvPr id="3" name="Footer Placeholder 2">
            <a:extLst>
              <a:ext uri="{FF2B5EF4-FFF2-40B4-BE49-F238E27FC236}">
                <a16:creationId xmlns:a16="http://schemas.microsoft.com/office/drawing/2014/main" id="{818F42B7-5600-472C-2102-ECF02D78417E}"/>
              </a:ext>
            </a:extLst>
          </p:cNvPr>
          <p:cNvSpPr>
            <a:spLocks noGrp="1"/>
          </p:cNvSpPr>
          <p:nvPr>
            <p:ph type="ftr" sz="quarter" idx="11"/>
          </p:nvPr>
        </p:nvSpPr>
        <p:spPr>
          <a:xfrm>
            <a:off x="7859713" y="6025942"/>
            <a:ext cx="3497262" cy="365125"/>
          </a:xfrm>
        </p:spPr>
        <p:txBody>
          <a:bodyPr vert="horz" lIns="91440" tIns="45720" rIns="91440" bIns="45720" rtlCol="0" anchor="ctr">
            <a:normAutofit/>
          </a:bodyPr>
          <a:lstStyle/>
          <a:p>
            <a:pPr algn="r" defTabSz="914400">
              <a:spcAft>
                <a:spcPts val="600"/>
              </a:spcAft>
              <a:defRPr/>
            </a:pPr>
            <a:r>
              <a:rPr lang="en-US" sz="1000" kern="1200" dirty="0">
                <a:solidFill>
                  <a:schemeClr val="bg1">
                    <a:alpha val="60000"/>
                  </a:schemeClr>
                </a:solidFill>
                <a:latin typeface="Calibri" panose="020F0502020204030204"/>
                <a:ea typeface="+mn-ea"/>
                <a:cs typeface="+mn-cs"/>
              </a:rPr>
              <a:t>ED Triage </a:t>
            </a:r>
          </a:p>
        </p:txBody>
      </p:sp>
    </p:spTree>
    <p:extLst>
      <p:ext uri="{BB962C8B-B14F-4D97-AF65-F5344CB8AC3E}">
        <p14:creationId xmlns:p14="http://schemas.microsoft.com/office/powerpoint/2010/main" val="158445637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7BBAFD8-CCC0-6A04-8921-5347E2E0A7C3}"/>
              </a:ext>
            </a:extLst>
          </p:cNvPr>
          <p:cNvSpPr>
            <a:spLocks noGrp="1"/>
          </p:cNvSpPr>
          <p:nvPr>
            <p:ph type="title"/>
          </p:nvPr>
        </p:nvSpPr>
        <p:spPr>
          <a:xfrm>
            <a:off x="838200" y="728662"/>
            <a:ext cx="3785513" cy="1145405"/>
          </a:xfrm>
          <a:noFill/>
        </p:spPr>
        <p:txBody>
          <a:bodyPr vert="horz" lIns="91440" tIns="45720" rIns="91440" bIns="45720" rtlCol="0" anchor="b">
            <a:normAutofit fontScale="90000"/>
          </a:bodyPr>
          <a:lstStyle/>
          <a:p>
            <a:pPr algn="ctr"/>
            <a:r>
              <a:rPr lang="en-US" sz="3600" dirty="0">
                <a:solidFill>
                  <a:schemeClr val="tx1"/>
                </a:solidFill>
                <a:latin typeface="+mj-lt"/>
                <a:cs typeface="+mj-cs"/>
              </a:rPr>
              <a:t>Department and Staff Communication </a:t>
            </a:r>
          </a:p>
        </p:txBody>
      </p:sp>
      <p:sp>
        <p:nvSpPr>
          <p:cNvPr id="5" name="Subtitle 4">
            <a:extLst>
              <a:ext uri="{FF2B5EF4-FFF2-40B4-BE49-F238E27FC236}">
                <a16:creationId xmlns:a16="http://schemas.microsoft.com/office/drawing/2014/main" id="{BC0DB60B-1823-1D8D-E6DB-D5AA4292C81F}"/>
              </a:ext>
            </a:extLst>
          </p:cNvPr>
          <p:cNvSpPr>
            <a:spLocks noGrp="1"/>
          </p:cNvSpPr>
          <p:nvPr>
            <p:ph type="subTitle" idx="1"/>
          </p:nvPr>
        </p:nvSpPr>
        <p:spPr>
          <a:xfrm>
            <a:off x="346229" y="1874067"/>
            <a:ext cx="4509856" cy="4752019"/>
          </a:xfrm>
          <a:noFill/>
        </p:spPr>
        <p:txBody>
          <a:bodyPr vert="horz" lIns="91440" tIns="45720" rIns="91440" bIns="45720" rtlCol="0">
            <a:normAutofit fontScale="92500" lnSpcReduction="20000"/>
          </a:bodyPr>
          <a:lstStyle/>
          <a:p>
            <a:pPr marR="0" fontAlgn="base">
              <a:lnSpc>
                <a:spcPct val="90000"/>
              </a:lnSpc>
              <a:spcAft>
                <a:spcPts val="0"/>
              </a:spcAft>
            </a:pPr>
            <a:endParaRPr lang="en-US" sz="1600" dirty="0">
              <a:solidFill>
                <a:schemeClr val="tx1"/>
              </a:solidFill>
              <a:effectLst/>
              <a:latin typeface="+mn-lt"/>
            </a:endParaRPr>
          </a:p>
          <a:p>
            <a:pPr marR="0" fontAlgn="base">
              <a:lnSpc>
                <a:spcPct val="90000"/>
              </a:lnSpc>
              <a:spcAft>
                <a:spcPts val="0"/>
              </a:spcAft>
            </a:pPr>
            <a:r>
              <a:rPr lang="en-US" sz="2400" dirty="0">
                <a:solidFill>
                  <a:schemeClr val="tx1"/>
                </a:solidFill>
                <a:effectLst/>
                <a:highlight>
                  <a:srgbClr val="FFFF00"/>
                </a:highlight>
                <a:latin typeface="+mn-lt"/>
              </a:rPr>
              <a:t>Internal team conflict and lack of respect between team members and other negative behaviors within the team increase patients’ anxiety and reduces confidence in treatment efficacy (Graham and Smith, 2016)</a:t>
            </a:r>
          </a:p>
          <a:p>
            <a:pPr marR="0" fontAlgn="base">
              <a:lnSpc>
                <a:spcPct val="90000"/>
              </a:lnSpc>
              <a:spcAft>
                <a:spcPts val="0"/>
              </a:spcAft>
            </a:pPr>
            <a:r>
              <a:rPr lang="en-US" sz="2400" b="1" dirty="0">
                <a:solidFill>
                  <a:schemeClr val="tx1"/>
                </a:solidFill>
                <a:effectLst/>
                <a:latin typeface="+mn-lt"/>
              </a:rPr>
              <a:t>According to the Joint Commission, communication failure is one of the most-frequently identified root causes of reported sentinel events. An important strategy for strengthening the emergency department team is to emphasize “teamwork and communication to create better experiences for patients and staff” (Sharma et al., 2017)</a:t>
            </a:r>
            <a:endParaRPr lang="en-US" sz="2400" dirty="0">
              <a:solidFill>
                <a:schemeClr val="tx1"/>
              </a:solidFill>
              <a:effectLst/>
              <a:latin typeface="+mn-lt"/>
            </a:endParaRPr>
          </a:p>
          <a:p>
            <a:pPr>
              <a:lnSpc>
                <a:spcPct val="90000"/>
              </a:lnSpc>
            </a:pPr>
            <a:endParaRPr lang="en-US" sz="800" dirty="0">
              <a:solidFill>
                <a:schemeClr val="tx1"/>
              </a:solidFill>
              <a:latin typeface="+mn-lt"/>
            </a:endParaRPr>
          </a:p>
        </p:txBody>
      </p:sp>
      <p:pic>
        <p:nvPicPr>
          <p:cNvPr id="9" name="Picture Placeholder 8" descr="A group of doctors looking at a tablet&#10;&#10;Description automatically generated with low confidence">
            <a:extLst>
              <a:ext uri="{FF2B5EF4-FFF2-40B4-BE49-F238E27FC236}">
                <a16:creationId xmlns:a16="http://schemas.microsoft.com/office/drawing/2014/main" id="{05752232-A6F7-03A5-4466-9C8358AD2DAF}"/>
              </a:ext>
            </a:extLst>
          </p:cNvPr>
          <p:cNvPicPr>
            <a:picLocks noGrp="1" noChangeAspect="1"/>
          </p:cNvPicPr>
          <p:nvPr>
            <p:ph type="pic" sz="quarter" idx="12"/>
          </p:nvPr>
        </p:nvPicPr>
        <p:blipFill rotWithShape="1">
          <a:blip r:embed="rId2">
            <a:extLst>
              <a:ext uri="{837473B0-CC2E-450A-ABE3-18F120FF3D39}">
                <a1611:picAttrSrcUrl xmlns:a1611="http://schemas.microsoft.com/office/drawing/2016/11/main" r:id="rId3"/>
              </a:ext>
            </a:extLst>
          </a:blip>
          <a:srcRect l="12420" r="17670" b="-1"/>
          <a:stretch/>
        </p:blipFill>
        <p:spPr>
          <a:xfrm>
            <a:off x="5009505" y="10"/>
            <a:ext cx="7182495" cy="6857990"/>
          </a:xfrm>
          <a:prstGeom prst="rect">
            <a:avLst/>
          </a:prstGeom>
        </p:spPr>
      </p:pic>
      <p:sp>
        <p:nvSpPr>
          <p:cNvPr id="3" name="Footer Placeholder 2">
            <a:extLst>
              <a:ext uri="{FF2B5EF4-FFF2-40B4-BE49-F238E27FC236}">
                <a16:creationId xmlns:a16="http://schemas.microsoft.com/office/drawing/2014/main" id="{2EAEB625-71F9-6FD2-C428-81E67C1F09CB}"/>
              </a:ext>
            </a:extLst>
          </p:cNvPr>
          <p:cNvSpPr>
            <a:spLocks noGrp="1"/>
          </p:cNvSpPr>
          <p:nvPr>
            <p:ph type="ftr" sz="quarter" idx="11"/>
          </p:nvPr>
        </p:nvSpPr>
        <p:spPr>
          <a:xfrm>
            <a:off x="5186553" y="6356350"/>
            <a:ext cx="4801595" cy="365125"/>
          </a:xfrm>
        </p:spPr>
        <p:txBody>
          <a:bodyPr vert="horz" lIns="91440" tIns="45720" rIns="91440" bIns="45720" rtlCol="0" anchor="ctr">
            <a:normAutofit/>
          </a:bodyPr>
          <a:lstStyle/>
          <a:p>
            <a:pPr defTabSz="914400">
              <a:spcAft>
                <a:spcPts val="600"/>
              </a:spcAft>
              <a:defRPr/>
            </a:pPr>
            <a:r>
              <a:rPr lang="en-US" kern="1200" dirty="0">
                <a:solidFill>
                  <a:srgbClr val="FFFFFF"/>
                </a:solidFill>
                <a:latin typeface="Calibri" panose="020F0502020204030204"/>
                <a:ea typeface="+mn-ea"/>
                <a:cs typeface="+mn-cs"/>
              </a:rPr>
              <a:t>ED Triage </a:t>
            </a:r>
          </a:p>
        </p:txBody>
      </p:sp>
      <p:sp>
        <p:nvSpPr>
          <p:cNvPr id="2" name="Slide Number Placeholder 1">
            <a:extLst>
              <a:ext uri="{FF2B5EF4-FFF2-40B4-BE49-F238E27FC236}">
                <a16:creationId xmlns:a16="http://schemas.microsoft.com/office/drawing/2014/main" id="{A09177E9-B66E-A817-0148-F28E0A92E56F}"/>
              </a:ext>
            </a:extLst>
          </p:cNvPr>
          <p:cNvSpPr>
            <a:spLocks noGrp="1"/>
          </p:cNvSpPr>
          <p:nvPr>
            <p:ph type="sldNum" sz="quarter" idx="10"/>
          </p:nvPr>
        </p:nvSpPr>
        <p:spPr>
          <a:xfrm>
            <a:off x="10193124" y="6356350"/>
            <a:ext cx="1160676" cy="365125"/>
          </a:xfrm>
        </p:spPr>
        <p:txBody>
          <a:bodyPr vert="horz" lIns="91440" tIns="45720" rIns="91440" bIns="45720" rtlCol="0" anchor="ctr">
            <a:normAutofit/>
          </a:bodyPr>
          <a:lstStyle/>
          <a:p>
            <a:pPr algn="r" defTabSz="914400">
              <a:spcAft>
                <a:spcPts val="600"/>
              </a:spcAft>
              <a:defRPr/>
            </a:pPr>
            <a:fld id="{F9409A12-05AC-024F-A1E2-9D51551D4400}" type="slidenum">
              <a:rPr lang="en-US">
                <a:solidFill>
                  <a:srgbClr val="FFFFFF"/>
                </a:solidFill>
                <a:latin typeface="Calibri" panose="020F0502020204030204"/>
              </a:rPr>
              <a:pPr algn="r" defTabSz="914400">
                <a:spcAft>
                  <a:spcPts val="600"/>
                </a:spcAft>
                <a:defRPr/>
              </a:pPr>
              <a:t>37</a:t>
            </a:fld>
            <a:endParaRPr lang="en-US">
              <a:solidFill>
                <a:srgbClr val="FFFFFF"/>
              </a:solidFill>
              <a:latin typeface="Calibri" panose="020F0502020204030204"/>
            </a:endParaRPr>
          </a:p>
        </p:txBody>
      </p:sp>
    </p:spTree>
    <p:extLst>
      <p:ext uri="{BB962C8B-B14F-4D97-AF65-F5344CB8AC3E}">
        <p14:creationId xmlns:p14="http://schemas.microsoft.com/office/powerpoint/2010/main" val="95730476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6AF14B9-8A9C-821E-5B27-B21222B6BAAB}"/>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000" dirty="0">
                <a:solidFill>
                  <a:schemeClr val="tx1"/>
                </a:solidFill>
                <a:latin typeface="+mj-lt"/>
                <a:cs typeface="+mj-cs"/>
              </a:rPr>
              <a:t>Communication with Charge Nurse </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678682-FE60-A00A-B1C3-1A08379CDFEA}"/>
              </a:ext>
            </a:extLst>
          </p:cNvPr>
          <p:cNvSpPr>
            <a:spLocks noGrp="1"/>
          </p:cNvSpPr>
          <p:nvPr>
            <p:ph type="subTitle" idx="1"/>
          </p:nvPr>
        </p:nvSpPr>
        <p:spPr>
          <a:xfrm>
            <a:off x="572493" y="2071316"/>
            <a:ext cx="6713552" cy="4119172"/>
          </a:xfrm>
        </p:spPr>
        <p:txBody>
          <a:bodyPr vert="horz" lIns="91440" tIns="45720" rIns="91440" bIns="45720" rtlCol="0" anchor="t">
            <a:normAutofit/>
          </a:bodyPr>
          <a:lstStyle/>
          <a:p>
            <a:pPr marL="0" marR="0" indent="-228600" fontAlgn="base">
              <a:lnSpc>
                <a:spcPct val="90000"/>
              </a:lnSpc>
              <a:spcBef>
                <a:spcPts val="0"/>
              </a:spcBef>
              <a:spcAft>
                <a:spcPts val="0"/>
              </a:spcAft>
              <a:buFont typeface="Arial" panose="020B0604020202020204" pitchFamily="34" charset="0"/>
              <a:buChar char="•"/>
            </a:pPr>
            <a:r>
              <a:rPr lang="en-US" sz="2200" dirty="0">
                <a:solidFill>
                  <a:schemeClr val="tx1"/>
                </a:solidFill>
                <a:effectLst/>
                <a:latin typeface="+mn-lt"/>
              </a:rPr>
              <a:t>Have a plan for communication with the charge nurse</a:t>
            </a:r>
            <a:r>
              <a:rPr lang="en-US" sz="2200" dirty="0">
                <a:solidFill>
                  <a:schemeClr val="tx1"/>
                </a:solidFill>
                <a:latin typeface="+mn-lt"/>
              </a:rPr>
              <a:t> this </a:t>
            </a:r>
            <a:r>
              <a:rPr lang="en-US" sz="2200" dirty="0">
                <a:solidFill>
                  <a:schemeClr val="tx1"/>
                </a:solidFill>
                <a:effectLst/>
                <a:latin typeface="+mn-lt"/>
              </a:rPr>
              <a:t>helps the flow of the department.</a:t>
            </a:r>
            <a:endParaRPr lang="en-US" sz="2200" dirty="0">
              <a:solidFill>
                <a:schemeClr val="tx1"/>
              </a:solidFill>
              <a:latin typeface="+mn-lt"/>
            </a:endParaRPr>
          </a:p>
          <a:p>
            <a:pPr marR="0" fontAlgn="base">
              <a:lnSpc>
                <a:spcPct val="90000"/>
              </a:lnSpc>
              <a:spcBef>
                <a:spcPts val="0"/>
              </a:spcBef>
              <a:spcAft>
                <a:spcPts val="0"/>
              </a:spcAft>
            </a:pPr>
            <a:endParaRPr lang="en-US" sz="2200" dirty="0">
              <a:solidFill>
                <a:schemeClr val="tx1"/>
              </a:solidFill>
              <a:effectLst/>
              <a:latin typeface="+mn-lt"/>
            </a:endParaRPr>
          </a:p>
          <a:p>
            <a:pPr marL="0" marR="0" indent="-228600" fontAlgn="base">
              <a:lnSpc>
                <a:spcPct val="90000"/>
              </a:lnSpc>
              <a:spcBef>
                <a:spcPts val="0"/>
              </a:spcBef>
              <a:spcAft>
                <a:spcPts val="0"/>
              </a:spcAft>
              <a:buFont typeface="Arial" panose="020B0604020202020204" pitchFamily="34" charset="0"/>
              <a:buChar char="•"/>
            </a:pPr>
            <a:r>
              <a:rPr lang="en-US" sz="2200" dirty="0">
                <a:solidFill>
                  <a:schemeClr val="tx1"/>
                </a:solidFill>
                <a:effectLst/>
                <a:latin typeface="+mn-lt"/>
              </a:rPr>
              <a:t>Information to the charge nurse includes:</a:t>
            </a:r>
          </a:p>
          <a:p>
            <a:pPr marL="228600" marR="0" fontAlgn="base">
              <a:lnSpc>
                <a:spcPct val="90000"/>
              </a:lnSpc>
              <a:spcBef>
                <a:spcPts val="0"/>
              </a:spcBef>
              <a:spcAft>
                <a:spcPts val="0"/>
              </a:spcAft>
            </a:pPr>
            <a:endParaRPr lang="en-US" sz="2200" dirty="0">
              <a:solidFill>
                <a:schemeClr val="tx1"/>
              </a:solidFill>
              <a:effectLst/>
              <a:latin typeface="+mn-lt"/>
            </a:endParaRPr>
          </a:p>
          <a:p>
            <a:pPr marL="685800" marR="0" indent="-457200" fontAlgn="base">
              <a:lnSpc>
                <a:spcPct val="90000"/>
              </a:lnSpc>
              <a:spcBef>
                <a:spcPts val="0"/>
              </a:spcBef>
              <a:spcAft>
                <a:spcPts val="0"/>
              </a:spcAft>
              <a:buFont typeface="+mj-lt"/>
              <a:buAutoNum type="arabicPeriod"/>
            </a:pPr>
            <a:r>
              <a:rPr lang="en-US" sz="2200" dirty="0">
                <a:solidFill>
                  <a:schemeClr val="tx1"/>
                </a:solidFill>
                <a:effectLst/>
                <a:latin typeface="+mn-lt"/>
              </a:rPr>
              <a:t>Changes in a patient's condition</a:t>
            </a:r>
          </a:p>
          <a:p>
            <a:pPr marL="685800" marR="0" indent="-457200" fontAlgn="base">
              <a:lnSpc>
                <a:spcPct val="90000"/>
              </a:lnSpc>
              <a:spcBef>
                <a:spcPts val="0"/>
              </a:spcBef>
              <a:spcAft>
                <a:spcPts val="0"/>
              </a:spcAft>
              <a:buFont typeface="+mj-lt"/>
              <a:buAutoNum type="arabicPeriod"/>
            </a:pPr>
            <a:r>
              <a:rPr lang="en-US" sz="2200" dirty="0">
                <a:solidFill>
                  <a:schemeClr val="tx1"/>
                </a:solidFill>
                <a:effectLst/>
                <a:latin typeface="+mn-lt"/>
              </a:rPr>
              <a:t>An increase in the number of patients waiting</a:t>
            </a:r>
            <a:r>
              <a:rPr lang="en-US" sz="2200" dirty="0">
                <a:solidFill>
                  <a:schemeClr val="tx1"/>
                </a:solidFill>
                <a:latin typeface="+mn-lt"/>
              </a:rPr>
              <a:t>.</a:t>
            </a:r>
            <a:endParaRPr lang="en-US" sz="2200" dirty="0">
              <a:solidFill>
                <a:schemeClr val="tx1"/>
              </a:solidFill>
              <a:effectLst/>
              <a:latin typeface="+mn-lt"/>
            </a:endParaRPr>
          </a:p>
          <a:p>
            <a:pPr marL="685800" marR="0" indent="-457200" fontAlgn="base">
              <a:lnSpc>
                <a:spcPct val="90000"/>
              </a:lnSpc>
              <a:spcBef>
                <a:spcPts val="0"/>
              </a:spcBef>
              <a:spcAft>
                <a:spcPts val="0"/>
              </a:spcAft>
              <a:buFont typeface="+mj-lt"/>
              <a:buAutoNum type="arabicPeriod"/>
            </a:pPr>
            <a:r>
              <a:rPr lang="en-US" sz="2200" dirty="0">
                <a:solidFill>
                  <a:schemeClr val="tx1"/>
                </a:solidFill>
                <a:effectLst/>
                <a:latin typeface="+mn-lt"/>
              </a:rPr>
              <a:t>Any challenges affecting the triage process.</a:t>
            </a:r>
          </a:p>
          <a:p>
            <a:pPr marL="685800" marR="0" indent="-457200" fontAlgn="base">
              <a:lnSpc>
                <a:spcPct val="90000"/>
              </a:lnSpc>
              <a:spcBef>
                <a:spcPts val="0"/>
              </a:spcBef>
              <a:spcAft>
                <a:spcPts val="0"/>
              </a:spcAft>
              <a:buFont typeface="+mj-lt"/>
              <a:buAutoNum type="arabicPeriod"/>
            </a:pPr>
            <a:r>
              <a:rPr lang="en-US" sz="2200" dirty="0">
                <a:solidFill>
                  <a:schemeClr val="tx1"/>
                </a:solidFill>
                <a:latin typeface="+mn-lt"/>
              </a:rPr>
              <a:t>Any patient at risk.</a:t>
            </a:r>
            <a:endParaRPr lang="en-US" sz="2200" dirty="0">
              <a:solidFill>
                <a:schemeClr val="tx1"/>
              </a:solidFill>
              <a:effectLst/>
              <a:latin typeface="+mn-lt"/>
            </a:endParaRPr>
          </a:p>
          <a:p>
            <a:pPr indent="-228600">
              <a:lnSpc>
                <a:spcPct val="90000"/>
              </a:lnSpc>
              <a:buFont typeface="Arial" panose="020B0604020202020204" pitchFamily="34" charset="0"/>
              <a:buChar char="•"/>
            </a:pPr>
            <a:endParaRPr lang="en-US" sz="2200" dirty="0">
              <a:solidFill>
                <a:schemeClr val="tx1"/>
              </a:solidFill>
              <a:latin typeface="+mn-lt"/>
            </a:endParaRPr>
          </a:p>
        </p:txBody>
      </p:sp>
      <p:pic>
        <p:nvPicPr>
          <p:cNvPr id="9" name="Picture Placeholder 8" descr="A picture containing person&#10;&#10;Description automatically generated">
            <a:extLst>
              <a:ext uri="{FF2B5EF4-FFF2-40B4-BE49-F238E27FC236}">
                <a16:creationId xmlns:a16="http://schemas.microsoft.com/office/drawing/2014/main" id="{C868E19F-01D6-B3F2-B824-F158196A937E}"/>
              </a:ext>
            </a:extLst>
          </p:cNvPr>
          <p:cNvPicPr>
            <a:picLocks noGrp="1" noChangeAspect="1"/>
          </p:cNvPicPr>
          <p:nvPr>
            <p:ph type="pic" sz="quarter" idx="12"/>
          </p:nvPr>
        </p:nvPicPr>
        <p:blipFill rotWithShape="1">
          <a:blip r:embed="rId2">
            <a:extLst>
              <a:ext uri="{837473B0-CC2E-450A-ABE3-18F120FF3D39}">
                <a1611:picAttrSrcUrl xmlns:a1611="http://schemas.microsoft.com/office/drawing/2016/11/main" r:id="rId3"/>
              </a:ext>
            </a:extLst>
          </a:blip>
          <a:srcRect l="38135" r="7750" b="2"/>
          <a:stretch/>
        </p:blipFill>
        <p:spPr>
          <a:xfrm>
            <a:off x="7675658" y="2093976"/>
            <a:ext cx="3941064" cy="4096512"/>
          </a:xfrm>
          <a:prstGeom prst="rect">
            <a:avLst/>
          </a:prstGeom>
        </p:spPr>
      </p:pic>
      <p:sp>
        <p:nvSpPr>
          <p:cNvPr id="3" name="Footer Placeholder 2">
            <a:extLst>
              <a:ext uri="{FF2B5EF4-FFF2-40B4-BE49-F238E27FC236}">
                <a16:creationId xmlns:a16="http://schemas.microsoft.com/office/drawing/2014/main" id="{3638BD4A-638E-7511-48D9-A7C80807788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914400">
              <a:spcAft>
                <a:spcPts val="600"/>
              </a:spcAft>
              <a:defRPr/>
            </a:pPr>
            <a:r>
              <a:rPr lang="en-US" kern="1200">
                <a:solidFill>
                  <a:prstClr val="black">
                    <a:tint val="75000"/>
                  </a:prstClr>
                </a:solidFill>
                <a:latin typeface="Calibri" panose="020F0502020204030204"/>
                <a:ea typeface="+mn-ea"/>
                <a:cs typeface="+mn-cs"/>
              </a:rPr>
              <a:t>CLICK TO EDIT PRESENTATION TITLE</a:t>
            </a:r>
          </a:p>
        </p:txBody>
      </p:sp>
      <p:sp>
        <p:nvSpPr>
          <p:cNvPr id="2" name="Slide Number Placeholder 1">
            <a:extLst>
              <a:ext uri="{FF2B5EF4-FFF2-40B4-BE49-F238E27FC236}">
                <a16:creationId xmlns:a16="http://schemas.microsoft.com/office/drawing/2014/main" id="{22D54E90-1CDE-1DEE-07EE-2A47E44CCE66}"/>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lgn="r" defTabSz="914400">
              <a:spcAft>
                <a:spcPts val="600"/>
              </a:spcAft>
              <a:defRPr/>
            </a:pPr>
            <a:fld id="{F9409A12-05AC-024F-A1E2-9D51551D4400}" type="slidenum">
              <a:rPr lang="en-US" smtClean="0">
                <a:solidFill>
                  <a:prstClr val="black">
                    <a:tint val="75000"/>
                  </a:prstClr>
                </a:solidFill>
                <a:latin typeface="Calibri" panose="020F0502020204030204"/>
              </a:rPr>
              <a:pPr algn="r" defTabSz="914400">
                <a:spcAft>
                  <a:spcPts val="600"/>
                </a:spcAft>
                <a:defRPr/>
              </a:pPr>
              <a:t>38</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759686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8037B50-F77D-5D98-8BAA-EFE1076AAAAC}"/>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a:solidFill>
                  <a:schemeClr val="tx1"/>
                </a:solidFill>
                <a:latin typeface="+mj-lt"/>
                <a:ea typeface="+mj-ea"/>
                <a:cs typeface="+mj-cs"/>
              </a:rPr>
              <a:t>Language Matters</a:t>
            </a:r>
          </a:p>
        </p:txBody>
      </p:sp>
      <p:sp>
        <p:nvSpPr>
          <p:cNvPr id="1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E222F6F9-346C-1E8B-53BB-66E1E45C778C}"/>
              </a:ext>
            </a:extLst>
          </p:cNvPr>
          <p:cNvSpPr>
            <a:spLocks noGrp="1"/>
          </p:cNvSpPr>
          <p:nvPr>
            <p:ph type="subTitle" idx="1"/>
          </p:nvPr>
        </p:nvSpPr>
        <p:spPr>
          <a:xfrm>
            <a:off x="630936" y="2660904"/>
            <a:ext cx="4818888" cy="3547872"/>
          </a:xfrm>
        </p:spPr>
        <p:txBody>
          <a:bodyPr vert="horz" lIns="91440" tIns="45720" rIns="91440" bIns="45720" rtlCol="0" anchor="t">
            <a:normAutofit/>
          </a:bodyPr>
          <a:lstStyle/>
          <a:p>
            <a:pPr marL="457200" marR="0" indent="-228600" fontAlgn="base">
              <a:lnSpc>
                <a:spcPct val="90000"/>
              </a:lnSpc>
              <a:spcBef>
                <a:spcPts val="0"/>
              </a:spcBef>
              <a:spcAft>
                <a:spcPts val="0"/>
              </a:spcAft>
              <a:buFont typeface="Arial" panose="020B0604020202020204" pitchFamily="34" charset="0"/>
              <a:buChar char="•"/>
            </a:pPr>
            <a:r>
              <a:rPr lang="en-US" sz="2000" dirty="0">
                <a:solidFill>
                  <a:schemeClr val="tx1"/>
                </a:solidFill>
                <a:effectLst/>
                <a:latin typeface="+mn-lt"/>
              </a:rPr>
              <a:t>Avoid use of adjectives.</a:t>
            </a:r>
          </a:p>
          <a:p>
            <a:pPr marL="228600" marR="0" fontAlgn="base">
              <a:lnSpc>
                <a:spcPct val="90000"/>
              </a:lnSpc>
              <a:spcBef>
                <a:spcPts val="0"/>
              </a:spcBef>
              <a:spcAft>
                <a:spcPts val="0"/>
              </a:spcAft>
            </a:pPr>
            <a:endParaRPr lang="en-US" sz="2000" dirty="0">
              <a:solidFill>
                <a:schemeClr val="tx1"/>
              </a:solidFill>
              <a:effectLst/>
              <a:latin typeface="+mn-lt"/>
            </a:endParaRPr>
          </a:p>
          <a:p>
            <a:pPr marL="457200" marR="0" indent="-228600" fontAlgn="base">
              <a:lnSpc>
                <a:spcPct val="90000"/>
              </a:lnSpc>
              <a:spcBef>
                <a:spcPts val="0"/>
              </a:spcBef>
              <a:spcAft>
                <a:spcPts val="0"/>
              </a:spcAft>
              <a:buFont typeface="Arial" panose="020B0604020202020204" pitchFamily="34" charset="0"/>
              <a:buChar char="•"/>
            </a:pPr>
            <a:r>
              <a:rPr lang="en-US" sz="2000" dirty="0">
                <a:solidFill>
                  <a:schemeClr val="tx1"/>
                </a:solidFill>
                <a:effectLst/>
                <a:latin typeface="+mn-lt"/>
              </a:rPr>
              <a:t>Avoid dehumanizing language.</a:t>
            </a:r>
          </a:p>
          <a:p>
            <a:pPr marL="228600" marR="0" fontAlgn="base">
              <a:lnSpc>
                <a:spcPct val="90000"/>
              </a:lnSpc>
              <a:spcBef>
                <a:spcPts val="0"/>
              </a:spcBef>
              <a:spcAft>
                <a:spcPts val="0"/>
              </a:spcAft>
            </a:pPr>
            <a:r>
              <a:rPr lang="en-US" sz="2000" dirty="0">
                <a:solidFill>
                  <a:schemeClr val="tx1"/>
                </a:solidFill>
                <a:effectLst/>
                <a:latin typeface="+mn-lt"/>
              </a:rPr>
              <a:t> </a:t>
            </a:r>
          </a:p>
          <a:p>
            <a:pPr marL="457200" marR="0" indent="-228600" fontAlgn="base">
              <a:lnSpc>
                <a:spcPct val="90000"/>
              </a:lnSpc>
              <a:spcBef>
                <a:spcPts val="0"/>
              </a:spcBef>
              <a:spcAft>
                <a:spcPts val="0"/>
              </a:spcAft>
              <a:buFont typeface="Arial" panose="020B0604020202020204" pitchFamily="34" charset="0"/>
              <a:buChar char="•"/>
            </a:pPr>
            <a:r>
              <a:rPr lang="en-US" sz="2000" dirty="0">
                <a:solidFill>
                  <a:schemeClr val="tx1"/>
                </a:solidFill>
                <a:effectLst/>
                <a:latin typeface="+mn-lt"/>
              </a:rPr>
              <a:t>Use person-first or preferred language.</a:t>
            </a:r>
          </a:p>
          <a:p>
            <a:pPr marL="228600" marR="0" fontAlgn="base">
              <a:lnSpc>
                <a:spcPct val="90000"/>
              </a:lnSpc>
              <a:spcBef>
                <a:spcPts val="0"/>
              </a:spcBef>
              <a:spcAft>
                <a:spcPts val="0"/>
              </a:spcAft>
            </a:pPr>
            <a:r>
              <a:rPr lang="en-US" sz="2000" dirty="0">
                <a:solidFill>
                  <a:schemeClr val="tx1"/>
                </a:solidFill>
                <a:effectLst/>
                <a:latin typeface="+mn-lt"/>
              </a:rPr>
              <a:t> </a:t>
            </a:r>
          </a:p>
          <a:p>
            <a:pPr marL="457200" marR="0" indent="-228600" fontAlgn="base">
              <a:lnSpc>
                <a:spcPct val="90000"/>
              </a:lnSpc>
              <a:spcBef>
                <a:spcPts val="0"/>
              </a:spcBef>
              <a:spcAft>
                <a:spcPts val="0"/>
              </a:spcAft>
              <a:buFont typeface="Arial" panose="020B0604020202020204" pitchFamily="34" charset="0"/>
              <a:buChar char="•"/>
            </a:pPr>
            <a:r>
              <a:rPr lang="en-US" sz="2000" dirty="0">
                <a:solidFill>
                  <a:schemeClr val="tx1"/>
                </a:solidFill>
                <a:effectLst/>
                <a:latin typeface="+mn-lt"/>
              </a:rPr>
              <a:t>Remember that there are many types of subpopulations.</a:t>
            </a:r>
          </a:p>
          <a:p>
            <a:pPr marL="228600" marR="0" fontAlgn="base">
              <a:lnSpc>
                <a:spcPct val="90000"/>
              </a:lnSpc>
              <a:spcBef>
                <a:spcPts val="0"/>
              </a:spcBef>
              <a:spcAft>
                <a:spcPts val="0"/>
              </a:spcAft>
            </a:pPr>
            <a:endParaRPr lang="en-US" sz="2000" dirty="0">
              <a:solidFill>
                <a:schemeClr val="tx1"/>
              </a:solidFill>
              <a:effectLst/>
              <a:latin typeface="+mn-lt"/>
            </a:endParaRPr>
          </a:p>
          <a:p>
            <a:pPr marL="457200" marR="0" indent="-228600" fontAlgn="base">
              <a:lnSpc>
                <a:spcPct val="90000"/>
              </a:lnSpc>
              <a:spcBef>
                <a:spcPts val="0"/>
              </a:spcBef>
              <a:spcAft>
                <a:spcPts val="0"/>
              </a:spcAft>
              <a:buFont typeface="Arial" panose="020B0604020202020204" pitchFamily="34" charset="0"/>
              <a:buChar char="•"/>
            </a:pPr>
            <a:r>
              <a:rPr lang="en-US" sz="2000" dirty="0">
                <a:solidFill>
                  <a:schemeClr val="tx1"/>
                </a:solidFill>
                <a:effectLst/>
                <a:latin typeface="+mn-lt"/>
              </a:rPr>
              <a:t>Avoid terms with violent connotations.</a:t>
            </a:r>
          </a:p>
          <a:p>
            <a:pPr marL="228600" marR="0" fontAlgn="base">
              <a:lnSpc>
                <a:spcPct val="90000"/>
              </a:lnSpc>
              <a:spcBef>
                <a:spcPts val="0"/>
              </a:spcBef>
              <a:spcAft>
                <a:spcPts val="0"/>
              </a:spcAft>
            </a:pPr>
            <a:endParaRPr lang="en-US" sz="2000" dirty="0">
              <a:solidFill>
                <a:schemeClr val="tx1"/>
              </a:solidFill>
              <a:effectLst/>
              <a:latin typeface="+mn-lt"/>
            </a:endParaRPr>
          </a:p>
          <a:p>
            <a:pPr marL="457200" marR="0" indent="-228600" fontAlgn="base">
              <a:lnSpc>
                <a:spcPct val="90000"/>
              </a:lnSpc>
              <a:spcBef>
                <a:spcPts val="0"/>
              </a:spcBef>
              <a:spcAft>
                <a:spcPts val="0"/>
              </a:spcAft>
              <a:buFont typeface="Arial" panose="020B0604020202020204" pitchFamily="34" charset="0"/>
              <a:buChar char="•"/>
            </a:pPr>
            <a:r>
              <a:rPr lang="en-US" sz="2000" dirty="0">
                <a:solidFill>
                  <a:schemeClr val="tx1"/>
                </a:solidFill>
                <a:effectLst/>
                <a:latin typeface="+mn-lt"/>
              </a:rPr>
              <a:t>Avoid </a:t>
            </a:r>
            <a:r>
              <a:rPr lang="en-US" sz="2000" dirty="0">
                <a:solidFill>
                  <a:schemeClr val="tx1"/>
                </a:solidFill>
                <a:latin typeface="+mn-lt"/>
              </a:rPr>
              <a:t>b</a:t>
            </a:r>
            <a:r>
              <a:rPr lang="en-US" sz="2000" dirty="0">
                <a:solidFill>
                  <a:schemeClr val="tx1"/>
                </a:solidFill>
                <a:effectLst/>
                <a:latin typeface="+mn-lt"/>
              </a:rPr>
              <a:t>laming.</a:t>
            </a:r>
            <a:endParaRPr lang="en-US" sz="2000" dirty="0">
              <a:solidFill>
                <a:schemeClr val="tx1"/>
              </a:solidFill>
              <a:latin typeface="+mn-lt"/>
            </a:endParaRPr>
          </a:p>
        </p:txBody>
      </p:sp>
      <p:pic>
        <p:nvPicPr>
          <p:cNvPr id="9" name="Picture Placeholder 8" descr="Text, letter&#10;&#10;Description automatically generated">
            <a:extLst>
              <a:ext uri="{FF2B5EF4-FFF2-40B4-BE49-F238E27FC236}">
                <a16:creationId xmlns:a16="http://schemas.microsoft.com/office/drawing/2014/main" id="{37C67A34-3B2F-C730-7032-AF65FF7AB378}"/>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l="4489" r="4489"/>
          <a:stretch>
            <a:fillRect/>
          </a:stretch>
        </p:blipFill>
        <p:spPr>
          <a:xfrm>
            <a:off x="6099048" y="1437377"/>
            <a:ext cx="5458968" cy="3983246"/>
          </a:xfrm>
          <a:prstGeom prst="rect">
            <a:avLst/>
          </a:prstGeom>
        </p:spPr>
      </p:pic>
      <p:sp>
        <p:nvSpPr>
          <p:cNvPr id="3" name="Footer Placeholder 2">
            <a:extLst>
              <a:ext uri="{FF2B5EF4-FFF2-40B4-BE49-F238E27FC236}">
                <a16:creationId xmlns:a16="http://schemas.microsoft.com/office/drawing/2014/main" id="{6A66CBEB-974E-5BC4-76DD-41B36C9A091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defTabSz="914400">
              <a:spcAft>
                <a:spcPts val="600"/>
              </a:spcAft>
            </a:pPr>
            <a:r>
              <a:rPr lang="en-US" kern="1200" dirty="0">
                <a:solidFill>
                  <a:schemeClr val="tx1">
                    <a:tint val="75000"/>
                  </a:schemeClr>
                </a:solidFill>
                <a:latin typeface="+mn-lt"/>
                <a:ea typeface="+mn-ea"/>
                <a:cs typeface="+mn-cs"/>
              </a:rPr>
              <a:t>ED Triage </a:t>
            </a:r>
          </a:p>
        </p:txBody>
      </p:sp>
      <p:sp>
        <p:nvSpPr>
          <p:cNvPr id="2" name="Slide Number Placeholder 1">
            <a:extLst>
              <a:ext uri="{FF2B5EF4-FFF2-40B4-BE49-F238E27FC236}">
                <a16:creationId xmlns:a16="http://schemas.microsoft.com/office/drawing/2014/main" id="{29D1ED2F-9BB5-F991-4DDF-F0E3534A4609}"/>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lgn="r" defTabSz="914400">
              <a:spcAft>
                <a:spcPts val="600"/>
              </a:spcAft>
            </a:pPr>
            <a:fld id="{F9409A12-05AC-024F-A1E2-9D51551D4400}" type="slidenum">
              <a:rPr lang="en-US" smtClean="0">
                <a:latin typeface="+mn-lt"/>
              </a:rPr>
              <a:pPr algn="r" defTabSz="914400">
                <a:spcAft>
                  <a:spcPts val="600"/>
                </a:spcAft>
              </a:pPr>
              <a:t>39</a:t>
            </a:fld>
            <a:endParaRPr lang="en-US">
              <a:latin typeface="+mn-lt"/>
            </a:endParaRPr>
          </a:p>
        </p:txBody>
      </p:sp>
    </p:spTree>
    <p:extLst>
      <p:ext uri="{BB962C8B-B14F-4D97-AF65-F5344CB8AC3E}">
        <p14:creationId xmlns:p14="http://schemas.microsoft.com/office/powerpoint/2010/main" val="18156046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566342D-7CD5-51EF-A77D-8FA53B7FFFF9}"/>
              </a:ext>
            </a:extLst>
          </p:cNvPr>
          <p:cNvSpPr>
            <a:spLocks noGrp="1"/>
          </p:cNvSpPr>
          <p:nvPr>
            <p:ph type="ctrTitle"/>
          </p:nvPr>
        </p:nvSpPr>
        <p:spPr>
          <a:xfrm>
            <a:off x="838200" y="365126"/>
            <a:ext cx="7757694" cy="1288238"/>
          </a:xfrm>
        </p:spPr>
        <p:txBody>
          <a:bodyPr vert="horz" lIns="91440" tIns="45720" rIns="91440" bIns="45720" rtlCol="0" anchor="b">
            <a:normAutofit/>
          </a:bodyPr>
          <a:lstStyle/>
          <a:p>
            <a:pPr algn="ctr"/>
            <a:r>
              <a:rPr lang="en-US" sz="4100" kern="1200" dirty="0">
                <a:solidFill>
                  <a:schemeClr val="tx1"/>
                </a:solidFill>
                <a:latin typeface="+mj-lt"/>
                <a:ea typeface="+mj-ea"/>
                <a:cs typeface="+mj-cs"/>
              </a:rPr>
              <a:t>ENA Recommendations for Triage Nurse </a:t>
            </a:r>
          </a:p>
        </p:txBody>
      </p:sp>
      <p:sp>
        <p:nvSpPr>
          <p:cNvPr id="3" name="Subtitle 2">
            <a:extLst>
              <a:ext uri="{FF2B5EF4-FFF2-40B4-BE49-F238E27FC236}">
                <a16:creationId xmlns:a16="http://schemas.microsoft.com/office/drawing/2014/main" id="{8DFCA7AC-5594-50B4-3D8D-EAD19DF2395A}"/>
              </a:ext>
            </a:extLst>
          </p:cNvPr>
          <p:cNvSpPr>
            <a:spLocks noGrp="1"/>
          </p:cNvSpPr>
          <p:nvPr>
            <p:ph type="subTitle" idx="1"/>
          </p:nvPr>
        </p:nvSpPr>
        <p:spPr>
          <a:xfrm>
            <a:off x="838198" y="1653364"/>
            <a:ext cx="7322290" cy="4641419"/>
          </a:xfrm>
        </p:spPr>
        <p:txBody>
          <a:bodyPr vert="horz" lIns="91440" tIns="45720" rIns="91440" bIns="45720" rtlCol="0" anchor="t">
            <a:normAutofit fontScale="85000" lnSpcReduction="10000"/>
          </a:bodyPr>
          <a:lstStyle/>
          <a:p>
            <a:pPr marL="342900" marR="0" lvl="0" indent="-228600" fontAlgn="base">
              <a:lnSpc>
                <a:spcPct val="100000"/>
              </a:lnSpc>
              <a:spcBef>
                <a:spcPts val="0"/>
              </a:spcBef>
              <a:spcAft>
                <a:spcPts val="0"/>
              </a:spcAft>
              <a:buSzPts val="1000"/>
              <a:buFont typeface="Arial" panose="020B0604020202020204" pitchFamily="34" charset="0"/>
              <a:buChar char="•"/>
              <a:tabLst>
                <a:tab pos="457200" algn="l"/>
              </a:tabLst>
            </a:pPr>
            <a:r>
              <a:rPr lang="en-US" sz="3200" dirty="0">
                <a:solidFill>
                  <a:schemeClr val="tx1"/>
                </a:solidFill>
                <a:effectLst/>
                <a:latin typeface="+mn-lt"/>
              </a:rPr>
              <a:t>Emergency nursing experience Minimum of one year </a:t>
            </a:r>
          </a:p>
          <a:p>
            <a:pPr marL="114300" marR="0" lvl="0" fontAlgn="base">
              <a:lnSpc>
                <a:spcPct val="100000"/>
              </a:lnSpc>
              <a:spcBef>
                <a:spcPts val="0"/>
              </a:spcBef>
              <a:spcAft>
                <a:spcPts val="0"/>
              </a:spcAft>
              <a:buSzPts val="1000"/>
              <a:tabLst>
                <a:tab pos="457200" algn="l"/>
              </a:tabLst>
            </a:pPr>
            <a:endParaRPr lang="en-US" sz="3200" dirty="0">
              <a:solidFill>
                <a:schemeClr val="tx1"/>
              </a:solidFill>
              <a:effectLst/>
              <a:latin typeface="+mn-lt"/>
            </a:endParaRPr>
          </a:p>
          <a:p>
            <a:pPr marL="342900" marR="0" lvl="0" indent="-228600" fontAlgn="base">
              <a:lnSpc>
                <a:spcPct val="100000"/>
              </a:lnSpc>
              <a:spcBef>
                <a:spcPts val="0"/>
              </a:spcBef>
              <a:spcAft>
                <a:spcPts val="0"/>
              </a:spcAft>
              <a:buSzPts val="1000"/>
              <a:buFont typeface="Arial" panose="020B0604020202020204" pitchFamily="34" charset="0"/>
              <a:buChar char="•"/>
              <a:tabLst>
                <a:tab pos="457200" algn="l"/>
              </a:tabLst>
            </a:pPr>
            <a:r>
              <a:rPr lang="en-US" sz="3200" dirty="0">
                <a:solidFill>
                  <a:schemeClr val="tx1"/>
                </a:solidFill>
                <a:effectLst/>
                <a:latin typeface="+mn-lt"/>
              </a:rPr>
              <a:t>Additional credentials and education</a:t>
            </a:r>
          </a:p>
          <a:p>
            <a:pPr marL="342900" marR="0" lvl="0" indent="-228600" fontAlgn="base">
              <a:lnSpc>
                <a:spcPct val="100000"/>
              </a:lnSpc>
              <a:spcBef>
                <a:spcPts val="0"/>
              </a:spcBef>
              <a:spcAft>
                <a:spcPts val="0"/>
              </a:spcAft>
              <a:buSzPts val="1000"/>
              <a:buFont typeface="Arial" panose="020B0604020202020204" pitchFamily="34" charset="0"/>
              <a:buChar char="•"/>
              <a:tabLst>
                <a:tab pos="457200" algn="l"/>
              </a:tabLst>
            </a:pPr>
            <a:endParaRPr lang="en-US" sz="3200" dirty="0">
              <a:solidFill>
                <a:schemeClr val="tx1"/>
              </a:solidFill>
              <a:latin typeface="+mn-lt"/>
            </a:endParaRPr>
          </a:p>
          <a:p>
            <a:pPr marL="342900" marR="0" lvl="0" indent="-228600" fontAlgn="base">
              <a:lnSpc>
                <a:spcPct val="100000"/>
              </a:lnSpc>
              <a:spcBef>
                <a:spcPts val="0"/>
              </a:spcBef>
              <a:spcAft>
                <a:spcPts val="0"/>
              </a:spcAft>
              <a:buSzPts val="1000"/>
              <a:buFont typeface="Arial" panose="020B0604020202020204" pitchFamily="34" charset="0"/>
              <a:buChar char="•"/>
              <a:tabLst>
                <a:tab pos="457200" algn="l"/>
              </a:tabLst>
            </a:pPr>
            <a:r>
              <a:rPr lang="en-US" sz="3200" dirty="0">
                <a:solidFill>
                  <a:schemeClr val="tx1"/>
                </a:solidFill>
                <a:effectLst/>
                <a:latin typeface="+mn-lt"/>
              </a:rPr>
              <a:t>Competency in basic triage concepts, familiarity with use of the triage system, and  successful demonstration of consistent application of triage principles</a:t>
            </a:r>
          </a:p>
          <a:p>
            <a:pPr marL="114300" marR="0" lvl="0" fontAlgn="base">
              <a:lnSpc>
                <a:spcPct val="100000"/>
              </a:lnSpc>
              <a:spcBef>
                <a:spcPts val="0"/>
              </a:spcBef>
              <a:spcAft>
                <a:spcPts val="0"/>
              </a:spcAft>
              <a:buSzPts val="1000"/>
              <a:tabLst>
                <a:tab pos="457200" algn="l"/>
              </a:tabLst>
            </a:pPr>
            <a:endParaRPr lang="en-US" sz="3200" dirty="0">
              <a:solidFill>
                <a:schemeClr val="tx1"/>
              </a:solidFill>
              <a:effectLst/>
              <a:latin typeface="+mn-lt"/>
            </a:endParaRPr>
          </a:p>
          <a:p>
            <a:pPr marL="342900" marR="0" lvl="0" indent="-228600" fontAlgn="base">
              <a:lnSpc>
                <a:spcPct val="100000"/>
              </a:lnSpc>
              <a:spcBef>
                <a:spcPts val="0"/>
              </a:spcBef>
              <a:spcAft>
                <a:spcPts val="0"/>
              </a:spcAft>
              <a:buSzPts val="1000"/>
              <a:buFont typeface="Arial" panose="020B0604020202020204" pitchFamily="34" charset="0"/>
              <a:buChar char="•"/>
              <a:tabLst>
                <a:tab pos="457200" algn="l"/>
              </a:tabLst>
            </a:pPr>
            <a:r>
              <a:rPr lang="en-US" sz="3200" dirty="0">
                <a:solidFill>
                  <a:schemeClr val="tx1"/>
                </a:solidFill>
                <a:effectLst/>
                <a:latin typeface="+mn-lt"/>
              </a:rPr>
              <a:t>Engage in ongoing education and professional development, which includes a chart reviews</a:t>
            </a:r>
          </a:p>
          <a:p>
            <a:pPr>
              <a:lnSpc>
                <a:spcPct val="90000"/>
              </a:lnSpc>
            </a:pPr>
            <a:endParaRPr lang="en-US" sz="2200" dirty="0">
              <a:solidFill>
                <a:schemeClr val="tx1"/>
              </a:solidFill>
              <a:latin typeface="+mn-lt"/>
            </a:endParaRPr>
          </a:p>
        </p:txBody>
      </p:sp>
      <p:sp>
        <p:nvSpPr>
          <p:cNvPr id="4" name="Footer Placeholder 3">
            <a:extLst>
              <a:ext uri="{FF2B5EF4-FFF2-40B4-BE49-F238E27FC236}">
                <a16:creationId xmlns:a16="http://schemas.microsoft.com/office/drawing/2014/main" id="{748BC908-6BCE-C1C3-B658-9087EB8AA151}"/>
              </a:ext>
            </a:extLst>
          </p:cNvPr>
          <p:cNvSpPr>
            <a:spLocks noGrp="1"/>
          </p:cNvSpPr>
          <p:nvPr>
            <p:ph type="ftr" sz="quarter" idx="11"/>
          </p:nvPr>
        </p:nvSpPr>
        <p:spPr>
          <a:xfrm>
            <a:off x="804671" y="6199632"/>
            <a:ext cx="4325537" cy="365125"/>
          </a:xfrm>
        </p:spPr>
        <p:txBody>
          <a:bodyPr vert="horz" lIns="91440" tIns="45720" rIns="91440" bIns="45720" rtlCol="0" anchor="ctr">
            <a:normAutofit/>
          </a:bodyPr>
          <a:lstStyle/>
          <a:p>
            <a:pPr defTabSz="914400">
              <a:spcAft>
                <a:spcPts val="600"/>
              </a:spcAft>
            </a:pPr>
            <a:r>
              <a:rPr lang="en-US" b="0" i="0" kern="1200">
                <a:solidFill>
                  <a:schemeClr val="tx1">
                    <a:alpha val="80000"/>
                  </a:schemeClr>
                </a:solidFill>
                <a:latin typeface="+mn-lt"/>
                <a:ea typeface="+mn-ea"/>
                <a:cs typeface="+mn-cs"/>
              </a:rPr>
              <a:t>ED Triage </a:t>
            </a:r>
            <a:endParaRPr lang="en-US" kern="1200">
              <a:solidFill>
                <a:schemeClr val="tx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57D03DF7-6451-CE9A-559C-159228E653FB}"/>
              </a:ext>
            </a:extLst>
          </p:cNvPr>
          <p:cNvSpPr>
            <a:spLocks noGrp="1"/>
          </p:cNvSpPr>
          <p:nvPr>
            <p:ph type="sldNum" sz="quarter" idx="12"/>
          </p:nvPr>
        </p:nvSpPr>
        <p:spPr>
          <a:xfrm>
            <a:off x="10981944" y="6108192"/>
            <a:ext cx="548640" cy="548640"/>
          </a:xfrm>
          <a:prstGeom prst="ellipse">
            <a:avLst/>
          </a:prstGeom>
          <a:solidFill>
            <a:srgbClr val="808080"/>
          </a:solidFill>
        </p:spPr>
        <p:txBody>
          <a:bodyPr vert="horz" lIns="91440" tIns="45720" rIns="91440" bIns="45720" rtlCol="0" anchor="ctr">
            <a:normAutofit/>
          </a:bodyPr>
          <a:lstStyle/>
          <a:p>
            <a:pPr algn="ctr" defTabSz="914400">
              <a:spcAft>
                <a:spcPts val="600"/>
              </a:spcAft>
            </a:pPr>
            <a:fld id="{F9409A12-05AC-024F-A1E2-9D51551D4400}" type="slidenum">
              <a:rPr lang="en-US" sz="1500">
                <a:solidFill>
                  <a:srgbClr val="FFFFFF"/>
                </a:solidFill>
                <a:latin typeface="+mn-lt"/>
              </a:rPr>
              <a:pPr algn="ctr" defTabSz="914400">
                <a:spcAft>
                  <a:spcPts val="600"/>
                </a:spcAft>
              </a:pPr>
              <a:t>4</a:t>
            </a:fld>
            <a:endParaRPr lang="en-US" sz="1500">
              <a:solidFill>
                <a:srgbClr val="FFFFFF"/>
              </a:solidFill>
              <a:latin typeface="+mn-lt"/>
            </a:endParaRPr>
          </a:p>
        </p:txBody>
      </p:sp>
    </p:spTree>
    <p:extLst>
      <p:ext uri="{BB962C8B-B14F-4D97-AF65-F5344CB8AC3E}">
        <p14:creationId xmlns:p14="http://schemas.microsoft.com/office/powerpoint/2010/main" val="1764755955"/>
      </p:ext>
    </p:extLst>
  </p:cSld>
  <p:clrMapOvr>
    <a:overrideClrMapping bg1="dk1" tx1="lt1" bg2="dk2" tx2="lt2" accent1="accent1" accent2="accent2" accent3="accent3" accent4="accent4" accent5="accent5" accent6="accent6" hlink="hlink" folHlink="folHlink"/>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59F3C7B-5A67-DA35-0989-CFA406A83B50}"/>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solidFill>
                  <a:schemeClr val="tx1"/>
                </a:solidFill>
                <a:latin typeface="+mj-lt"/>
                <a:cs typeface="+mj-cs"/>
              </a:rPr>
              <a:t>Key Takeaways of Communication </a:t>
            </a:r>
          </a:p>
        </p:txBody>
      </p:sp>
      <p:pic>
        <p:nvPicPr>
          <p:cNvPr id="9" name="Picture Placeholder 8" descr="A picture containing person, indoor&#10;&#10;Description automatically generated">
            <a:extLst>
              <a:ext uri="{FF2B5EF4-FFF2-40B4-BE49-F238E27FC236}">
                <a16:creationId xmlns:a16="http://schemas.microsoft.com/office/drawing/2014/main" id="{00CDA0CA-1CEF-7F4A-03B7-CDB4E5D31CA0}"/>
              </a:ext>
            </a:extLst>
          </p:cNvPr>
          <p:cNvPicPr>
            <a:picLocks noGrp="1" noChangeAspect="1"/>
          </p:cNvPicPr>
          <p:nvPr>
            <p:ph type="pic" sz="quarter" idx="12"/>
          </p:nvPr>
        </p:nvPicPr>
        <p:blipFill rotWithShape="1">
          <a:blip r:embed="rId2">
            <a:extLst>
              <a:ext uri="{837473B0-CC2E-450A-ABE3-18F120FF3D39}">
                <a1611:picAttrSrcUrl xmlns:a1611="http://schemas.microsoft.com/office/drawing/2016/11/main" r:id="rId3"/>
              </a:ext>
            </a:extLst>
          </a:blip>
          <a:srcRect l="40335" r="14333"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24A58084-E852-8E8F-1F0E-5EE006F52B34}"/>
              </a:ext>
            </a:extLst>
          </p:cNvPr>
          <p:cNvSpPr>
            <a:spLocks noGrp="1"/>
          </p:cNvSpPr>
          <p:nvPr>
            <p:ph type="subTitle" idx="1"/>
          </p:nvPr>
        </p:nvSpPr>
        <p:spPr>
          <a:xfrm>
            <a:off x="5297762" y="2706624"/>
            <a:ext cx="6251110" cy="3483864"/>
          </a:xfrm>
        </p:spPr>
        <p:txBody>
          <a:bodyPr vert="horz" lIns="91440" tIns="45720" rIns="91440" bIns="45720" rtlCol="0">
            <a:normAutofit/>
          </a:bodyPr>
          <a:lstStyle/>
          <a:p>
            <a:pPr marL="342900" marR="0" lvl="0" indent="-228600" fontAlgn="base">
              <a:lnSpc>
                <a:spcPct val="90000"/>
              </a:lnSpc>
              <a:spcBef>
                <a:spcPts val="0"/>
              </a:spcBef>
              <a:spcAft>
                <a:spcPts val="0"/>
              </a:spcAft>
              <a:buFont typeface="Arial" panose="020B0604020202020204" pitchFamily="34" charset="0"/>
              <a:buChar char="•"/>
            </a:pPr>
            <a:endParaRPr lang="en-US" sz="2200" dirty="0">
              <a:solidFill>
                <a:schemeClr val="tx1"/>
              </a:solidFill>
              <a:effectLst/>
              <a:latin typeface="+mn-lt"/>
            </a:endParaRPr>
          </a:p>
          <a:p>
            <a:pPr marL="342900" marR="0" lvl="0" indent="-228600" fontAlgn="base">
              <a:lnSpc>
                <a:spcPct val="90000"/>
              </a:lnSpc>
              <a:buFont typeface="Arial" panose="020B0604020202020204" pitchFamily="34" charset="0"/>
              <a:buChar char="•"/>
            </a:pPr>
            <a:r>
              <a:rPr lang="en-US" sz="2200" dirty="0">
                <a:solidFill>
                  <a:schemeClr val="tx1"/>
                </a:solidFill>
                <a:effectLst/>
                <a:latin typeface="+mn-lt"/>
              </a:rPr>
              <a:t>Use interpreter services as needed</a:t>
            </a:r>
            <a:r>
              <a:rPr lang="en-US" sz="2200" dirty="0">
                <a:solidFill>
                  <a:schemeClr val="tx1"/>
                </a:solidFill>
                <a:latin typeface="+mn-lt"/>
              </a:rPr>
              <a:t>. L</a:t>
            </a:r>
            <a:r>
              <a:rPr lang="en-US" sz="2200" dirty="0">
                <a:solidFill>
                  <a:schemeClr val="tx1"/>
                </a:solidFill>
                <a:effectLst/>
                <a:latin typeface="+mn-lt"/>
              </a:rPr>
              <a:t>ess medical terminology and adopt verbiage that feels comfortable.</a:t>
            </a:r>
          </a:p>
          <a:p>
            <a:pPr marL="342900" marR="0" lvl="0" indent="-228600" fontAlgn="base">
              <a:lnSpc>
                <a:spcPct val="90000"/>
              </a:lnSpc>
              <a:buFont typeface="Arial" panose="020B0604020202020204" pitchFamily="34" charset="0"/>
              <a:buChar char="•"/>
            </a:pPr>
            <a:r>
              <a:rPr lang="en-US" sz="2200" dirty="0">
                <a:solidFill>
                  <a:schemeClr val="tx1"/>
                </a:solidFill>
                <a:effectLst/>
                <a:latin typeface="+mn-lt"/>
              </a:rPr>
              <a:t>Reduce patient anxiety. Improve information given.</a:t>
            </a:r>
          </a:p>
          <a:p>
            <a:pPr marL="342900" marR="0" lvl="0" indent="-228600" fontAlgn="base">
              <a:lnSpc>
                <a:spcPct val="90000"/>
              </a:lnSpc>
              <a:buFont typeface="Arial" panose="020B0604020202020204" pitchFamily="34" charset="0"/>
              <a:buChar char="•"/>
            </a:pPr>
            <a:r>
              <a:rPr lang="en-US" sz="2200" dirty="0">
                <a:solidFill>
                  <a:schemeClr val="tx1"/>
                </a:solidFill>
                <a:effectLst/>
                <a:latin typeface="+mn-lt"/>
              </a:rPr>
              <a:t>Be respectful and empathetic. </a:t>
            </a:r>
          </a:p>
          <a:p>
            <a:pPr marL="342900" marR="0" lvl="0" indent="-228600" fontAlgn="base">
              <a:lnSpc>
                <a:spcPct val="90000"/>
              </a:lnSpc>
              <a:buFont typeface="Arial" panose="020B0604020202020204" pitchFamily="34" charset="0"/>
              <a:buChar char="•"/>
            </a:pPr>
            <a:r>
              <a:rPr lang="en-US" sz="2200" dirty="0">
                <a:solidFill>
                  <a:schemeClr val="tx1"/>
                </a:solidFill>
                <a:effectLst/>
                <a:latin typeface="+mn-lt"/>
              </a:rPr>
              <a:t>Provide time for the patient and their family to ask questions.</a:t>
            </a:r>
          </a:p>
          <a:p>
            <a:pPr indent="-228600">
              <a:lnSpc>
                <a:spcPct val="90000"/>
              </a:lnSpc>
              <a:buFont typeface="Arial" panose="020B0604020202020204" pitchFamily="34" charset="0"/>
              <a:buChar char="•"/>
            </a:pPr>
            <a:endParaRPr lang="en-US" sz="2200" dirty="0">
              <a:solidFill>
                <a:schemeClr val="tx1"/>
              </a:solidFill>
              <a:latin typeface="+mn-lt"/>
            </a:endParaRPr>
          </a:p>
        </p:txBody>
      </p:sp>
      <p:sp>
        <p:nvSpPr>
          <p:cNvPr id="3" name="Footer Placeholder 2">
            <a:extLst>
              <a:ext uri="{FF2B5EF4-FFF2-40B4-BE49-F238E27FC236}">
                <a16:creationId xmlns:a16="http://schemas.microsoft.com/office/drawing/2014/main" id="{A4748CF3-F905-74DB-F18F-D98CFE735F21}"/>
              </a:ext>
            </a:extLst>
          </p:cNvPr>
          <p:cNvSpPr>
            <a:spLocks noGrp="1"/>
          </p:cNvSpPr>
          <p:nvPr>
            <p:ph type="ftr" sz="quarter" idx="11"/>
          </p:nvPr>
        </p:nvSpPr>
        <p:spPr>
          <a:xfrm>
            <a:off x="5297762" y="6356350"/>
            <a:ext cx="4114800" cy="365125"/>
          </a:xfrm>
        </p:spPr>
        <p:txBody>
          <a:bodyPr vert="horz" lIns="91440" tIns="45720" rIns="91440" bIns="45720" rtlCol="0" anchor="ctr">
            <a:normAutofit/>
          </a:bodyPr>
          <a:lstStyle/>
          <a:p>
            <a:pPr defTabSz="914400">
              <a:spcAft>
                <a:spcPts val="600"/>
              </a:spcAft>
              <a:defRPr/>
            </a:pPr>
            <a:r>
              <a:rPr lang="en-US" kern="1200" dirty="0">
                <a:solidFill>
                  <a:prstClr val="black">
                    <a:tint val="75000"/>
                  </a:prstClr>
                </a:solidFill>
                <a:latin typeface="Calibri" panose="020F0502020204030204"/>
                <a:ea typeface="+mn-ea"/>
                <a:cs typeface="+mn-cs"/>
              </a:rPr>
              <a:t>ED Triage </a:t>
            </a:r>
          </a:p>
        </p:txBody>
      </p:sp>
      <p:sp>
        <p:nvSpPr>
          <p:cNvPr id="2" name="Slide Number Placeholder 1">
            <a:extLst>
              <a:ext uri="{FF2B5EF4-FFF2-40B4-BE49-F238E27FC236}">
                <a16:creationId xmlns:a16="http://schemas.microsoft.com/office/drawing/2014/main" id="{C54FE502-E15C-0894-0D72-3A078A155260}"/>
              </a:ext>
            </a:extLst>
          </p:cNvPr>
          <p:cNvSpPr>
            <a:spLocks noGrp="1"/>
          </p:cNvSpPr>
          <p:nvPr>
            <p:ph type="sldNum" sz="quarter" idx="10"/>
          </p:nvPr>
        </p:nvSpPr>
        <p:spPr>
          <a:xfrm>
            <a:off x="10052978" y="6356350"/>
            <a:ext cx="1300821" cy="365125"/>
          </a:xfrm>
        </p:spPr>
        <p:txBody>
          <a:bodyPr vert="horz" lIns="91440" tIns="45720" rIns="91440" bIns="45720" rtlCol="0" anchor="ctr">
            <a:normAutofit/>
          </a:bodyPr>
          <a:lstStyle/>
          <a:p>
            <a:pPr algn="r" defTabSz="914400">
              <a:spcAft>
                <a:spcPts val="600"/>
              </a:spcAft>
              <a:defRPr/>
            </a:pPr>
            <a:fld id="{F9409A12-05AC-024F-A1E2-9D51551D4400}" type="slidenum">
              <a:rPr lang="en-US" smtClean="0">
                <a:solidFill>
                  <a:prstClr val="black">
                    <a:tint val="75000"/>
                  </a:prstClr>
                </a:solidFill>
                <a:latin typeface="Calibri" panose="020F0502020204030204"/>
              </a:rPr>
              <a:pPr algn="r" defTabSz="914400">
                <a:spcAft>
                  <a:spcPts val="600"/>
                </a:spcAft>
                <a:defRPr/>
              </a:pPr>
              <a:t>40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21491765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A2E2FE7-5880-B07A-A770-3920FC6BAE64}"/>
              </a:ext>
            </a:extLst>
          </p:cNvPr>
          <p:cNvSpPr>
            <a:spLocks noGrp="1"/>
          </p:cNvSpPr>
          <p:nvPr>
            <p:ph type="ctrTitle"/>
          </p:nvPr>
        </p:nvSpPr>
        <p:spPr>
          <a:xfrm>
            <a:off x="838200" y="581852"/>
            <a:ext cx="10515600" cy="723165"/>
          </a:xfrm>
        </p:spPr>
        <p:txBody>
          <a:bodyPr/>
          <a:lstStyle/>
          <a:p>
            <a:pPr algn="ctr"/>
            <a:r>
              <a:rPr lang="en-US" dirty="0"/>
              <a:t>References </a:t>
            </a:r>
          </a:p>
        </p:txBody>
      </p:sp>
      <p:sp>
        <p:nvSpPr>
          <p:cNvPr id="9" name="Subtitle 8">
            <a:extLst>
              <a:ext uri="{FF2B5EF4-FFF2-40B4-BE49-F238E27FC236}">
                <a16:creationId xmlns:a16="http://schemas.microsoft.com/office/drawing/2014/main" id="{6D749277-3E98-52D6-3A78-3C1D57E1DC0A}"/>
              </a:ext>
            </a:extLst>
          </p:cNvPr>
          <p:cNvSpPr>
            <a:spLocks noGrp="1"/>
          </p:cNvSpPr>
          <p:nvPr>
            <p:ph type="subTitle" idx="1"/>
          </p:nvPr>
        </p:nvSpPr>
        <p:spPr>
          <a:xfrm>
            <a:off x="838199" y="1180730"/>
            <a:ext cx="10515599" cy="4811273"/>
          </a:xfrm>
        </p:spPr>
        <p:txBody>
          <a:bodyPr/>
          <a:lstStyle/>
          <a:p>
            <a:pPr marR="0" lvl="0" fontAlgn="base">
              <a:lnSpc>
                <a:spcPct val="200000"/>
              </a:lnSpc>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rPr>
              <a:t>Emergency Nurses Association. (2017). Triage qualifications and competency [position Statement]. </a:t>
            </a:r>
            <a:r>
              <a:rPr lang="en-US" dirty="0">
                <a:solidFill>
                  <a:srgbClr val="000000"/>
                </a:solidFill>
                <a:latin typeface="Times New Roman" panose="02020603050405020304" pitchFamily="18" charset="0"/>
                <a:ea typeface="Times New Roman" panose="02020603050405020304" pitchFamily="18" charset="0"/>
                <a:hlinkClick r:id="rId2"/>
              </a:rPr>
              <a:t>https://www.ena.org/docs/default-source/resource-library/practice-resources/position-statement/triagequalificationscompetency.pdf</a:t>
            </a:r>
            <a:endParaRPr lang="en-US" dirty="0">
              <a:solidFill>
                <a:srgbClr val="000000"/>
              </a:solidFill>
              <a:latin typeface="Times New Roman" panose="02020603050405020304" pitchFamily="18" charset="0"/>
              <a:ea typeface="Times New Roman" panose="02020603050405020304" pitchFamily="18" charset="0"/>
            </a:endParaRPr>
          </a:p>
          <a:p>
            <a:pPr marR="0" lvl="0" fontAlgn="base">
              <a:lnSpc>
                <a:spcPct val="2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Emergency Nurses Association </a:t>
            </a:r>
            <a:r>
              <a:rPr lang="en-US" dirty="0">
                <a:solidFill>
                  <a:srgbClr val="000000"/>
                </a:solidFill>
                <a:latin typeface="Times New Roman" panose="02020603050405020304" pitchFamily="18" charset="0"/>
                <a:ea typeface="Times New Roman" panose="02020603050405020304" pitchFamily="18" charset="0"/>
              </a:rPr>
              <a:t>(2021). Emergency Nursing Scope and Standards of practice 3</a:t>
            </a:r>
            <a:r>
              <a:rPr lang="en-US" baseline="30000" dirty="0">
                <a:solidFill>
                  <a:srgbClr val="000000"/>
                </a:solidFill>
                <a:latin typeface="Times New Roman" panose="02020603050405020304" pitchFamily="18" charset="0"/>
                <a:ea typeface="Times New Roman" panose="02020603050405020304" pitchFamily="18" charset="0"/>
              </a:rPr>
              <a:t>rd</a:t>
            </a:r>
            <a:r>
              <a:rPr lang="en-US" dirty="0">
                <a:solidFill>
                  <a:srgbClr val="000000"/>
                </a:solidFill>
                <a:latin typeface="Times New Roman" panose="02020603050405020304" pitchFamily="18" charset="0"/>
                <a:ea typeface="Times New Roman" panose="02020603050405020304" pitchFamily="18" charset="0"/>
              </a:rPr>
              <a:t> ed.0.Jones &amp; Bartlett Learning.</a:t>
            </a:r>
          </a:p>
          <a:p>
            <a:pPr marR="0" lvl="0" fontAlgn="base">
              <a:lnSpc>
                <a:spcPct val="200000"/>
              </a:lnSpc>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rPr>
              <a:t>Emergency Nurses Association (2022).Triage curriculum.</a:t>
            </a:r>
          </a:p>
          <a:p>
            <a:pPr marR="0" lvl="0" fontAlgn="base">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hlinkClick r:id="rId3"/>
              </a:rPr>
              <a:t>https://enau.ena.org/PdfViewer/web/viewer.html?file=https%3a%2f%2fd1w2w5dpazlk1u.cloudfront.net%2fENA%2fpdf%2f4faab8d0-1e2e-48c5-82bf-6953584d3a99.pdf</a:t>
            </a: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3" name="Footer Placeholder 2">
            <a:extLst>
              <a:ext uri="{FF2B5EF4-FFF2-40B4-BE49-F238E27FC236}">
                <a16:creationId xmlns:a16="http://schemas.microsoft.com/office/drawing/2014/main" id="{B8A49932-44E9-8212-479D-1B43E2FFE826}"/>
              </a:ext>
            </a:extLst>
          </p:cNvPr>
          <p:cNvSpPr>
            <a:spLocks noGrp="1"/>
          </p:cNvSpPr>
          <p:nvPr>
            <p:ph type="ftr" sz="quarter" idx="11"/>
          </p:nvPr>
        </p:nvSpPr>
        <p:spPr/>
        <p:txBody>
          <a:bodyPr/>
          <a:lstStyle/>
          <a:p>
            <a:r>
              <a:rPr lang="en-US" dirty="0"/>
              <a:t>ED Triage</a:t>
            </a:r>
          </a:p>
        </p:txBody>
      </p:sp>
      <p:sp>
        <p:nvSpPr>
          <p:cNvPr id="2" name="Slide Number Placeholder 1">
            <a:extLst>
              <a:ext uri="{FF2B5EF4-FFF2-40B4-BE49-F238E27FC236}">
                <a16:creationId xmlns:a16="http://schemas.microsoft.com/office/drawing/2014/main" id="{21FC118C-EB83-FEB6-CF0F-C308DC0B474F}"/>
              </a:ext>
            </a:extLst>
          </p:cNvPr>
          <p:cNvSpPr>
            <a:spLocks noGrp="1"/>
          </p:cNvSpPr>
          <p:nvPr>
            <p:ph type="sldNum" sz="quarter" idx="12"/>
          </p:nvPr>
        </p:nvSpPr>
        <p:spPr/>
        <p:txBody>
          <a:bodyPr/>
          <a:lstStyle/>
          <a:p>
            <a:fld id="{F9409A12-05AC-024F-A1E2-9D51551D4400}" type="slidenum">
              <a:rPr lang="en-US" smtClean="0"/>
              <a:t>41</a:t>
            </a:fld>
            <a:endParaRPr lang="en-US"/>
          </a:p>
        </p:txBody>
      </p:sp>
    </p:spTree>
    <p:extLst>
      <p:ext uri="{BB962C8B-B14F-4D97-AF65-F5344CB8AC3E}">
        <p14:creationId xmlns:p14="http://schemas.microsoft.com/office/powerpoint/2010/main" val="103970670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D123F66-68FE-3FE2-CA2D-C9876DFC8019}"/>
              </a:ext>
            </a:extLst>
          </p:cNvPr>
          <p:cNvSpPr>
            <a:spLocks noGrp="1"/>
          </p:cNvSpPr>
          <p:nvPr>
            <p:ph type="ftr" sz="quarter" idx="11"/>
          </p:nvPr>
        </p:nvSpPr>
        <p:spPr/>
        <p:txBody>
          <a:bodyPr/>
          <a:lstStyle/>
          <a:p>
            <a:r>
              <a:rPr lang="en-US" b="0" i="0" dirty="0">
                <a:latin typeface="Montserrat" pitchFamily="2" charset="77"/>
              </a:rPr>
              <a:t>ED Triage </a:t>
            </a:r>
            <a:endParaRPr lang="en-US" dirty="0"/>
          </a:p>
        </p:txBody>
      </p:sp>
      <p:sp>
        <p:nvSpPr>
          <p:cNvPr id="5" name="Slide Number Placeholder 4">
            <a:extLst>
              <a:ext uri="{FF2B5EF4-FFF2-40B4-BE49-F238E27FC236}">
                <a16:creationId xmlns:a16="http://schemas.microsoft.com/office/drawing/2014/main" id="{01F30B93-4E3D-397D-2761-CB48A430F32D}"/>
              </a:ext>
            </a:extLst>
          </p:cNvPr>
          <p:cNvSpPr>
            <a:spLocks noGrp="1"/>
          </p:cNvSpPr>
          <p:nvPr>
            <p:ph type="sldNum" sz="quarter" idx="12"/>
          </p:nvPr>
        </p:nvSpPr>
        <p:spPr/>
        <p:txBody>
          <a:bodyPr/>
          <a:lstStyle/>
          <a:p>
            <a:fld id="{F9409A12-05AC-024F-A1E2-9D51551D4400}" type="slidenum">
              <a:rPr lang="en-US" smtClean="0"/>
              <a:t>42</a:t>
            </a:fld>
            <a:endParaRPr lang="en-US"/>
          </a:p>
        </p:txBody>
      </p:sp>
      <p:sp>
        <p:nvSpPr>
          <p:cNvPr id="7" name="Text Placeholder 6">
            <a:extLst>
              <a:ext uri="{FF2B5EF4-FFF2-40B4-BE49-F238E27FC236}">
                <a16:creationId xmlns:a16="http://schemas.microsoft.com/office/drawing/2014/main" id="{228C3B1D-7C86-63C8-BC4D-197DE47DFBA4}"/>
              </a:ext>
            </a:extLst>
          </p:cNvPr>
          <p:cNvSpPr>
            <a:spLocks noGrp="1"/>
          </p:cNvSpPr>
          <p:nvPr>
            <p:ph type="body" sz="quarter" idx="14"/>
          </p:nvPr>
        </p:nvSpPr>
        <p:spPr/>
        <p:txBody>
          <a:bodyPr/>
          <a:lstStyle/>
          <a:p>
            <a:r>
              <a:rPr lang="en-US" dirty="0"/>
              <a:t>Thank you for your time </a:t>
            </a:r>
          </a:p>
          <a:p>
            <a:r>
              <a:rPr lang="en-US" dirty="0"/>
              <a:t>Questions ?</a:t>
            </a:r>
          </a:p>
        </p:txBody>
      </p:sp>
    </p:spTree>
    <p:extLst>
      <p:ext uri="{BB962C8B-B14F-4D97-AF65-F5344CB8AC3E}">
        <p14:creationId xmlns:p14="http://schemas.microsoft.com/office/powerpoint/2010/main" val="75704466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E34BE-D708-4048-9FDF-32809260A9B5}"/>
              </a:ext>
            </a:extLst>
          </p:cNvPr>
          <p:cNvSpPr>
            <a:spLocks noGrp="1"/>
          </p:cNvSpPr>
          <p:nvPr>
            <p:ph type="ctrTitle"/>
          </p:nvPr>
        </p:nvSpPr>
        <p:spPr>
          <a:xfrm>
            <a:off x="838200" y="894027"/>
            <a:ext cx="3494362" cy="4782873"/>
          </a:xfrm>
        </p:spPr>
        <p:txBody>
          <a:bodyPr vert="horz" lIns="91440" tIns="45720" rIns="91440" bIns="45720" rtlCol="0" anchor="ctr">
            <a:normAutofit/>
          </a:bodyPr>
          <a:lstStyle/>
          <a:p>
            <a:pPr algn="r"/>
            <a:r>
              <a:rPr lang="en-US" kern="1200" dirty="0">
                <a:solidFill>
                  <a:schemeClr val="tx1"/>
                </a:solidFill>
                <a:latin typeface="+mj-lt"/>
                <a:ea typeface="+mj-ea"/>
                <a:cs typeface="+mj-cs"/>
              </a:rPr>
              <a:t>Triage Interview and Assessment </a:t>
            </a:r>
            <a:r>
              <a:rPr lang="en-US" dirty="0">
                <a:solidFill>
                  <a:schemeClr val="tx1"/>
                </a:solidFill>
                <a:latin typeface="+mj-lt"/>
                <a:cs typeface="+mj-cs"/>
              </a:rPr>
              <a:t>P</a:t>
            </a:r>
            <a:r>
              <a:rPr lang="en-US" kern="1200" dirty="0">
                <a:solidFill>
                  <a:schemeClr val="tx1"/>
                </a:solidFill>
                <a:latin typeface="+mj-lt"/>
                <a:ea typeface="+mj-ea"/>
                <a:cs typeface="+mj-cs"/>
              </a:rPr>
              <a:t>rocess </a:t>
            </a: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2357C04-137A-2340-AA46-06B39B598D3A}"/>
              </a:ext>
            </a:extLst>
          </p:cNvPr>
          <p:cNvSpPr>
            <a:spLocks noGrp="1"/>
          </p:cNvSpPr>
          <p:nvPr>
            <p:ph type="subTitle" idx="1"/>
          </p:nvPr>
        </p:nvSpPr>
        <p:spPr>
          <a:xfrm>
            <a:off x="4976032" y="894027"/>
            <a:ext cx="6377768" cy="4782873"/>
          </a:xfrm>
        </p:spPr>
        <p:txBody>
          <a:bodyPr vert="horz" lIns="91440" tIns="45720" rIns="91440" bIns="45720" rtlCol="0" anchor="ctr">
            <a:normAutofit/>
          </a:bodyPr>
          <a:lstStyle/>
          <a:p>
            <a:pPr marL="0" marR="0" indent="-228600" fontAlgn="base">
              <a:lnSpc>
                <a:spcPct val="90000"/>
              </a:lnSpc>
              <a:spcBef>
                <a:spcPts val="0"/>
              </a:spcBef>
              <a:spcAft>
                <a:spcPts val="0"/>
              </a:spcAft>
              <a:buFont typeface="Arial" panose="020B0604020202020204" pitchFamily="34" charset="0"/>
              <a:buChar char="•"/>
            </a:pPr>
            <a:r>
              <a:rPr lang="en-US" sz="3600" dirty="0">
                <a:solidFill>
                  <a:schemeClr val="tx1"/>
                </a:solidFill>
                <a:effectLst/>
                <a:latin typeface="+mn-lt"/>
              </a:rPr>
              <a:t>The time-limited but focused triage interview process is both an art and a science.</a:t>
            </a:r>
            <a:r>
              <a:rPr lang="en-US" sz="3600" dirty="0">
                <a:solidFill>
                  <a:schemeClr val="tx1"/>
                </a:solidFill>
                <a:latin typeface="+mn-lt"/>
              </a:rPr>
              <a:t> </a:t>
            </a:r>
            <a:r>
              <a:rPr lang="en-US" sz="3600" dirty="0">
                <a:solidFill>
                  <a:schemeClr val="tx1"/>
                </a:solidFill>
                <a:effectLst/>
                <a:latin typeface="+mn-lt"/>
              </a:rPr>
              <a:t>ENA Scope and Standards of Practice, 2022</a:t>
            </a:r>
          </a:p>
          <a:p>
            <a:pPr marL="342900" marR="0" lvl="0" indent="-228600" fontAlgn="base">
              <a:lnSpc>
                <a:spcPct val="90000"/>
              </a:lnSpc>
              <a:buFont typeface="Arial" panose="020B0604020202020204" pitchFamily="34" charset="0"/>
              <a:buChar char="•"/>
            </a:pPr>
            <a:r>
              <a:rPr lang="en-US" sz="3600" dirty="0">
                <a:solidFill>
                  <a:schemeClr val="tx1"/>
                </a:solidFill>
                <a:effectLst/>
                <a:latin typeface="+mn-lt"/>
              </a:rPr>
              <a:t>Initial patient presentation</a:t>
            </a:r>
          </a:p>
          <a:p>
            <a:pPr marL="342900" marR="0" lvl="0" indent="-228600" fontAlgn="base">
              <a:lnSpc>
                <a:spcPct val="90000"/>
              </a:lnSpc>
              <a:buFont typeface="Arial" panose="020B0604020202020204" pitchFamily="34" charset="0"/>
              <a:buChar char="•"/>
            </a:pPr>
            <a:r>
              <a:rPr lang="en-US" sz="3600" dirty="0">
                <a:solidFill>
                  <a:schemeClr val="tx1"/>
                </a:solidFill>
                <a:effectLst/>
                <a:latin typeface="+mn-lt"/>
              </a:rPr>
              <a:t>Rapid triage</a:t>
            </a:r>
          </a:p>
          <a:p>
            <a:pPr marL="342900" marR="0" lvl="0" indent="-228600" fontAlgn="base">
              <a:lnSpc>
                <a:spcPct val="90000"/>
              </a:lnSpc>
              <a:buFont typeface="Arial" panose="020B0604020202020204" pitchFamily="34" charset="0"/>
              <a:buChar char="•"/>
            </a:pPr>
            <a:r>
              <a:rPr lang="en-US" sz="3600" dirty="0">
                <a:solidFill>
                  <a:schemeClr val="tx1"/>
                </a:solidFill>
                <a:effectLst/>
                <a:latin typeface="+mn-lt"/>
              </a:rPr>
              <a:t>Comprehensive triage</a:t>
            </a:r>
          </a:p>
          <a:p>
            <a:pPr indent="-228600">
              <a:lnSpc>
                <a:spcPct val="90000"/>
              </a:lnSpc>
              <a:buFont typeface="Arial" panose="020B0604020202020204" pitchFamily="34" charset="0"/>
              <a:buChar char="•"/>
            </a:pPr>
            <a:endParaRPr lang="en-US" sz="2400" dirty="0">
              <a:solidFill>
                <a:schemeClr val="tx1"/>
              </a:solidFill>
              <a:latin typeface="+mn-lt"/>
            </a:endParaRPr>
          </a:p>
        </p:txBody>
      </p:sp>
      <p:sp>
        <p:nvSpPr>
          <p:cNvPr id="4" name="Footer Placeholder 3">
            <a:extLst>
              <a:ext uri="{FF2B5EF4-FFF2-40B4-BE49-F238E27FC236}">
                <a16:creationId xmlns:a16="http://schemas.microsoft.com/office/drawing/2014/main" id="{AB22673D-DDEF-0A44-8CAC-37B9ABA028BE}"/>
              </a:ext>
            </a:extLst>
          </p:cNvPr>
          <p:cNvSpPr>
            <a:spLocks noGrp="1"/>
          </p:cNvSpPr>
          <p:nvPr>
            <p:ph type="ftr" sz="quarter" idx="11"/>
          </p:nvPr>
        </p:nvSpPr>
        <p:spPr>
          <a:xfrm>
            <a:off x="4976031" y="6355080"/>
            <a:ext cx="5259985" cy="365125"/>
          </a:xfrm>
        </p:spPr>
        <p:txBody>
          <a:bodyPr vert="horz" lIns="91440" tIns="45720" rIns="91440" bIns="45720" rtlCol="0" anchor="ctr">
            <a:normAutofit/>
          </a:bodyPr>
          <a:lstStyle/>
          <a:p>
            <a:pPr defTabSz="914400">
              <a:spcAft>
                <a:spcPts val="600"/>
              </a:spcAft>
            </a:pPr>
            <a:r>
              <a:rPr lang="en-US" sz="1050" b="0" i="0" kern="1200">
                <a:solidFill>
                  <a:schemeClr val="bg1">
                    <a:alpha val="80000"/>
                  </a:schemeClr>
                </a:solidFill>
                <a:latin typeface="+mn-lt"/>
                <a:ea typeface="+mn-ea"/>
                <a:cs typeface="+mn-cs"/>
              </a:rPr>
              <a:t>ED Triage </a:t>
            </a:r>
            <a:endParaRPr lang="en-US" sz="1050" kern="1200">
              <a:solidFill>
                <a:schemeClr val="bg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BF3C388E-77D3-DD45-9845-5D8AE4D44948}"/>
              </a:ext>
            </a:extLst>
          </p:cNvPr>
          <p:cNvSpPr>
            <a:spLocks noGrp="1"/>
          </p:cNvSpPr>
          <p:nvPr>
            <p:ph type="sldNum" sz="quarter" idx="12"/>
          </p:nvPr>
        </p:nvSpPr>
        <p:spPr>
          <a:xfrm>
            <a:off x="10571516" y="6355080"/>
            <a:ext cx="782283" cy="365125"/>
          </a:xfrm>
        </p:spPr>
        <p:txBody>
          <a:bodyPr vert="horz" lIns="91440" tIns="45720" rIns="91440" bIns="45720" rtlCol="0" anchor="ctr">
            <a:normAutofit/>
          </a:bodyPr>
          <a:lstStyle/>
          <a:p>
            <a:pPr algn="r" defTabSz="914400">
              <a:spcAft>
                <a:spcPts val="600"/>
              </a:spcAft>
            </a:pPr>
            <a:fld id="{F9409A12-05AC-024F-A1E2-9D51551D4400}" type="slidenum">
              <a:rPr lang="en-US" sz="1050">
                <a:solidFill>
                  <a:schemeClr val="bg1">
                    <a:alpha val="80000"/>
                  </a:schemeClr>
                </a:solidFill>
                <a:latin typeface="+mn-lt"/>
              </a:rPr>
              <a:pPr algn="r" defTabSz="914400">
                <a:spcAft>
                  <a:spcPts val="600"/>
                </a:spcAft>
              </a:pPr>
              <a:t>5</a:t>
            </a:fld>
            <a:endParaRPr lang="en-US" sz="1050">
              <a:solidFill>
                <a:schemeClr val="bg1">
                  <a:alpha val="80000"/>
                </a:schemeClr>
              </a:solidFill>
              <a:latin typeface="+mn-lt"/>
            </a:endParaRPr>
          </a:p>
        </p:txBody>
      </p:sp>
    </p:spTree>
    <p:extLst>
      <p:ext uri="{BB962C8B-B14F-4D97-AF65-F5344CB8AC3E}">
        <p14:creationId xmlns:p14="http://schemas.microsoft.com/office/powerpoint/2010/main" val="305102336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0A265E-F285-DA2D-0B96-2E46BBCA88BE}"/>
              </a:ext>
            </a:extLst>
          </p:cNvPr>
          <p:cNvSpPr>
            <a:spLocks noGrp="1"/>
          </p:cNvSpPr>
          <p:nvPr>
            <p:ph type="ctrTitle"/>
          </p:nvPr>
        </p:nvSpPr>
        <p:spPr>
          <a:xfrm>
            <a:off x="838200" y="894027"/>
            <a:ext cx="3494362" cy="4782873"/>
          </a:xfrm>
        </p:spPr>
        <p:txBody>
          <a:bodyPr vert="horz" lIns="91440" tIns="45720" rIns="91440" bIns="45720" rtlCol="0" anchor="ctr">
            <a:normAutofit/>
          </a:bodyPr>
          <a:lstStyle/>
          <a:p>
            <a:pPr algn="r"/>
            <a:r>
              <a:rPr lang="en-US" sz="4100" kern="1200" dirty="0">
                <a:solidFill>
                  <a:schemeClr val="tx1"/>
                </a:solidFill>
                <a:latin typeface="+mj-lt"/>
                <a:ea typeface="+mj-ea"/>
                <a:cs typeface="+mj-cs"/>
              </a:rPr>
              <a:t>The Initial </a:t>
            </a:r>
            <a:r>
              <a:rPr lang="en-US" sz="4100" dirty="0">
                <a:solidFill>
                  <a:schemeClr val="tx1"/>
                </a:solidFill>
                <a:latin typeface="+mj-lt"/>
                <a:cs typeface="+mj-cs"/>
              </a:rPr>
              <a:t>P</a:t>
            </a:r>
            <a:r>
              <a:rPr lang="en-US" sz="4100" kern="1200" dirty="0">
                <a:solidFill>
                  <a:schemeClr val="tx1"/>
                </a:solidFill>
                <a:latin typeface="+mj-lt"/>
                <a:ea typeface="+mj-ea"/>
                <a:cs typeface="+mj-cs"/>
              </a:rPr>
              <a:t>resentation </a:t>
            </a: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5C57103-71DB-E515-4911-F6EB91687F10}"/>
              </a:ext>
            </a:extLst>
          </p:cNvPr>
          <p:cNvSpPr>
            <a:spLocks noGrp="1"/>
          </p:cNvSpPr>
          <p:nvPr>
            <p:ph type="subTitle" idx="1"/>
          </p:nvPr>
        </p:nvSpPr>
        <p:spPr>
          <a:xfrm>
            <a:off x="4976032" y="585927"/>
            <a:ext cx="6377768" cy="5090974"/>
          </a:xfrm>
        </p:spPr>
        <p:txBody>
          <a:bodyPr vert="horz" lIns="91440" tIns="45720" rIns="91440" bIns="45720" rtlCol="0" anchor="ctr">
            <a:normAutofit/>
          </a:bodyPr>
          <a:lstStyle/>
          <a:p>
            <a:pPr marL="285750" indent="-228600">
              <a:lnSpc>
                <a:spcPct val="90000"/>
              </a:lnSpc>
              <a:buFont typeface="Arial" panose="020B0604020202020204" pitchFamily="34" charset="0"/>
              <a:buChar char="•"/>
            </a:pPr>
            <a:endParaRPr lang="en-US" sz="2000" dirty="0">
              <a:solidFill>
                <a:schemeClr val="tx1"/>
              </a:solidFill>
              <a:effectLst/>
              <a:latin typeface="+mn-lt"/>
            </a:endParaRPr>
          </a:p>
          <a:p>
            <a:pPr marL="285750" indent="-228600">
              <a:lnSpc>
                <a:spcPct val="90000"/>
              </a:lnSpc>
              <a:buFont typeface="Arial" panose="020B0604020202020204" pitchFamily="34" charset="0"/>
              <a:buChar char="•"/>
            </a:pPr>
            <a:endParaRPr lang="en-US" sz="2000" dirty="0">
              <a:solidFill>
                <a:schemeClr val="tx1"/>
              </a:solidFill>
              <a:latin typeface="+mn-lt"/>
            </a:endParaRPr>
          </a:p>
          <a:p>
            <a:pPr marL="285750" indent="-228600">
              <a:lnSpc>
                <a:spcPct val="90000"/>
              </a:lnSpc>
              <a:buFont typeface="Arial" panose="020B0604020202020204" pitchFamily="34" charset="0"/>
              <a:buChar char="•"/>
            </a:pPr>
            <a:r>
              <a:rPr lang="en-US" sz="3000" dirty="0">
                <a:solidFill>
                  <a:schemeClr val="tx1"/>
                </a:solidFill>
                <a:effectLst/>
                <a:latin typeface="+mn-lt"/>
              </a:rPr>
              <a:t>The initial patient presentation:  patient first presents to the emergency department. </a:t>
            </a:r>
          </a:p>
          <a:p>
            <a:pPr marL="285750" indent="-228600">
              <a:lnSpc>
                <a:spcPct val="90000"/>
              </a:lnSpc>
              <a:buFont typeface="Arial" panose="020B0604020202020204" pitchFamily="34" charset="0"/>
              <a:buChar char="•"/>
            </a:pPr>
            <a:r>
              <a:rPr lang="en-US" sz="3000" dirty="0">
                <a:solidFill>
                  <a:schemeClr val="tx1"/>
                </a:solidFill>
                <a:latin typeface="+mn-lt"/>
              </a:rPr>
              <a:t>observe</a:t>
            </a:r>
            <a:r>
              <a:rPr lang="en-US" sz="3000" dirty="0">
                <a:solidFill>
                  <a:schemeClr val="tx1"/>
                </a:solidFill>
                <a:effectLst/>
                <a:latin typeface="+mn-lt"/>
              </a:rPr>
              <a:t> the patient</a:t>
            </a:r>
            <a:r>
              <a:rPr lang="en-US" sz="3000" dirty="0">
                <a:solidFill>
                  <a:schemeClr val="tx1"/>
                </a:solidFill>
                <a:latin typeface="+mn-lt"/>
              </a:rPr>
              <a:t>: Pediatric triangle.</a:t>
            </a:r>
          </a:p>
          <a:p>
            <a:pPr marL="285750" indent="-228600">
              <a:lnSpc>
                <a:spcPct val="90000"/>
              </a:lnSpc>
              <a:buFont typeface="Arial" panose="020B0604020202020204" pitchFamily="34" charset="0"/>
              <a:buChar char="•"/>
            </a:pPr>
            <a:r>
              <a:rPr lang="en-US" sz="3000" dirty="0">
                <a:solidFill>
                  <a:schemeClr val="tx1"/>
                </a:solidFill>
                <a:latin typeface="+mn-lt"/>
              </a:rPr>
              <a:t>Next t</a:t>
            </a:r>
            <a:r>
              <a:rPr lang="en-US" sz="3000" dirty="0">
                <a:solidFill>
                  <a:schemeClr val="tx1"/>
                </a:solidFill>
                <a:effectLst/>
                <a:latin typeface="+mn-lt"/>
              </a:rPr>
              <a:t>he nurse will proceed with an initial assessment and interview (rapid triage) to ensure  patient gets appropriate and timely care.</a:t>
            </a:r>
          </a:p>
          <a:p>
            <a:pPr marL="285750" indent="-228600">
              <a:lnSpc>
                <a:spcPct val="90000"/>
              </a:lnSpc>
              <a:buFont typeface="Arial" panose="020B0604020202020204" pitchFamily="34" charset="0"/>
              <a:buChar char="•"/>
            </a:pPr>
            <a:endParaRPr lang="en-US" sz="2800" dirty="0">
              <a:solidFill>
                <a:schemeClr val="tx1"/>
              </a:solidFill>
              <a:effectLst/>
              <a:latin typeface="+mn-lt"/>
            </a:endParaRPr>
          </a:p>
          <a:p>
            <a:pPr indent="-228600">
              <a:lnSpc>
                <a:spcPct val="90000"/>
              </a:lnSpc>
              <a:buFont typeface="Arial" panose="020B0604020202020204" pitchFamily="34" charset="0"/>
              <a:buChar char="•"/>
            </a:pPr>
            <a:endParaRPr lang="en-US" sz="2000" dirty="0">
              <a:solidFill>
                <a:schemeClr val="tx1"/>
              </a:solidFill>
              <a:latin typeface="+mn-lt"/>
            </a:endParaRPr>
          </a:p>
        </p:txBody>
      </p:sp>
      <p:sp>
        <p:nvSpPr>
          <p:cNvPr id="4" name="Footer Placeholder 3">
            <a:extLst>
              <a:ext uri="{FF2B5EF4-FFF2-40B4-BE49-F238E27FC236}">
                <a16:creationId xmlns:a16="http://schemas.microsoft.com/office/drawing/2014/main" id="{A2FACD85-DCFD-6D2E-C80B-C112092ADCDE}"/>
              </a:ext>
            </a:extLst>
          </p:cNvPr>
          <p:cNvSpPr>
            <a:spLocks noGrp="1"/>
          </p:cNvSpPr>
          <p:nvPr>
            <p:ph type="ftr" sz="quarter" idx="11"/>
          </p:nvPr>
        </p:nvSpPr>
        <p:spPr>
          <a:xfrm>
            <a:off x="4976031" y="6355080"/>
            <a:ext cx="5259985" cy="365125"/>
          </a:xfrm>
        </p:spPr>
        <p:txBody>
          <a:bodyPr vert="horz" lIns="91440" tIns="45720" rIns="91440" bIns="45720" rtlCol="0" anchor="ctr">
            <a:normAutofit/>
          </a:bodyPr>
          <a:lstStyle/>
          <a:p>
            <a:pPr defTabSz="914400">
              <a:spcAft>
                <a:spcPts val="600"/>
              </a:spcAft>
            </a:pPr>
            <a:r>
              <a:rPr lang="en-US" sz="1050" b="0" i="0" kern="1200">
                <a:solidFill>
                  <a:schemeClr val="bg1">
                    <a:alpha val="80000"/>
                  </a:schemeClr>
                </a:solidFill>
                <a:latin typeface="+mn-lt"/>
                <a:ea typeface="+mn-ea"/>
                <a:cs typeface="+mn-cs"/>
              </a:rPr>
              <a:t>ED Triage </a:t>
            </a:r>
            <a:endParaRPr lang="en-US" sz="1050" kern="1200">
              <a:solidFill>
                <a:schemeClr val="bg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62851882-825C-2CDF-583C-DD2BD3D19DC5}"/>
              </a:ext>
            </a:extLst>
          </p:cNvPr>
          <p:cNvSpPr>
            <a:spLocks noGrp="1"/>
          </p:cNvSpPr>
          <p:nvPr>
            <p:ph type="sldNum" sz="quarter" idx="12"/>
          </p:nvPr>
        </p:nvSpPr>
        <p:spPr>
          <a:xfrm>
            <a:off x="10571516" y="6355080"/>
            <a:ext cx="782283" cy="365125"/>
          </a:xfrm>
        </p:spPr>
        <p:txBody>
          <a:bodyPr vert="horz" lIns="91440" tIns="45720" rIns="91440" bIns="45720" rtlCol="0" anchor="ctr">
            <a:normAutofit/>
          </a:bodyPr>
          <a:lstStyle/>
          <a:p>
            <a:pPr algn="r" defTabSz="914400">
              <a:spcAft>
                <a:spcPts val="600"/>
              </a:spcAft>
            </a:pPr>
            <a:fld id="{F9409A12-05AC-024F-A1E2-9D51551D4400}" type="slidenum">
              <a:rPr lang="en-US" sz="1050">
                <a:solidFill>
                  <a:schemeClr val="bg1">
                    <a:alpha val="80000"/>
                  </a:schemeClr>
                </a:solidFill>
                <a:latin typeface="+mn-lt"/>
              </a:rPr>
              <a:pPr algn="r" defTabSz="914400">
                <a:spcAft>
                  <a:spcPts val="600"/>
                </a:spcAft>
              </a:pPr>
              <a:t>6</a:t>
            </a:fld>
            <a:endParaRPr lang="en-US" sz="1050">
              <a:solidFill>
                <a:schemeClr val="bg1">
                  <a:alpha val="80000"/>
                </a:schemeClr>
              </a:solidFill>
              <a:latin typeface="+mn-lt"/>
            </a:endParaRPr>
          </a:p>
        </p:txBody>
      </p:sp>
    </p:spTree>
    <p:extLst>
      <p:ext uri="{BB962C8B-B14F-4D97-AF65-F5344CB8AC3E}">
        <p14:creationId xmlns:p14="http://schemas.microsoft.com/office/powerpoint/2010/main" val="371153361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155C20-3F0E-4576-8A0B-C345B6231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286C6D7-DE31-0BD5-0392-CCD33669B097}"/>
              </a:ext>
            </a:extLst>
          </p:cNvPr>
          <p:cNvSpPr>
            <a:spLocks noGrp="1"/>
          </p:cNvSpPr>
          <p:nvPr>
            <p:ph type="ctrTitle"/>
          </p:nvPr>
        </p:nvSpPr>
        <p:spPr>
          <a:xfrm>
            <a:off x="466730" y="1598246"/>
            <a:ext cx="4554659" cy="5034817"/>
          </a:xfrm>
        </p:spPr>
        <p:txBody>
          <a:bodyPr vert="horz" lIns="91440" tIns="45720" rIns="91440" bIns="45720" rtlCol="0" anchor="t">
            <a:normAutofit fontScale="90000"/>
          </a:bodyPr>
          <a:lstStyle/>
          <a:p>
            <a:r>
              <a:rPr lang="en-US" sz="7400" kern="1200" dirty="0">
                <a:solidFill>
                  <a:srgbClr val="FFFFFF"/>
                </a:solidFill>
                <a:latin typeface="+mj-lt"/>
                <a:ea typeface="+mj-ea"/>
                <a:cs typeface="+mj-cs"/>
              </a:rPr>
              <a:t>Ruling the Worse Case </a:t>
            </a:r>
            <a:r>
              <a:rPr lang="en-US" sz="7400" dirty="0">
                <a:solidFill>
                  <a:srgbClr val="FFFFFF"/>
                </a:solidFill>
                <a:latin typeface="+mj-lt"/>
                <a:cs typeface="+mj-cs"/>
              </a:rPr>
              <a:t>S</a:t>
            </a:r>
            <a:r>
              <a:rPr lang="en-US" sz="7400" kern="1200" dirty="0">
                <a:solidFill>
                  <a:srgbClr val="FFFFFF"/>
                </a:solidFill>
                <a:latin typeface="+mj-lt"/>
                <a:ea typeface="+mj-ea"/>
                <a:cs typeface="+mj-cs"/>
              </a:rPr>
              <a:t>cenario </a:t>
            </a:r>
          </a:p>
        </p:txBody>
      </p:sp>
      <p:sp>
        <p:nvSpPr>
          <p:cNvPr id="3" name="Subtitle 2">
            <a:extLst>
              <a:ext uri="{FF2B5EF4-FFF2-40B4-BE49-F238E27FC236}">
                <a16:creationId xmlns:a16="http://schemas.microsoft.com/office/drawing/2014/main" id="{F96EF810-C703-EA4C-3A6D-B02D5FDD20CE}"/>
              </a:ext>
            </a:extLst>
          </p:cNvPr>
          <p:cNvSpPr>
            <a:spLocks noGrp="1"/>
          </p:cNvSpPr>
          <p:nvPr>
            <p:ph type="subTitle" idx="1"/>
          </p:nvPr>
        </p:nvSpPr>
        <p:spPr>
          <a:xfrm>
            <a:off x="5792994" y="1590840"/>
            <a:ext cx="5010506" cy="5007531"/>
          </a:xfrm>
        </p:spPr>
        <p:txBody>
          <a:bodyPr vert="horz" lIns="91440" tIns="45720" rIns="91440" bIns="45720" rtlCol="0">
            <a:normAutofit/>
          </a:bodyPr>
          <a:lstStyle/>
          <a:p>
            <a:pPr marL="571500" indent="-571500">
              <a:lnSpc>
                <a:spcPct val="90000"/>
              </a:lnSpc>
              <a:buFont typeface="Arial" panose="020B0604020202020204" pitchFamily="34" charset="0"/>
              <a:buChar char="•"/>
            </a:pPr>
            <a:r>
              <a:rPr lang="en-US" sz="4000" kern="1200" dirty="0">
                <a:solidFill>
                  <a:srgbClr val="FFFFFF"/>
                </a:solidFill>
                <a:effectLst/>
                <a:latin typeface="+mn-lt"/>
                <a:ea typeface="+mn-ea"/>
                <a:cs typeface="+mn-cs"/>
              </a:rPr>
              <a:t>The nurse </a:t>
            </a:r>
            <a:r>
              <a:rPr lang="en-US" sz="4000" dirty="0">
                <a:solidFill>
                  <a:srgbClr val="FFFFFF"/>
                </a:solidFill>
                <a:latin typeface="+mn-lt"/>
              </a:rPr>
              <a:t>collects</a:t>
            </a:r>
            <a:r>
              <a:rPr lang="en-US" sz="4000" kern="1200" dirty="0">
                <a:solidFill>
                  <a:srgbClr val="FFFFFF"/>
                </a:solidFill>
                <a:effectLst/>
                <a:latin typeface="+mn-lt"/>
                <a:ea typeface="+mn-ea"/>
                <a:cs typeface="+mn-cs"/>
              </a:rPr>
              <a:t> objective and subjective data</a:t>
            </a:r>
          </a:p>
          <a:p>
            <a:pPr>
              <a:lnSpc>
                <a:spcPct val="90000"/>
              </a:lnSpc>
            </a:pPr>
            <a:r>
              <a:rPr lang="en-US" sz="4000" kern="1200" dirty="0">
                <a:solidFill>
                  <a:srgbClr val="FFFFFF"/>
                </a:solidFill>
                <a:effectLst/>
                <a:latin typeface="+mn-lt"/>
                <a:ea typeface="+mn-ea"/>
                <a:cs typeface="+mn-cs"/>
              </a:rPr>
              <a:t> </a:t>
            </a:r>
          </a:p>
          <a:p>
            <a:pPr marL="571500" indent="-571500">
              <a:lnSpc>
                <a:spcPct val="90000"/>
              </a:lnSpc>
              <a:buFont typeface="Arial" panose="020B0604020202020204" pitchFamily="34" charset="0"/>
              <a:buChar char="•"/>
            </a:pPr>
            <a:r>
              <a:rPr lang="en-US" sz="4000" kern="1200" dirty="0">
                <a:solidFill>
                  <a:srgbClr val="FFFFFF"/>
                </a:solidFill>
                <a:effectLst/>
                <a:latin typeface="+mn-lt"/>
                <a:ea typeface="+mn-ea"/>
                <a:cs typeface="+mn-cs"/>
              </a:rPr>
              <a:t>Forms a clinical judgement</a:t>
            </a:r>
          </a:p>
          <a:p>
            <a:pPr>
              <a:lnSpc>
                <a:spcPct val="90000"/>
              </a:lnSpc>
            </a:pPr>
            <a:endParaRPr lang="en-US" sz="2400" kern="1200" dirty="0">
              <a:solidFill>
                <a:srgbClr val="FFFFFF"/>
              </a:solidFill>
              <a:latin typeface="+mn-lt"/>
              <a:ea typeface="+mn-ea"/>
              <a:cs typeface="+mn-cs"/>
            </a:endParaRPr>
          </a:p>
        </p:txBody>
      </p:sp>
      <p:sp>
        <p:nvSpPr>
          <p:cNvPr id="4" name="Footer Placeholder 3">
            <a:extLst>
              <a:ext uri="{FF2B5EF4-FFF2-40B4-BE49-F238E27FC236}">
                <a16:creationId xmlns:a16="http://schemas.microsoft.com/office/drawing/2014/main" id="{2F0287C0-6646-3A95-7B6C-EF4F4950C75F}"/>
              </a:ext>
            </a:extLst>
          </p:cNvPr>
          <p:cNvSpPr>
            <a:spLocks noGrp="1"/>
          </p:cNvSpPr>
          <p:nvPr>
            <p:ph type="ftr" sz="quarter" idx="11"/>
          </p:nvPr>
        </p:nvSpPr>
        <p:spPr>
          <a:xfrm>
            <a:off x="4038600" y="224937"/>
            <a:ext cx="4114800" cy="365125"/>
          </a:xfrm>
        </p:spPr>
        <p:txBody>
          <a:bodyPr vert="horz" lIns="91440" tIns="45720" rIns="91440" bIns="45720" rtlCol="0" anchor="ctr">
            <a:normAutofit/>
          </a:bodyPr>
          <a:lstStyle/>
          <a:p>
            <a:pPr algn="ctr" defTabSz="914400">
              <a:spcAft>
                <a:spcPts val="600"/>
              </a:spcAft>
            </a:pPr>
            <a:r>
              <a:rPr lang="en-US" b="0" i="0" kern="1200">
                <a:solidFill>
                  <a:srgbClr val="FFFFFF"/>
                </a:solidFill>
                <a:latin typeface="+mn-lt"/>
                <a:ea typeface="+mn-ea"/>
                <a:cs typeface="+mn-cs"/>
              </a:rPr>
              <a:t>ED Triage </a:t>
            </a:r>
            <a:endParaRPr lang="en-US" kern="120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542FCFFA-437E-00E5-E0FE-44E842FE9FA8}"/>
              </a:ext>
            </a:extLst>
          </p:cNvPr>
          <p:cNvSpPr>
            <a:spLocks noGrp="1"/>
          </p:cNvSpPr>
          <p:nvPr>
            <p:ph type="sldNum" sz="quarter" idx="12"/>
          </p:nvPr>
        </p:nvSpPr>
        <p:spPr>
          <a:xfrm>
            <a:off x="8610600" y="224937"/>
            <a:ext cx="2743200" cy="365125"/>
          </a:xfrm>
        </p:spPr>
        <p:txBody>
          <a:bodyPr vert="horz" lIns="91440" tIns="45720" rIns="91440" bIns="45720" rtlCol="0" anchor="ctr">
            <a:normAutofit/>
          </a:bodyPr>
          <a:lstStyle/>
          <a:p>
            <a:pPr algn="r" defTabSz="914400">
              <a:spcAft>
                <a:spcPts val="600"/>
              </a:spcAft>
            </a:pPr>
            <a:fld id="{F9409A12-05AC-024F-A1E2-9D51551D4400}" type="slidenum">
              <a:rPr lang="en-US">
                <a:solidFill>
                  <a:srgbClr val="FFFFFF"/>
                </a:solidFill>
                <a:latin typeface="+mn-lt"/>
              </a:rPr>
              <a:pPr algn="r" defTabSz="914400">
                <a:spcAft>
                  <a:spcPts val="600"/>
                </a:spcAft>
              </a:pPr>
              <a:t>7</a:t>
            </a:fld>
            <a:endParaRPr lang="en-US">
              <a:solidFill>
                <a:srgbClr val="FFFFFF"/>
              </a:solidFill>
              <a:latin typeface="+mn-lt"/>
            </a:endParaRPr>
          </a:p>
        </p:txBody>
      </p:sp>
      <p:cxnSp>
        <p:nvCxnSpPr>
          <p:cNvPr id="12" name="Straight Connector 1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4" name="Graphic 21">
            <a:extLst>
              <a:ext uri="{FF2B5EF4-FFF2-40B4-BE49-F238E27FC236}">
                <a16:creationId xmlns:a16="http://schemas.microsoft.com/office/drawing/2014/main" id="{0BAEB82B-9A6B-4982-B56B-7529C6EA9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3128" y="1731109"/>
            <a:ext cx="139039" cy="136646"/>
          </a:xfrm>
          <a:custGeom>
            <a:avLst/>
            <a:gdLst>
              <a:gd name="connsiteX0" fmla="*/ 129602 w 139039"/>
              <a:gd name="connsiteY0" fmla="*/ 59048 h 136646"/>
              <a:gd name="connsiteX1" fmla="*/ 78957 w 139039"/>
              <a:gd name="connsiteY1" fmla="*/ 59048 h 136646"/>
              <a:gd name="connsiteX2" fmla="*/ 78957 w 139039"/>
              <a:gd name="connsiteY2" fmla="*/ 9275 h 136646"/>
              <a:gd name="connsiteX3" fmla="*/ 69520 w 139039"/>
              <a:gd name="connsiteY3" fmla="*/ 0 h 136646"/>
              <a:gd name="connsiteX4" fmla="*/ 60082 w 139039"/>
              <a:gd name="connsiteY4" fmla="*/ 9275 h 136646"/>
              <a:gd name="connsiteX5" fmla="*/ 60082 w 139039"/>
              <a:gd name="connsiteY5" fmla="*/ 59048 h 136646"/>
              <a:gd name="connsiteX6" fmla="*/ 9437 w 139039"/>
              <a:gd name="connsiteY6" fmla="*/ 59048 h 136646"/>
              <a:gd name="connsiteX7" fmla="*/ 0 w 139039"/>
              <a:gd name="connsiteY7" fmla="*/ 68323 h 136646"/>
              <a:gd name="connsiteX8" fmla="*/ 9437 w 139039"/>
              <a:gd name="connsiteY8" fmla="*/ 77598 h 136646"/>
              <a:gd name="connsiteX9" fmla="*/ 60082 w 139039"/>
              <a:gd name="connsiteY9" fmla="*/ 77598 h 136646"/>
              <a:gd name="connsiteX10" fmla="*/ 60082 w 139039"/>
              <a:gd name="connsiteY10" fmla="*/ 127371 h 136646"/>
              <a:gd name="connsiteX11" fmla="*/ 69520 w 139039"/>
              <a:gd name="connsiteY11" fmla="*/ 136646 h 136646"/>
              <a:gd name="connsiteX12" fmla="*/ 78957 w 139039"/>
              <a:gd name="connsiteY12" fmla="*/ 127371 h 136646"/>
              <a:gd name="connsiteX13" fmla="*/ 78957 w 139039"/>
              <a:gd name="connsiteY13" fmla="*/ 77598 h 136646"/>
              <a:gd name="connsiteX14" fmla="*/ 129602 w 139039"/>
              <a:gd name="connsiteY14" fmla="*/ 77598 h 136646"/>
              <a:gd name="connsiteX15" fmla="*/ 139039 w 139039"/>
              <a:gd name="connsiteY15" fmla="*/ 68323 h 136646"/>
              <a:gd name="connsiteX16" fmla="*/ 129602 w 139039"/>
              <a:gd name="connsiteY16" fmla="*/ 59048 h 1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6646">
                <a:moveTo>
                  <a:pt x="129602" y="59048"/>
                </a:moveTo>
                <a:lnTo>
                  <a:pt x="78957" y="59048"/>
                </a:lnTo>
                <a:lnTo>
                  <a:pt x="78957" y="9275"/>
                </a:lnTo>
                <a:cubicBezTo>
                  <a:pt x="78957" y="4152"/>
                  <a:pt x="74731" y="0"/>
                  <a:pt x="69520" y="0"/>
                </a:cubicBezTo>
                <a:cubicBezTo>
                  <a:pt x="64308" y="0"/>
                  <a:pt x="60082" y="4152"/>
                  <a:pt x="60082" y="9275"/>
                </a:cubicBezTo>
                <a:lnTo>
                  <a:pt x="60082" y="59048"/>
                </a:lnTo>
                <a:lnTo>
                  <a:pt x="9437" y="59048"/>
                </a:lnTo>
                <a:cubicBezTo>
                  <a:pt x="4225" y="59048"/>
                  <a:pt x="0" y="63201"/>
                  <a:pt x="0" y="68323"/>
                </a:cubicBezTo>
                <a:cubicBezTo>
                  <a:pt x="0" y="73445"/>
                  <a:pt x="4225" y="77598"/>
                  <a:pt x="9437" y="77598"/>
                </a:cubicBezTo>
                <a:lnTo>
                  <a:pt x="60082" y="77598"/>
                </a:lnTo>
                <a:lnTo>
                  <a:pt x="60082" y="127371"/>
                </a:lnTo>
                <a:cubicBezTo>
                  <a:pt x="60082" y="132493"/>
                  <a:pt x="64308" y="136646"/>
                  <a:pt x="69520" y="136646"/>
                </a:cubicBezTo>
                <a:cubicBezTo>
                  <a:pt x="74731" y="136646"/>
                  <a:pt x="78957" y="132493"/>
                  <a:pt x="78957" y="127371"/>
                </a:cubicBezTo>
                <a:lnTo>
                  <a:pt x="78957" y="77598"/>
                </a:lnTo>
                <a:lnTo>
                  <a:pt x="129602" y="77598"/>
                </a:lnTo>
                <a:cubicBezTo>
                  <a:pt x="134814" y="77598"/>
                  <a:pt x="139039" y="73445"/>
                  <a:pt x="139039" y="68323"/>
                </a:cubicBezTo>
                <a:cubicBezTo>
                  <a:pt x="139039" y="63201"/>
                  <a:pt x="134814" y="59048"/>
                  <a:pt x="129602" y="59048"/>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6" name="Graphic 17">
            <a:extLst>
              <a:ext uri="{FF2B5EF4-FFF2-40B4-BE49-F238E27FC236}">
                <a16:creationId xmlns:a16="http://schemas.microsoft.com/office/drawing/2014/main" id="{FC71CE45-EECF-4555-AD4B-1B3D0D5D1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1908" y="1956458"/>
            <a:ext cx="91138" cy="89570"/>
          </a:xfrm>
          <a:custGeom>
            <a:avLst/>
            <a:gdLst>
              <a:gd name="connsiteX0" fmla="*/ 91138 w 91138"/>
              <a:gd name="connsiteY0" fmla="*/ 44785 h 89570"/>
              <a:gd name="connsiteX1" fmla="*/ 45569 w 91138"/>
              <a:gd name="connsiteY1" fmla="*/ 89570 h 89570"/>
              <a:gd name="connsiteX2" fmla="*/ 0 w 91138"/>
              <a:gd name="connsiteY2" fmla="*/ 44785 h 89570"/>
              <a:gd name="connsiteX3" fmla="*/ 45569 w 91138"/>
              <a:gd name="connsiteY3" fmla="*/ 0 h 89570"/>
              <a:gd name="connsiteX4" fmla="*/ 91138 w 91138"/>
              <a:gd name="connsiteY4" fmla="*/ 44785 h 89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89570">
                <a:moveTo>
                  <a:pt x="91138" y="44785"/>
                </a:moveTo>
                <a:cubicBezTo>
                  <a:pt x="91138" y="69519"/>
                  <a:pt x="70736" y="89570"/>
                  <a:pt x="45569" y="89570"/>
                </a:cubicBezTo>
                <a:cubicBezTo>
                  <a:pt x="20402" y="89570"/>
                  <a:pt x="0" y="69519"/>
                  <a:pt x="0" y="44785"/>
                </a:cubicBezTo>
                <a:cubicBezTo>
                  <a:pt x="0" y="20051"/>
                  <a:pt x="20402" y="0"/>
                  <a:pt x="45569" y="0"/>
                </a:cubicBezTo>
                <a:cubicBezTo>
                  <a:pt x="70736" y="0"/>
                  <a:pt x="91138" y="20051"/>
                  <a:pt x="91138" y="44785"/>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8" name="Graphic 22">
            <a:extLst>
              <a:ext uri="{FF2B5EF4-FFF2-40B4-BE49-F238E27FC236}">
                <a16:creationId xmlns:a16="http://schemas.microsoft.com/office/drawing/2014/main" id="{53AA89D1-0C70-46BB-8E35-5722A4B18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7588" y="2177021"/>
            <a:ext cx="127714" cy="125516"/>
          </a:xfrm>
          <a:custGeom>
            <a:avLst/>
            <a:gdLst>
              <a:gd name="connsiteX0" fmla="*/ 63857 w 127714"/>
              <a:gd name="connsiteY0" fmla="*/ 18549 h 125516"/>
              <a:gd name="connsiteX1" fmla="*/ 108840 w 127714"/>
              <a:gd name="connsiteY1" fmla="*/ 62758 h 125516"/>
              <a:gd name="connsiteX2" fmla="*/ 63857 w 127714"/>
              <a:gd name="connsiteY2" fmla="*/ 106967 h 125516"/>
              <a:gd name="connsiteX3" fmla="*/ 18874 w 127714"/>
              <a:gd name="connsiteY3" fmla="*/ 62758 h 125516"/>
              <a:gd name="connsiteX4" fmla="*/ 63857 w 127714"/>
              <a:gd name="connsiteY4" fmla="*/ 18549 h 125516"/>
              <a:gd name="connsiteX5" fmla="*/ 63857 w 127714"/>
              <a:gd name="connsiteY5" fmla="*/ 0 h 125516"/>
              <a:gd name="connsiteX6" fmla="*/ 0 w 127714"/>
              <a:gd name="connsiteY6" fmla="*/ 62758 h 125516"/>
              <a:gd name="connsiteX7" fmla="*/ 63857 w 127714"/>
              <a:gd name="connsiteY7" fmla="*/ 125516 h 125516"/>
              <a:gd name="connsiteX8" fmla="*/ 127714 w 127714"/>
              <a:gd name="connsiteY8" fmla="*/ 62758 h 125516"/>
              <a:gd name="connsiteX9" fmla="*/ 63857 w 127714"/>
              <a:gd name="connsiteY9" fmla="*/ 0 h 12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5516">
                <a:moveTo>
                  <a:pt x="63857" y="18549"/>
                </a:moveTo>
                <a:cubicBezTo>
                  <a:pt x="88700" y="18549"/>
                  <a:pt x="108840" y="38342"/>
                  <a:pt x="108840" y="62758"/>
                </a:cubicBezTo>
                <a:cubicBezTo>
                  <a:pt x="108840" y="87174"/>
                  <a:pt x="88700" y="106967"/>
                  <a:pt x="63857" y="106967"/>
                </a:cubicBezTo>
                <a:cubicBezTo>
                  <a:pt x="39014" y="106967"/>
                  <a:pt x="18874" y="87174"/>
                  <a:pt x="18874" y="62758"/>
                </a:cubicBezTo>
                <a:cubicBezTo>
                  <a:pt x="18898" y="38352"/>
                  <a:pt x="39024" y="18573"/>
                  <a:pt x="63857" y="18549"/>
                </a:cubicBezTo>
                <a:moveTo>
                  <a:pt x="63857" y="0"/>
                </a:moveTo>
                <a:cubicBezTo>
                  <a:pt x="28590" y="0"/>
                  <a:pt x="0" y="28098"/>
                  <a:pt x="0" y="62758"/>
                </a:cubicBezTo>
                <a:cubicBezTo>
                  <a:pt x="0" y="97418"/>
                  <a:pt x="28590" y="125516"/>
                  <a:pt x="63857" y="125516"/>
                </a:cubicBezTo>
                <a:cubicBezTo>
                  <a:pt x="99124" y="125516"/>
                  <a:pt x="127714" y="97418"/>
                  <a:pt x="127714" y="62758"/>
                </a:cubicBezTo>
                <a:cubicBezTo>
                  <a:pt x="127714" y="28098"/>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374483053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4B221F-D262-861F-10D8-5655A490DC02}"/>
              </a:ext>
            </a:extLst>
          </p:cNvPr>
          <p:cNvSpPr>
            <a:spLocks noGrp="1"/>
          </p:cNvSpPr>
          <p:nvPr>
            <p:ph type="ctrTitle"/>
          </p:nvPr>
        </p:nvSpPr>
        <p:spPr>
          <a:xfrm>
            <a:off x="838200" y="894027"/>
            <a:ext cx="3494362" cy="4782873"/>
          </a:xfrm>
        </p:spPr>
        <p:txBody>
          <a:bodyPr vert="horz" lIns="91440" tIns="45720" rIns="91440" bIns="45720" rtlCol="0" anchor="ctr">
            <a:normAutofit/>
          </a:bodyPr>
          <a:lstStyle/>
          <a:p>
            <a:pPr algn="r"/>
            <a:r>
              <a:rPr lang="en-US" sz="3400" kern="1200" dirty="0">
                <a:solidFill>
                  <a:schemeClr val="tx1"/>
                </a:solidFill>
                <a:latin typeface="+mj-lt"/>
                <a:ea typeface="+mj-ea"/>
                <a:cs typeface="+mj-cs"/>
              </a:rPr>
              <a:t>Comprehensive Triage </a:t>
            </a:r>
          </a:p>
        </p:txBody>
      </p:sp>
      <p:cxnSp>
        <p:nvCxnSpPr>
          <p:cNvPr id="21" name="Straight Connector 2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1A35838C-CFFA-827E-0640-812C45BC57E7}"/>
              </a:ext>
            </a:extLst>
          </p:cNvPr>
          <p:cNvSpPr>
            <a:spLocks noGrp="1"/>
          </p:cNvSpPr>
          <p:nvPr>
            <p:ph type="subTitle" idx="1"/>
          </p:nvPr>
        </p:nvSpPr>
        <p:spPr>
          <a:xfrm>
            <a:off x="4976032" y="752820"/>
            <a:ext cx="6377768" cy="4924080"/>
          </a:xfrm>
        </p:spPr>
        <p:txBody>
          <a:bodyPr vert="horz" lIns="91440" tIns="45720" rIns="91440" bIns="45720" rtlCol="0" anchor="ctr">
            <a:normAutofit/>
          </a:bodyPr>
          <a:lstStyle/>
          <a:p>
            <a:pPr marL="0" marR="0" indent="-228600" fontAlgn="base">
              <a:lnSpc>
                <a:spcPct val="90000"/>
              </a:lnSpc>
              <a:spcBef>
                <a:spcPts val="0"/>
              </a:spcBef>
              <a:spcAft>
                <a:spcPts val="0"/>
              </a:spcAft>
              <a:buFont typeface="Arial" panose="020B0604020202020204" pitchFamily="34" charset="0"/>
              <a:buChar char="•"/>
            </a:pPr>
            <a:endParaRPr lang="en-US" sz="2400" dirty="0">
              <a:solidFill>
                <a:schemeClr val="tx1"/>
              </a:solidFill>
              <a:effectLst/>
              <a:latin typeface="+mn-lt"/>
            </a:endParaRPr>
          </a:p>
          <a:p>
            <a:pPr marL="342900" marR="0" indent="-342900" fontAlgn="base">
              <a:lnSpc>
                <a:spcPct val="90000"/>
              </a:lnSpc>
              <a:spcBef>
                <a:spcPts val="0"/>
              </a:spcBef>
              <a:spcAft>
                <a:spcPts val="0"/>
              </a:spcAft>
              <a:buFont typeface="Arial" panose="020B0604020202020204" pitchFamily="34" charset="0"/>
              <a:buChar char="•"/>
            </a:pPr>
            <a:r>
              <a:rPr lang="en-US" sz="3200" dirty="0">
                <a:solidFill>
                  <a:schemeClr val="tx1"/>
                </a:solidFill>
                <a:effectLst/>
                <a:latin typeface="+mn-lt"/>
              </a:rPr>
              <a:t>Comprehensive triage starts when there is a delay in getting a patient to the treatment area or </a:t>
            </a:r>
            <a:r>
              <a:rPr lang="en-US" sz="3200" dirty="0">
                <a:solidFill>
                  <a:schemeClr val="tx1"/>
                </a:solidFill>
                <a:latin typeface="+mn-lt"/>
              </a:rPr>
              <a:t>when</a:t>
            </a:r>
            <a:r>
              <a:rPr lang="en-US" sz="3200" dirty="0">
                <a:solidFill>
                  <a:schemeClr val="tx1"/>
                </a:solidFill>
                <a:effectLst/>
                <a:latin typeface="+mn-lt"/>
              </a:rPr>
              <a:t> there is a provider in triage</a:t>
            </a:r>
          </a:p>
          <a:p>
            <a:pPr marL="342900" marR="0" indent="-342900" fontAlgn="base">
              <a:lnSpc>
                <a:spcPct val="90000"/>
              </a:lnSpc>
              <a:spcBef>
                <a:spcPts val="0"/>
              </a:spcBef>
              <a:spcAft>
                <a:spcPts val="0"/>
              </a:spcAft>
              <a:buFont typeface="Arial" panose="020B0604020202020204" pitchFamily="34" charset="0"/>
              <a:buChar char="•"/>
            </a:pPr>
            <a:endParaRPr lang="en-US" sz="3200" dirty="0">
              <a:solidFill>
                <a:schemeClr val="tx1"/>
              </a:solidFill>
              <a:effectLst/>
              <a:latin typeface="+mn-lt"/>
            </a:endParaRPr>
          </a:p>
          <a:p>
            <a:pPr marL="457200" marR="0" indent="-457200" fontAlgn="base">
              <a:lnSpc>
                <a:spcPct val="90000"/>
              </a:lnSpc>
              <a:spcBef>
                <a:spcPts val="0"/>
              </a:spcBef>
              <a:spcAft>
                <a:spcPts val="0"/>
              </a:spcAft>
              <a:buFont typeface="Arial" panose="020B0604020202020204" pitchFamily="34" charset="0"/>
              <a:buChar char="•"/>
            </a:pPr>
            <a:r>
              <a:rPr lang="en-US" sz="3200" dirty="0">
                <a:solidFill>
                  <a:schemeClr val="tx1"/>
                </a:solidFill>
                <a:latin typeface="+mn-lt"/>
              </a:rPr>
              <a:t>The </a:t>
            </a:r>
            <a:r>
              <a:rPr lang="en-US" sz="3200" dirty="0">
                <a:solidFill>
                  <a:schemeClr val="tx1"/>
                </a:solidFill>
                <a:effectLst/>
                <a:latin typeface="+mn-lt"/>
              </a:rPr>
              <a:t>patient is currently stable enough to continue with the interview. </a:t>
            </a:r>
            <a:endParaRPr lang="en-US" sz="2400" dirty="0">
              <a:solidFill>
                <a:schemeClr val="tx1"/>
              </a:solidFill>
              <a:latin typeface="+mn-lt"/>
            </a:endParaRPr>
          </a:p>
        </p:txBody>
      </p:sp>
      <p:sp>
        <p:nvSpPr>
          <p:cNvPr id="4" name="Footer Placeholder 3">
            <a:extLst>
              <a:ext uri="{FF2B5EF4-FFF2-40B4-BE49-F238E27FC236}">
                <a16:creationId xmlns:a16="http://schemas.microsoft.com/office/drawing/2014/main" id="{E355E401-128A-B378-A0D3-62B1268476DE}"/>
              </a:ext>
            </a:extLst>
          </p:cNvPr>
          <p:cNvSpPr>
            <a:spLocks noGrp="1"/>
          </p:cNvSpPr>
          <p:nvPr>
            <p:ph type="ftr" sz="quarter" idx="11"/>
          </p:nvPr>
        </p:nvSpPr>
        <p:spPr>
          <a:xfrm>
            <a:off x="4976031" y="6355080"/>
            <a:ext cx="5259985" cy="365125"/>
          </a:xfrm>
        </p:spPr>
        <p:txBody>
          <a:bodyPr vert="horz" lIns="91440" tIns="45720" rIns="91440" bIns="45720" rtlCol="0" anchor="ctr">
            <a:normAutofit/>
          </a:bodyPr>
          <a:lstStyle/>
          <a:p>
            <a:pPr defTabSz="914400">
              <a:spcAft>
                <a:spcPts val="600"/>
              </a:spcAft>
            </a:pPr>
            <a:r>
              <a:rPr lang="en-US" sz="1050" b="0" i="0" kern="1200">
                <a:solidFill>
                  <a:schemeClr val="bg1">
                    <a:alpha val="80000"/>
                  </a:schemeClr>
                </a:solidFill>
                <a:latin typeface="+mn-lt"/>
                <a:ea typeface="+mn-ea"/>
                <a:cs typeface="+mn-cs"/>
              </a:rPr>
              <a:t>ED Triage </a:t>
            </a:r>
            <a:endParaRPr lang="en-US" sz="1050" kern="1200">
              <a:solidFill>
                <a:schemeClr val="bg1">
                  <a:alpha val="80000"/>
                </a:schemeClr>
              </a:solidFill>
              <a:latin typeface="+mn-lt"/>
              <a:ea typeface="+mn-ea"/>
              <a:cs typeface="+mn-cs"/>
            </a:endParaRPr>
          </a:p>
        </p:txBody>
      </p:sp>
      <p:sp>
        <p:nvSpPr>
          <p:cNvPr id="5" name="Slide Number Placeholder 4">
            <a:extLst>
              <a:ext uri="{FF2B5EF4-FFF2-40B4-BE49-F238E27FC236}">
                <a16:creationId xmlns:a16="http://schemas.microsoft.com/office/drawing/2014/main" id="{9D5CF5EC-2523-14B2-AC70-59657873A8A8}"/>
              </a:ext>
            </a:extLst>
          </p:cNvPr>
          <p:cNvSpPr>
            <a:spLocks noGrp="1"/>
          </p:cNvSpPr>
          <p:nvPr>
            <p:ph type="sldNum" sz="quarter" idx="12"/>
          </p:nvPr>
        </p:nvSpPr>
        <p:spPr>
          <a:xfrm>
            <a:off x="10571516" y="6355080"/>
            <a:ext cx="782283" cy="365125"/>
          </a:xfrm>
          <a:prstGeom prst="ellipse">
            <a:avLst/>
          </a:prstGeom>
        </p:spPr>
        <p:txBody>
          <a:bodyPr vert="horz" lIns="91440" tIns="45720" rIns="91440" bIns="45720" rtlCol="0" anchor="ctr">
            <a:normAutofit/>
          </a:bodyPr>
          <a:lstStyle/>
          <a:p>
            <a:pPr algn="r" defTabSz="914400">
              <a:spcAft>
                <a:spcPts val="600"/>
              </a:spcAft>
            </a:pPr>
            <a:fld id="{F9409A12-05AC-024F-A1E2-9D51551D4400}" type="slidenum">
              <a:rPr lang="en-US" sz="1050">
                <a:solidFill>
                  <a:schemeClr val="bg1">
                    <a:alpha val="80000"/>
                  </a:schemeClr>
                </a:solidFill>
                <a:latin typeface="+mn-lt"/>
              </a:rPr>
              <a:pPr algn="r" defTabSz="914400">
                <a:spcAft>
                  <a:spcPts val="600"/>
                </a:spcAft>
              </a:pPr>
              <a:t>8</a:t>
            </a:fld>
            <a:endParaRPr lang="en-US" sz="1050">
              <a:solidFill>
                <a:schemeClr val="bg1">
                  <a:alpha val="80000"/>
                </a:schemeClr>
              </a:solidFill>
              <a:latin typeface="+mn-lt"/>
            </a:endParaRPr>
          </a:p>
        </p:txBody>
      </p:sp>
    </p:spTree>
    <p:extLst>
      <p:ext uri="{BB962C8B-B14F-4D97-AF65-F5344CB8AC3E}">
        <p14:creationId xmlns:p14="http://schemas.microsoft.com/office/powerpoint/2010/main" val="3466314435"/>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67F8E-0B57-672E-67D5-0677DB57729A}"/>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a:solidFill>
                  <a:schemeClr val="tx1"/>
                </a:solidFill>
                <a:latin typeface="+mj-lt"/>
                <a:cs typeface="+mj-cs"/>
              </a:rPr>
              <a:t>Screening </a:t>
            </a:r>
          </a:p>
        </p:txBody>
      </p:sp>
      <p:sp>
        <p:nvSpPr>
          <p:cNvPr id="3" name="Subtitle 2">
            <a:extLst>
              <a:ext uri="{FF2B5EF4-FFF2-40B4-BE49-F238E27FC236}">
                <a16:creationId xmlns:a16="http://schemas.microsoft.com/office/drawing/2014/main" id="{3B5F0009-E8D8-7DBC-DDCC-6018D473F970}"/>
              </a:ext>
            </a:extLst>
          </p:cNvPr>
          <p:cNvSpPr>
            <a:spLocks noGrp="1"/>
          </p:cNvSpPr>
          <p:nvPr>
            <p:ph type="subTitle" idx="1"/>
          </p:nvPr>
        </p:nvSpPr>
        <p:spPr>
          <a:xfrm>
            <a:off x="291548" y="1793289"/>
            <a:ext cx="6314782" cy="4647268"/>
          </a:xfrm>
        </p:spPr>
        <p:txBody>
          <a:bodyPr vert="horz" lIns="91440" tIns="45720" rIns="91440" bIns="45720" rtlCol="0" anchor="t">
            <a:normAutofit/>
          </a:bodyPr>
          <a:lstStyle/>
          <a:p>
            <a:pPr marL="457200" marR="0" lvl="0" indent="-342900" fontAlgn="base">
              <a:lnSpc>
                <a:spcPct val="90000"/>
              </a:lnSpc>
              <a:spcBef>
                <a:spcPts val="0"/>
              </a:spcBef>
              <a:spcAft>
                <a:spcPts val="0"/>
              </a:spcAft>
              <a:buFont typeface="Arial" panose="020B0604020202020204" pitchFamily="34" charset="0"/>
              <a:buChar char="•"/>
            </a:pPr>
            <a:r>
              <a:rPr lang="en-US" sz="3200" dirty="0">
                <a:solidFill>
                  <a:schemeClr val="tx1"/>
                </a:solidFill>
                <a:effectLst/>
                <a:latin typeface="+mn-lt"/>
              </a:rPr>
              <a:t>Screenings:  travel history, drug and alcohol use, suicide, human trafficking, </a:t>
            </a:r>
            <a:r>
              <a:rPr lang="en-US" sz="3200" dirty="0">
                <a:solidFill>
                  <a:schemeClr val="tx1"/>
                </a:solidFill>
                <a:latin typeface="+mn-lt"/>
              </a:rPr>
              <a:t>abuse</a:t>
            </a:r>
            <a:r>
              <a:rPr lang="en-US" sz="3200" dirty="0">
                <a:solidFill>
                  <a:schemeClr val="tx1"/>
                </a:solidFill>
                <a:effectLst/>
                <a:latin typeface="+mn-lt"/>
              </a:rPr>
              <a:t>, smoking, and fall risk</a:t>
            </a:r>
          </a:p>
          <a:p>
            <a:pPr marL="114300" marR="0" lvl="0" fontAlgn="base">
              <a:lnSpc>
                <a:spcPct val="90000"/>
              </a:lnSpc>
              <a:spcBef>
                <a:spcPts val="0"/>
              </a:spcBef>
              <a:spcAft>
                <a:spcPts val="0"/>
              </a:spcAft>
            </a:pPr>
            <a:endParaRPr lang="en-US" sz="3200" dirty="0">
              <a:solidFill>
                <a:schemeClr val="tx1"/>
              </a:solidFill>
              <a:effectLst/>
              <a:latin typeface="+mn-lt"/>
            </a:endParaRPr>
          </a:p>
          <a:p>
            <a:pPr marL="457200" marR="0" lvl="0" indent="-342900" fontAlgn="base">
              <a:lnSpc>
                <a:spcPct val="90000"/>
              </a:lnSpc>
              <a:spcBef>
                <a:spcPts val="0"/>
              </a:spcBef>
              <a:spcAft>
                <a:spcPts val="0"/>
              </a:spcAft>
              <a:buFont typeface="Arial" panose="020B0604020202020204" pitchFamily="34" charset="0"/>
              <a:buChar char="•"/>
            </a:pPr>
            <a:r>
              <a:rPr lang="en-US" sz="3200" dirty="0">
                <a:solidFill>
                  <a:schemeClr val="tx1"/>
                </a:solidFill>
                <a:effectLst/>
                <a:latin typeface="+mn-lt"/>
              </a:rPr>
              <a:t>Every ED should have a documentation policy or guidelines for required screening elements</a:t>
            </a:r>
          </a:p>
          <a:p>
            <a:pPr marL="114300" marR="0" lvl="0" fontAlgn="base">
              <a:lnSpc>
                <a:spcPct val="90000"/>
              </a:lnSpc>
              <a:spcBef>
                <a:spcPts val="0"/>
              </a:spcBef>
              <a:spcAft>
                <a:spcPts val="0"/>
              </a:spcAft>
            </a:pPr>
            <a:endParaRPr lang="en-US" sz="2400" dirty="0">
              <a:solidFill>
                <a:schemeClr val="tx1"/>
              </a:solidFill>
              <a:effectLst/>
              <a:latin typeface="+mn-lt"/>
            </a:endParaRPr>
          </a:p>
          <a:p>
            <a:pPr indent="-228600">
              <a:lnSpc>
                <a:spcPct val="90000"/>
              </a:lnSpc>
              <a:buFont typeface="Arial" panose="020B0604020202020204" pitchFamily="34" charset="0"/>
              <a:buChar char="•"/>
            </a:pPr>
            <a:endParaRPr lang="en-US" dirty="0">
              <a:solidFill>
                <a:schemeClr val="tx1"/>
              </a:solidFill>
              <a:latin typeface="+mn-lt"/>
            </a:endParaRPr>
          </a:p>
        </p:txBody>
      </p:sp>
      <p:sp>
        <p:nvSpPr>
          <p:cNvPr id="15"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Placeholder 9" descr="Two people looking at a computer screen&#10;&#10;Description automatically generated with medium confidence">
            <a:extLst>
              <a:ext uri="{FF2B5EF4-FFF2-40B4-BE49-F238E27FC236}">
                <a16:creationId xmlns:a16="http://schemas.microsoft.com/office/drawing/2014/main" id="{BFDEA033-BADC-4D0B-EDFB-78CC23A4F341}"/>
              </a:ext>
            </a:extLst>
          </p:cNvPr>
          <p:cNvPicPr>
            <a:picLocks noGrp="1" noChangeAspect="1"/>
          </p:cNvPicPr>
          <p:nvPr>
            <p:ph type="pic" sz="quarter" idx="12"/>
          </p:nvPr>
        </p:nvPicPr>
        <p:blipFill rotWithShape="1">
          <a:blip r:embed="rId2">
            <a:extLst>
              <a:ext uri="{837473B0-CC2E-450A-ABE3-18F120FF3D39}">
                <a1611:picAttrSrcUrl xmlns:a1611="http://schemas.microsoft.com/office/drawing/2016/11/main" r:id="rId3"/>
              </a:ext>
            </a:extLst>
          </a:blip>
          <a:srcRect l="13060" r="10676"/>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Footer Placeholder 3">
            <a:extLst>
              <a:ext uri="{FF2B5EF4-FFF2-40B4-BE49-F238E27FC236}">
                <a16:creationId xmlns:a16="http://schemas.microsoft.com/office/drawing/2014/main" id="{9D7E197F-6577-FC08-49BC-0E214E9850F7}"/>
              </a:ext>
            </a:extLst>
          </p:cNvPr>
          <p:cNvSpPr>
            <a:spLocks noGrp="1"/>
          </p:cNvSpPr>
          <p:nvPr>
            <p:ph type="ftr" sz="quarter" idx="11"/>
          </p:nvPr>
        </p:nvSpPr>
        <p:spPr>
          <a:xfrm>
            <a:off x="6053666" y="6199632"/>
            <a:ext cx="4802755" cy="365760"/>
          </a:xfrm>
        </p:spPr>
        <p:txBody>
          <a:bodyPr vert="horz" lIns="91440" tIns="45720" rIns="91440" bIns="45720" rtlCol="0" anchor="ctr">
            <a:normAutofit/>
          </a:bodyPr>
          <a:lstStyle/>
          <a:p>
            <a:pPr algn="r" defTabSz="914400">
              <a:spcAft>
                <a:spcPts val="600"/>
              </a:spcAft>
              <a:defRPr/>
            </a:pPr>
            <a:r>
              <a:rPr lang="en-US" sz="1100" kern="1200">
                <a:solidFill>
                  <a:schemeClr val="tx1">
                    <a:alpha val="80000"/>
                  </a:schemeClr>
                </a:solidFill>
                <a:latin typeface="Calibri" panose="020F0502020204030204"/>
                <a:ea typeface="+mn-ea"/>
                <a:cs typeface="+mn-cs"/>
              </a:rPr>
              <a:t>ED Triage </a:t>
            </a:r>
          </a:p>
        </p:txBody>
      </p:sp>
      <p:sp>
        <p:nvSpPr>
          <p:cNvPr id="5" name="Slide Number Placeholder 4">
            <a:extLst>
              <a:ext uri="{FF2B5EF4-FFF2-40B4-BE49-F238E27FC236}">
                <a16:creationId xmlns:a16="http://schemas.microsoft.com/office/drawing/2014/main" id="{68EC2C7E-2D77-CB29-B94C-CC69F0955319}"/>
              </a:ext>
            </a:extLst>
          </p:cNvPr>
          <p:cNvSpPr>
            <a:spLocks noGrp="1"/>
          </p:cNvSpPr>
          <p:nvPr>
            <p:ph type="sldNum" sz="quarter" idx="10"/>
          </p:nvPr>
        </p:nvSpPr>
        <p:spPr>
          <a:xfrm>
            <a:off x="11000232" y="6108192"/>
            <a:ext cx="548640" cy="548640"/>
          </a:xfrm>
          <a:prstGeom prst="ellipse">
            <a:avLst/>
          </a:prstGeom>
          <a:solidFill>
            <a:srgbClr val="5D414B"/>
          </a:solidFill>
        </p:spPr>
        <p:txBody>
          <a:bodyPr vert="horz" lIns="91440" tIns="45720" rIns="91440" bIns="45720" rtlCol="0" anchor="ctr">
            <a:normAutofit/>
          </a:bodyPr>
          <a:lstStyle/>
          <a:p>
            <a:pPr algn="ctr" defTabSz="914400">
              <a:spcAft>
                <a:spcPts val="600"/>
              </a:spcAft>
              <a:defRPr/>
            </a:pPr>
            <a:fld id="{F9409A12-05AC-024F-A1E2-9D51551D4400}" type="slidenum">
              <a:rPr lang="en-US" sz="1500">
                <a:solidFill>
                  <a:srgbClr val="FFFFFF"/>
                </a:solidFill>
                <a:latin typeface="Calibri" panose="020F0502020204030204"/>
              </a:rPr>
              <a:pPr algn="ctr" defTabSz="914400">
                <a:spcAft>
                  <a:spcPts val="600"/>
                </a:spcAft>
                <a:defRPr/>
              </a:pPr>
              <a:t>9</a:t>
            </a:fld>
            <a:endParaRPr lang="en-US" sz="1500">
              <a:solidFill>
                <a:srgbClr val="FFFFFF"/>
              </a:solidFill>
              <a:latin typeface="Calibri" panose="020F0502020204030204"/>
            </a:endParaRPr>
          </a:p>
        </p:txBody>
      </p:sp>
    </p:spTree>
    <p:extLst>
      <p:ext uri="{BB962C8B-B14F-4D97-AF65-F5344CB8AC3E}">
        <p14:creationId xmlns:p14="http://schemas.microsoft.com/office/powerpoint/2010/main" val="3084031861"/>
      </p:ext>
    </p:extLst>
  </p:cSld>
  <p:clrMapOvr>
    <a:overrideClrMapping bg1="dk1" tx1="lt1" bg2="dk2" tx2="lt2" accent1="accent1" accent2="accent2" accent3="accent3" accent4="accent4" accent5="accent5" accent6="accent6" hlink="hlink" folHlink="folHlink"/>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3.9600.0"/>
  <p:tag name="AS_RELEASE_DATE" val="2021.02.14"/>
  <p:tag name="AS_TITLE" val="Aspose.Slides for .NET 4.0"/>
  <p:tag name="AS_VERSION" val="21.2"/>
</p:tagLst>
</file>

<file path=ppt/theme/theme1.xml><?xml version="1.0" encoding="utf-8"?>
<a:theme xmlns:a="http://schemas.openxmlformats.org/drawingml/2006/main" name="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44869bb-6f59-4f28-98d7-e6a1c4011ac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63C45BB1B89B44B0782F891A21E9CF" ma:contentTypeVersion="9" ma:contentTypeDescription="Create a new document." ma:contentTypeScope="" ma:versionID="c0a58e0e0d113155f277a27a7b1f47f1">
  <xsd:schema xmlns:xsd="http://www.w3.org/2001/XMLSchema" xmlns:xs="http://www.w3.org/2001/XMLSchema" xmlns:p="http://schemas.microsoft.com/office/2006/metadata/properties" xmlns:ns3="744869bb-6f59-4f28-98d7-e6a1c4011aca" xmlns:ns4="544cdafc-2e28-4522-a062-246f933f3bdd" targetNamespace="http://schemas.microsoft.com/office/2006/metadata/properties" ma:root="true" ma:fieldsID="77419c7d3b84ad9b1dcc208f7f19fdf5" ns3:_="" ns4:_="">
    <xsd:import namespace="744869bb-6f59-4f28-98d7-e6a1c4011aca"/>
    <xsd:import namespace="544cdafc-2e28-4522-a062-246f933f3bd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4869bb-6f59-4f28-98d7-e6a1c4011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4cdafc-2e28-4522-a062-246f933f3bd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51E500-F68A-4CD2-A0F3-E39BB938CD6A}">
  <ds:schemaRefs>
    <ds:schemaRef ds:uri="http://purl.org/dc/elements/1.1/"/>
    <ds:schemaRef ds:uri="http://www.w3.org/XML/1998/namespace"/>
    <ds:schemaRef ds:uri="http://schemas.microsoft.com/office/2006/documentManagement/types"/>
    <ds:schemaRef ds:uri="http://purl.org/dc/dcmitype/"/>
    <ds:schemaRef ds:uri="http://schemas.microsoft.com/office/infopath/2007/PartnerControls"/>
    <ds:schemaRef ds:uri="http://schemas.microsoft.com/office/2006/metadata/properties"/>
    <ds:schemaRef ds:uri="http://purl.org/dc/terms/"/>
    <ds:schemaRef ds:uri="http://schemas.openxmlformats.org/package/2006/metadata/core-properties"/>
    <ds:schemaRef ds:uri="544cdafc-2e28-4522-a062-246f933f3bdd"/>
    <ds:schemaRef ds:uri="744869bb-6f59-4f28-98d7-e6a1c4011aca"/>
  </ds:schemaRefs>
</ds:datastoreItem>
</file>

<file path=customXml/itemProps2.xml><?xml version="1.0" encoding="utf-8"?>
<ds:datastoreItem xmlns:ds="http://schemas.openxmlformats.org/officeDocument/2006/customXml" ds:itemID="{B09A53A6-03AE-4F29-9985-D6E2257F59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4869bb-6f59-4f28-98d7-e6a1c4011aca"/>
    <ds:schemaRef ds:uri="544cdafc-2e28-4522-a062-246f933f3b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E98BDE-8552-45E4-92B5-58D1051101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3908</TotalTime>
  <Words>2465</Words>
  <Application>Microsoft Office PowerPoint</Application>
  <PresentationFormat>Widescreen</PresentationFormat>
  <Paragraphs>355</Paragraphs>
  <Slides>42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Constantia</vt:lpstr>
      <vt:lpstr>Franklin Gothic Book</vt:lpstr>
      <vt:lpstr>Montserrat</vt:lpstr>
      <vt:lpstr>Montserrat Medium</vt:lpstr>
      <vt:lpstr>Times New Roman</vt:lpstr>
      <vt:lpstr>Tw Cen MT</vt:lpstr>
      <vt:lpstr>Office Theme</vt:lpstr>
      <vt:lpstr>Triage </vt:lpstr>
      <vt:lpstr>Objectives </vt:lpstr>
      <vt:lpstr>Triage </vt:lpstr>
      <vt:lpstr>ENA Recommendations for Triage Nurse </vt:lpstr>
      <vt:lpstr>Triage Interview and Assessment Process </vt:lpstr>
      <vt:lpstr>The Initial Presentation </vt:lpstr>
      <vt:lpstr>Ruling the Worse Case Scenario </vt:lpstr>
      <vt:lpstr>Comprehensive Triage </vt:lpstr>
      <vt:lpstr>Screening </vt:lpstr>
      <vt:lpstr>Documentation </vt:lpstr>
      <vt:lpstr>Direct Observation of the Waiting Room </vt:lpstr>
      <vt:lpstr>Bias </vt:lpstr>
      <vt:lpstr>Cognitive Bias</vt:lpstr>
      <vt:lpstr>Stigma</vt:lpstr>
      <vt:lpstr>How to Prepare for Triage </vt:lpstr>
      <vt:lpstr>EMTALA Emergency medical treatment and labor act.   </vt:lpstr>
      <vt:lpstr>Emergency medical condition </vt:lpstr>
      <vt:lpstr>Four ways a patient can present to the ED </vt:lpstr>
      <vt:lpstr>The 250-yard rule </vt:lpstr>
      <vt:lpstr>Medical Screening Exam </vt:lpstr>
      <vt:lpstr>Stabilization of the patient </vt:lpstr>
      <vt:lpstr>Appropriate transfer rules</vt:lpstr>
      <vt:lpstr>Rules continued</vt:lpstr>
      <vt:lpstr>Rules continued </vt:lpstr>
      <vt:lpstr>Things to Remember </vt:lpstr>
      <vt:lpstr>Informed Consent </vt:lpstr>
      <vt:lpstr>Required Elements for Informed Consent </vt:lpstr>
      <vt:lpstr>Pediatric Patients </vt:lpstr>
      <vt:lpstr>Emancipated Minors </vt:lpstr>
      <vt:lpstr>Patient Refusal </vt:lpstr>
      <vt:lpstr>Communication and Patient Experience </vt:lpstr>
      <vt:lpstr>Greeting the Person </vt:lpstr>
      <vt:lpstr>During the Triage Interview </vt:lpstr>
      <vt:lpstr>Keeping Patient and Family Informed</vt:lpstr>
      <vt:lpstr>Consider Health Literacy </vt:lpstr>
      <vt:lpstr>Keeping Communication Open</vt:lpstr>
      <vt:lpstr>Department and Staff Communication </vt:lpstr>
      <vt:lpstr>Communication with Charge Nurse </vt:lpstr>
      <vt:lpstr>Language Matters</vt:lpstr>
      <vt:lpstr>Key Takeaways of Communication </vt:lpstr>
      <vt:lpstr>References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Salvucci, Natalie</dc:creator>
  <cp:lastModifiedBy>Carlson Eberbach, Kelly A</cp:lastModifiedBy>
  <cp:revision>134</cp:revision>
  <cp:lastPrinted>2023-03-17T12:39:53Z</cp:lastPrinted>
  <dcterms:created xsi:type="dcterms:W3CDTF">2021-06-07T13:58:53Z</dcterms:created>
  <dcterms:modified xsi:type="dcterms:W3CDTF">2023-10-27T14:25:38Z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0x0101004D63C45BB1B89B44B0782F891A21E9CF</vt:lpwstr>
  </property>
</Properties>
</file>